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6"/>
  </p:notesMasterIdLst>
  <p:sldIdLst>
    <p:sldId id="257" r:id="rId2"/>
    <p:sldId id="331" r:id="rId3"/>
    <p:sldId id="332" r:id="rId4"/>
    <p:sldId id="341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C861A"/>
    <a:srgbClr val="CC8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0" autoAdjust="0"/>
    <p:restoredTop sz="94660"/>
  </p:normalViewPr>
  <p:slideViewPr>
    <p:cSldViewPr>
      <p:cViewPr varScale="1">
        <p:scale>
          <a:sx n="69" d="100"/>
          <a:sy n="69" d="100"/>
        </p:scale>
        <p:origin x="-113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A420E-8919-4FE0-A97E-54F80BC9E41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F5BEE-8FC0-45FA-9DC5-BCB598F97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054F2-1373-4551-8A17-C2A81433D5D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BF0-4A13-46EC-ABA6-DB33FF086BC9}" type="datetime1">
              <a:rPr lang="en-US" smtClean="0"/>
              <a:t>1/3/2013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C13E-BF90-4DA8-A4AF-D7A0CAB51290}" type="datetime1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SECRET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4025-1394-4948-ADC7-125F03B83841}" type="datetime1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SECRET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3152"/>
            <a:ext cx="7924800" cy="1143000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D05-6007-4E33-8B74-87D8135ED97E}" type="datetime1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462339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E561-DC53-4BC5-A923-F52C81DD3F3C}" type="datetime1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3DA-BA00-43A1-A53D-F72BD8F43DC1}" type="datetime1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71EC-5C3D-4481-9062-DF3464431C67}" type="datetime1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53E6-F71F-48AC-9AD0-75B7F5E61E33}" type="datetime1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3D6D-A786-4732-912D-962B6B987F78}" type="datetime1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electronics </a:t>
            </a:r>
            <a:r>
              <a:rPr lang="en-US" dirty="0" err="1" smtClean="0"/>
              <a:t>inc.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2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5250-5D80-4536-83A0-24A7C5CCD1BA}" type="datetime1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SECRET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1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D3BC-04E7-4427-9AC4-88E5F87A3FDF}" type="datetime1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SECRET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1E7F108-5EFC-4B83-A951-49ADD25E04FE}" type="datetime1">
              <a:rPr lang="en-US" smtClean="0"/>
              <a:t>1/3/2013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Sony electronics inc. - SECRET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endParaRPr lang="en-US" sz="2800" dirty="0" smtClean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>
                <a:solidFill>
                  <a:schemeClr val="accent5"/>
                </a:solidFill>
              </a:rPr>
              <a:t>Image </a:t>
            </a:r>
            <a:r>
              <a:rPr lang="en-US" sz="2800" dirty="0" err="1">
                <a:solidFill>
                  <a:schemeClr val="accent5"/>
                </a:solidFill>
              </a:rPr>
              <a:t>MultiViewer</a:t>
            </a:r>
            <a:r>
              <a:rPr lang="en-US" sz="2800" dirty="0">
                <a:solidFill>
                  <a:schemeClr val="accent5"/>
                </a:solidFill>
              </a:rPr>
              <a:t> 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5"/>
                </a:solidFill>
              </a:rPr>
              <a:t>December 2012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228600" y="2007892"/>
            <a:ext cx="8458200" cy="147002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Product Concept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</a:t>
            </a:r>
            <a:r>
              <a:rPr lang="en-US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タイトル 1"/>
          <p:cNvSpPr>
            <a:spLocks noGrp="1"/>
          </p:cNvSpPr>
          <p:nvPr>
            <p:ph type="title"/>
          </p:nvPr>
        </p:nvSpPr>
        <p:spPr>
          <a:xfrm>
            <a:off x="612648" y="73152"/>
            <a:ext cx="7416800" cy="576262"/>
          </a:xfrm>
        </p:spPr>
        <p:txBody>
          <a:bodyPr/>
          <a:lstStyle/>
          <a:p>
            <a:pPr marL="742950" lvl="0" indent="-742950">
              <a:defRPr/>
            </a:pPr>
            <a:r>
              <a:rPr lang="en-US" altLang="ja-JP" sz="3600" dirty="0" smtClean="0">
                <a:solidFill>
                  <a:schemeClr val="tx2"/>
                </a:solidFill>
                <a:ea typeface="メイリオ" pitchFamily="50" charset="-128"/>
              </a:rPr>
              <a:t>overview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12124" y="1107582"/>
            <a:ext cx="8409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chemeClr val="accent1"/>
                </a:solidFill>
                <a:latin typeface="Calibri" pitchFamily="34" charset="0"/>
              </a:rPr>
              <a:t>This product allows various image sources to be merged into a single multiplexed channel.</a:t>
            </a:r>
            <a:endParaRPr lang="en-US" altLang="ja-JP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38200" y="2155006"/>
            <a:ext cx="70955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1800" dirty="0" smtClean="0">
                <a:latin typeface="Calibri" pitchFamily="34" charset="0"/>
              </a:rPr>
              <a:t> </a:t>
            </a:r>
            <a:r>
              <a:rPr lang="en-US" altLang="ja-JP" sz="1800" dirty="0" smtClean="0">
                <a:solidFill>
                  <a:schemeClr val="accent2"/>
                </a:solidFill>
                <a:latin typeface="Calibri" pitchFamily="34" charset="0"/>
              </a:rPr>
              <a:t>Maximum four image-channels can be integrated</a:t>
            </a:r>
            <a:r>
              <a:rPr lang="en-US" altLang="ja-JP" dirty="0" smtClean="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u"/>
            </a:pPr>
            <a:endParaRPr lang="en-US" altLang="ja-JP" sz="1800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ja-JP" dirty="0" smtClean="0">
                <a:solidFill>
                  <a:schemeClr val="accent2"/>
                </a:solidFill>
                <a:latin typeface="Calibri" pitchFamily="34" charset="0"/>
              </a:rPr>
              <a:t> Five different output patterns of 1,2,3 and 4-up.</a:t>
            </a:r>
            <a:endParaRPr lang="en-US" altLang="ja-JP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endParaRPr lang="en-US" altLang="ja-JP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altLang="ja-JP" sz="1800" dirty="0" smtClean="0">
                <a:solidFill>
                  <a:schemeClr val="accent2"/>
                </a:solidFill>
                <a:latin typeface="Calibri" pitchFamily="34" charset="0"/>
              </a:rPr>
              <a:t>The integrated output channel supports various types of signals.</a:t>
            </a:r>
          </a:p>
          <a:p>
            <a:pPr>
              <a:buFont typeface="Wingdings" pitchFamily="2" charset="2"/>
              <a:buChar char="u"/>
            </a:pPr>
            <a:endParaRPr lang="en-US" altLang="ja-JP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altLang="ja-JP" sz="1800" dirty="0" smtClean="0">
                <a:solidFill>
                  <a:schemeClr val="accent2"/>
                </a:solidFill>
                <a:latin typeface="Calibri" pitchFamily="34" charset="0"/>
              </a:rPr>
              <a:t>A still picture in the multiplexed channel can be captured and stored </a:t>
            </a:r>
            <a:r>
              <a:rPr lang="en-US" altLang="ja-JP" dirty="0" smtClean="0">
                <a:solidFill>
                  <a:schemeClr val="accent2"/>
                </a:solidFill>
                <a:latin typeface="Calibri" pitchFamily="34" charset="0"/>
              </a:rPr>
              <a:t>on a </a:t>
            </a:r>
            <a:r>
              <a:rPr lang="en-US" altLang="ja-JP" sz="1800" dirty="0" smtClean="0">
                <a:solidFill>
                  <a:schemeClr val="accent2"/>
                </a:solidFill>
                <a:latin typeface="Calibri" pitchFamily="34" charset="0"/>
              </a:rPr>
              <a:t>USB memory.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</a:t>
            </a:r>
            <a:r>
              <a:rPr lang="en-US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/>
          <p:cNvSpPr>
            <a:spLocks noGrp="1"/>
          </p:cNvSpPr>
          <p:nvPr>
            <p:ph type="title"/>
          </p:nvPr>
        </p:nvSpPr>
        <p:spPr>
          <a:xfrm>
            <a:off x="612648" y="73152"/>
            <a:ext cx="7416800" cy="576262"/>
          </a:xfrm>
        </p:spPr>
        <p:txBody>
          <a:bodyPr/>
          <a:lstStyle/>
          <a:p>
            <a:r>
              <a:rPr kumimoji="1" lang="en-US" altLang="ja-JP" sz="3600" dirty="0" smtClean="0">
                <a:solidFill>
                  <a:schemeClr val="tx2"/>
                </a:solidFill>
                <a:ea typeface="メイリオ" pitchFamily="50" charset="-128"/>
              </a:rPr>
              <a:t>Use cases</a:t>
            </a:r>
            <a:endParaRPr kumimoji="1" lang="ja-JP" altLang="en-US" sz="3600" dirty="0">
              <a:solidFill>
                <a:schemeClr val="tx2"/>
              </a:solidFill>
              <a:ea typeface="メイリオ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80304" y="1030310"/>
            <a:ext cx="4314422" cy="25628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634290" y="1028162"/>
            <a:ext cx="4314422" cy="25628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695978" y="3745631"/>
            <a:ext cx="4314422" cy="25628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3182" y="1043188"/>
            <a:ext cx="264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u="sng" dirty="0" smtClean="0">
                <a:solidFill>
                  <a:schemeClr val="accent1"/>
                </a:solidFill>
                <a:latin typeface="Calibri" pitchFamily="34" charset="0"/>
              </a:rPr>
              <a:t>Educational use</a:t>
            </a:r>
            <a:endParaRPr kumimoji="1" lang="ja-JP" altLang="en-US" sz="1800" u="sng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47168" y="1041040"/>
            <a:ext cx="264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u="sng" dirty="0" smtClean="0">
                <a:solidFill>
                  <a:schemeClr val="accent1"/>
                </a:solidFill>
                <a:latin typeface="Calibri" pitchFamily="34" charset="0"/>
              </a:rPr>
              <a:t>Information sharing</a:t>
            </a:r>
            <a:endParaRPr kumimoji="1" lang="ja-JP" altLang="en-US" sz="1800" u="sng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06708" y="3756361"/>
            <a:ext cx="397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u="sng" dirty="0" smtClean="0">
                <a:solidFill>
                  <a:schemeClr val="accent1"/>
                </a:solidFill>
                <a:latin typeface="Calibri" pitchFamily="34" charset="0"/>
              </a:rPr>
              <a:t>Recording surgery </a:t>
            </a:r>
          </a:p>
        </p:txBody>
      </p:sp>
      <p:pic>
        <p:nvPicPr>
          <p:cNvPr id="37" name="Picture 8" descr="http://www.nihonkohden.co.jp/iryo/products/monitor/01_bedside/image/qe910p_img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759" y="1468191"/>
            <a:ext cx="903636" cy="682747"/>
          </a:xfrm>
          <a:prstGeom prst="rect">
            <a:avLst/>
          </a:prstGeom>
          <a:noFill/>
        </p:spPr>
      </p:pic>
      <p:pic>
        <p:nvPicPr>
          <p:cNvPr id="39" name="Picture 2" descr="http://islandclinic.jp/_src/sc905/o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740" y="1455312"/>
            <a:ext cx="880612" cy="880612"/>
          </a:xfrm>
          <a:prstGeom prst="rect">
            <a:avLst/>
          </a:prstGeom>
          <a:noFill/>
        </p:spPr>
      </p:pic>
      <p:pic>
        <p:nvPicPr>
          <p:cNvPr id="40" name="Picture 4" descr="http://blog.explore.ne.jp/files_pic/3561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13" y="2370650"/>
            <a:ext cx="1004554" cy="753416"/>
          </a:xfrm>
          <a:prstGeom prst="rect">
            <a:avLst/>
          </a:prstGeom>
          <a:noFill/>
        </p:spPr>
      </p:pic>
      <p:pic>
        <p:nvPicPr>
          <p:cNvPr id="1026" name="Picture 2" descr="http://www.fdcnet.ac.jp/fdccms/file/fdc_4a9bc12b83a3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5165" y="1866810"/>
            <a:ext cx="2232517" cy="1674388"/>
          </a:xfrm>
          <a:prstGeom prst="rect">
            <a:avLst/>
          </a:prstGeom>
          <a:noFill/>
        </p:spPr>
      </p:pic>
      <p:pic>
        <p:nvPicPr>
          <p:cNvPr id="42" name="Picture 8" descr="http://www.nihonkohden.co.jp/iryo/products/monitor/01_bedside/image/qe910p_img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82" y="1427408"/>
            <a:ext cx="903636" cy="682747"/>
          </a:xfrm>
          <a:prstGeom prst="rect">
            <a:avLst/>
          </a:prstGeom>
          <a:noFill/>
        </p:spPr>
      </p:pic>
      <p:pic>
        <p:nvPicPr>
          <p:cNvPr id="44" name="Picture 2" descr="http://islandclinic.jp/_src/sc905/o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4563" y="1414529"/>
            <a:ext cx="880612" cy="880612"/>
          </a:xfrm>
          <a:prstGeom prst="rect">
            <a:avLst/>
          </a:prstGeom>
          <a:noFill/>
        </p:spPr>
      </p:pic>
      <p:pic>
        <p:nvPicPr>
          <p:cNvPr id="45" name="Picture 4" descr="http://blog.explore.ne.jp/files_pic/3561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036" y="2329867"/>
            <a:ext cx="1004554" cy="753416"/>
          </a:xfrm>
          <a:prstGeom prst="rect">
            <a:avLst/>
          </a:prstGeom>
          <a:noFill/>
        </p:spPr>
      </p:pic>
      <p:pic>
        <p:nvPicPr>
          <p:cNvPr id="1028" name="Picture 4" descr="http://www.nikkeibp.co.jp/article/dho/20110427/268454/ph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81628" y="1957590"/>
            <a:ext cx="2166335" cy="1593804"/>
          </a:xfrm>
          <a:prstGeom prst="rect">
            <a:avLst/>
          </a:prstGeom>
          <a:noFill/>
        </p:spPr>
      </p:pic>
      <p:pic>
        <p:nvPicPr>
          <p:cNvPr id="47" name="Picture 8" descr="http://www.nihonkohden.co.jp/iryo/products/monitor/01_bedside/image/qe910p_img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312" y="4170633"/>
            <a:ext cx="903636" cy="682747"/>
          </a:xfrm>
          <a:prstGeom prst="rect">
            <a:avLst/>
          </a:prstGeom>
          <a:noFill/>
        </p:spPr>
      </p:pic>
      <p:pic>
        <p:nvPicPr>
          <p:cNvPr id="49" name="Picture 2" descr="http://islandclinic.jp/_src/sc905/o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6293" y="4157754"/>
            <a:ext cx="880612" cy="880612"/>
          </a:xfrm>
          <a:prstGeom prst="rect">
            <a:avLst/>
          </a:prstGeom>
          <a:noFill/>
        </p:spPr>
      </p:pic>
      <p:pic>
        <p:nvPicPr>
          <p:cNvPr id="50" name="Picture 4" descr="http://blog.explore.ne.jp/files_pic/3561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4766" y="5073092"/>
            <a:ext cx="1004554" cy="753416"/>
          </a:xfrm>
          <a:prstGeom prst="rect">
            <a:avLst/>
          </a:prstGeom>
          <a:noFill/>
        </p:spPr>
      </p:pic>
      <p:pic>
        <p:nvPicPr>
          <p:cNvPr id="52" name="Picture 2" descr="http://www.sony.jp/pro/products/HVO-1000MD/images/prod/HVO-1000MD.jpg"/>
          <p:cNvPicPr>
            <a:picLocks noChangeAspect="1" noChangeArrowheads="1"/>
          </p:cNvPicPr>
          <p:nvPr/>
        </p:nvPicPr>
        <p:blipFill>
          <a:blip r:embed="rId7" cstate="print"/>
          <a:srcRect l="2250" t="21363" r="2121" b="20568"/>
          <a:stretch>
            <a:fillRect/>
          </a:stretch>
        </p:blipFill>
        <p:spPr bwMode="auto">
          <a:xfrm>
            <a:off x="5042081" y="4610610"/>
            <a:ext cx="1815922" cy="827019"/>
          </a:xfrm>
          <a:prstGeom prst="rect">
            <a:avLst/>
          </a:prstGeom>
          <a:noFill/>
        </p:spPr>
      </p:pic>
      <p:sp>
        <p:nvSpPr>
          <p:cNvPr id="58" name="テキスト ボックス 57"/>
          <p:cNvSpPr txBox="1"/>
          <p:nvPr/>
        </p:nvSpPr>
        <p:spPr>
          <a:xfrm>
            <a:off x="2156094" y="1603552"/>
            <a:ext cx="2434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Conference room / Lecture hall</a:t>
            </a:r>
            <a:endParaRPr kumimoji="1" lang="ja-JP" altLang="en-US" sz="14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45565" y="1474595"/>
            <a:ext cx="231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Nurse</a:t>
            </a:r>
            <a:r>
              <a:rPr lang="ja-JP" altLang="en-US" sz="1400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station /</a:t>
            </a:r>
          </a:p>
          <a:p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Medical staff room</a:t>
            </a:r>
            <a:endParaRPr kumimoji="1" lang="ja-JP" altLang="en-US" sz="14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808745" y="4126255"/>
            <a:ext cx="2187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Image data including some </a:t>
            </a:r>
          </a:p>
          <a:p>
            <a:r>
              <a:rPr lang="en-US" altLang="ja-JP" sz="1400" dirty="0" smtClean="0">
                <a:solidFill>
                  <a:schemeClr val="accent4"/>
                </a:solidFill>
                <a:latin typeface="Calibri" pitchFamily="34" charset="0"/>
              </a:rPr>
              <a:t>clinical information</a:t>
            </a:r>
            <a:endParaRPr lang="en-US" altLang="ja-JP" sz="1400" dirty="0">
              <a:solidFill>
                <a:schemeClr val="accent4"/>
              </a:solidFill>
              <a:latin typeface="Calibri" pitchFamily="34" charset="0"/>
            </a:endParaRPr>
          </a:p>
        </p:txBody>
      </p:sp>
      <p:pic>
        <p:nvPicPr>
          <p:cNvPr id="1034" name="Picture 10" descr="http://www.pdfworld.co.jp/livedoor/s_img/kens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5017" y="2180491"/>
            <a:ext cx="755474" cy="944343"/>
          </a:xfrm>
          <a:prstGeom prst="rect">
            <a:avLst/>
          </a:prstGeom>
          <a:noFill/>
        </p:spPr>
      </p:pic>
      <p:sp>
        <p:nvSpPr>
          <p:cNvPr id="41" name="右矢印 40"/>
          <p:cNvSpPr/>
          <p:nvPr/>
        </p:nvSpPr>
        <p:spPr bwMode="auto">
          <a:xfrm rot="847886">
            <a:off x="2034862" y="2137890"/>
            <a:ext cx="386366" cy="38636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pic>
        <p:nvPicPr>
          <p:cNvPr id="62" name="Picture 10" descr="http://www.pdfworld.co.jp/livedoor/s_img/kens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4559" y="4879199"/>
            <a:ext cx="755474" cy="944343"/>
          </a:xfrm>
          <a:prstGeom prst="rect">
            <a:avLst/>
          </a:prstGeom>
          <a:noFill/>
        </p:spPr>
      </p:pic>
      <p:sp>
        <p:nvSpPr>
          <p:cNvPr id="51" name="右矢印 50"/>
          <p:cNvSpPr/>
          <p:nvPr/>
        </p:nvSpPr>
        <p:spPr bwMode="auto">
          <a:xfrm>
            <a:off x="4563415" y="4840332"/>
            <a:ext cx="386366" cy="38636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pic>
        <p:nvPicPr>
          <p:cNvPr id="64" name="Picture 10" descr="http://www.pdfworld.co.jp/livedoor/s_img/kens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665" y="2131243"/>
            <a:ext cx="755474" cy="944343"/>
          </a:xfrm>
          <a:prstGeom prst="rect">
            <a:avLst/>
          </a:prstGeom>
          <a:noFill/>
        </p:spPr>
      </p:pic>
      <p:sp>
        <p:nvSpPr>
          <p:cNvPr id="46" name="右矢印 45"/>
          <p:cNvSpPr/>
          <p:nvPr/>
        </p:nvSpPr>
        <p:spPr bwMode="auto">
          <a:xfrm rot="847886">
            <a:off x="6514563" y="2161501"/>
            <a:ext cx="386366" cy="38636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HGP創英角ｺﾞｼｯｸUB" pitchFamily="50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</a:t>
            </a:r>
            <a:r>
              <a:rPr lang="en-US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315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Rear Panel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electronics inc. - </a:t>
            </a:r>
            <a:r>
              <a:rPr lang="en-US" smtClean="0">
                <a:solidFill>
                  <a:srgbClr val="FF0000"/>
                </a:solidFill>
              </a:rPr>
              <a:t>SECRET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99540"/>
            <a:ext cx="5410200" cy="423799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209800" y="3429000"/>
            <a:ext cx="1219200" cy="762000"/>
            <a:chOff x="2209800" y="3429000"/>
            <a:chExt cx="1219200" cy="762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95600" y="3810000"/>
              <a:ext cx="5334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29000" y="3810000"/>
              <a:ext cx="0" cy="381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895600" y="3429000"/>
              <a:ext cx="0" cy="381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209800" y="3429000"/>
              <a:ext cx="685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09800" y="3429000"/>
              <a:ext cx="0" cy="762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9800" y="4191000"/>
              <a:ext cx="12192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971800" y="3429000"/>
            <a:ext cx="1219200" cy="762000"/>
            <a:chOff x="2971800" y="3429000"/>
            <a:chExt cx="1219200" cy="76200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4191000" y="3429000"/>
              <a:ext cx="0" cy="762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971800" y="3429000"/>
              <a:ext cx="12192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71800" y="3429000"/>
              <a:ext cx="0" cy="3048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971800" y="3733800"/>
              <a:ext cx="5334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505200" y="3733800"/>
              <a:ext cx="0" cy="4572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05200" y="4191000"/>
              <a:ext cx="685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925933" y="4495800"/>
            <a:ext cx="189346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Choose 2 from each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09800" y="4191000"/>
            <a:ext cx="342900" cy="3048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209800" y="4191000"/>
            <a:ext cx="1752600" cy="3048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3669</TotalTime>
  <Words>129</Words>
  <Application>Microsoft Office PowerPoint</Application>
  <PresentationFormat>Letter Paper (8.5x11 in)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Product Concept </vt:lpstr>
      <vt:lpstr>overview</vt:lpstr>
      <vt:lpstr>Use cases</vt:lpstr>
      <vt:lpstr>Rear Panel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OPSIGATE</dc:title>
  <dc:creator>Barron, Mark</dc:creator>
  <cp:lastModifiedBy>Kurowski, David</cp:lastModifiedBy>
  <cp:revision>168</cp:revision>
  <dcterms:created xsi:type="dcterms:W3CDTF">2012-04-05T03:56:29Z</dcterms:created>
  <dcterms:modified xsi:type="dcterms:W3CDTF">2013-01-03T18:17:34Z</dcterms:modified>
</cp:coreProperties>
</file>