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9" r:id="rId2"/>
    <p:sldId id="317" r:id="rId3"/>
    <p:sldId id="308" r:id="rId4"/>
    <p:sldId id="309" r:id="rId5"/>
    <p:sldId id="292" r:id="rId6"/>
    <p:sldId id="293" r:id="rId7"/>
    <p:sldId id="306" r:id="rId8"/>
    <p:sldId id="294" r:id="rId9"/>
    <p:sldId id="310" r:id="rId10"/>
    <p:sldId id="296" r:id="rId11"/>
    <p:sldId id="295" r:id="rId12"/>
    <p:sldId id="297" r:id="rId13"/>
    <p:sldId id="315" r:id="rId14"/>
    <p:sldId id="312" r:id="rId15"/>
    <p:sldId id="311" r:id="rId16"/>
    <p:sldId id="298" r:id="rId17"/>
    <p:sldId id="304" r:id="rId18"/>
    <p:sldId id="299" r:id="rId19"/>
    <p:sldId id="300" r:id="rId20"/>
    <p:sldId id="301" r:id="rId21"/>
    <p:sldId id="302" r:id="rId22"/>
    <p:sldId id="313" r:id="rId23"/>
    <p:sldId id="303" r:id="rId24"/>
    <p:sldId id="314" r:id="rId25"/>
    <p:sldId id="316" r:id="rId26"/>
    <p:sldId id="307" r:id="rId27"/>
    <p:sldId id="318" r:id="rId28"/>
    <p:sldId id="319" r:id="rId29"/>
    <p:sldId id="320" r:id="rId30"/>
    <p:sldId id="321" r:id="rId31"/>
    <p:sldId id="322" r:id="rId32"/>
    <p:sldId id="323" r:id="rId33"/>
    <p:sldId id="324" r:id="rId34"/>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p:cViewPr varScale="1">
        <p:scale>
          <a:sx n="107" d="100"/>
          <a:sy n="107" d="100"/>
        </p:scale>
        <p:origin x="1602" y="102"/>
      </p:cViewPr>
      <p:guideLst>
        <p:guide orient="horz" pos="2160"/>
        <p:guide pos="292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36E40D1-418B-4566-9DD0-0FE86B4BE694}" type="datetimeFigureOut">
              <a:rPr lang="it-IT" smtClean="0"/>
              <a:t>18/12/2021</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C92364D-D1AC-4AD3-8AEA-0F4C67CB6D4B}" type="slidenum">
              <a:rPr lang="it-IT" smtClean="0"/>
              <a:t>‹N›</a:t>
            </a:fld>
            <a:endParaRPr lang="it-IT"/>
          </a:p>
        </p:txBody>
      </p:sp>
    </p:spTree>
    <p:extLst>
      <p:ext uri="{BB962C8B-B14F-4D97-AF65-F5344CB8AC3E}">
        <p14:creationId xmlns:p14="http://schemas.microsoft.com/office/powerpoint/2010/main" val="3310917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E2CD73B-05AB-4B82-B329-E2F26A74A6A8}" type="datetimeFigureOut">
              <a:rPr lang="it-IT" smtClean="0"/>
              <a:t>18/12/2021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387466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2CD73B-05AB-4B82-B329-E2F26A74A6A8}" type="datetimeFigureOut">
              <a:rPr lang="it-IT" smtClean="0"/>
              <a:t>18/12/2021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148480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2CD73B-05AB-4B82-B329-E2F26A74A6A8}" type="datetimeFigureOut">
              <a:rPr lang="it-IT" smtClean="0"/>
              <a:t>18/12/2021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129818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2CD73B-05AB-4B82-B329-E2F26A74A6A8}" type="datetimeFigureOut">
              <a:rPr lang="it-IT" smtClean="0"/>
              <a:t>18/12/2021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143021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E2CD73B-05AB-4B82-B329-E2F26A74A6A8}" type="datetimeFigureOut">
              <a:rPr lang="it-IT" smtClean="0"/>
              <a:t>18/12/2021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78641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E2CD73B-05AB-4B82-B329-E2F26A74A6A8}" type="datetimeFigureOut">
              <a:rPr lang="it-IT" smtClean="0"/>
              <a:t>18/12/2021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297400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E2CD73B-05AB-4B82-B329-E2F26A74A6A8}" type="datetimeFigureOut">
              <a:rPr lang="it-IT" smtClean="0"/>
              <a:t>18/12/2021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418761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E2CD73B-05AB-4B82-B329-E2F26A74A6A8}" type="datetimeFigureOut">
              <a:rPr lang="it-IT" smtClean="0"/>
              <a:t>18/12/2021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226127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E2CD73B-05AB-4B82-B329-E2F26A74A6A8}" type="datetimeFigureOut">
              <a:rPr lang="it-IT" smtClean="0"/>
              <a:t>18/12/2021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424158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E2CD73B-05AB-4B82-B329-E2F26A74A6A8}" type="datetimeFigureOut">
              <a:rPr lang="it-IT" smtClean="0"/>
              <a:t>18/12/2021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3204028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E2CD73B-05AB-4B82-B329-E2F26A74A6A8}" type="datetimeFigureOut">
              <a:rPr lang="it-IT" smtClean="0"/>
              <a:t>18/12/2021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5CD6EB-0311-4558-8AEF-0444ED0B9FA7}" type="slidenum">
              <a:rPr lang="it-IT" smtClean="0"/>
              <a:t>‹N›</a:t>
            </a:fld>
            <a:endParaRPr lang="it-IT"/>
          </a:p>
        </p:txBody>
      </p:sp>
    </p:spTree>
    <p:extLst>
      <p:ext uri="{BB962C8B-B14F-4D97-AF65-F5344CB8AC3E}">
        <p14:creationId xmlns:p14="http://schemas.microsoft.com/office/powerpoint/2010/main" val="1585926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2CD73B-05AB-4B82-B329-E2F26A74A6A8}" type="datetimeFigureOut">
              <a:rPr lang="it-IT" smtClean="0"/>
              <a:t>18/12/2021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CD6EB-0311-4558-8AEF-0444ED0B9FA7}" type="slidenum">
              <a:rPr lang="it-IT" smtClean="0"/>
              <a:t>‹N›</a:t>
            </a:fld>
            <a:endParaRPr lang="it-IT"/>
          </a:p>
        </p:txBody>
      </p:sp>
    </p:spTree>
    <p:extLst>
      <p:ext uri="{BB962C8B-B14F-4D97-AF65-F5344CB8AC3E}">
        <p14:creationId xmlns:p14="http://schemas.microsoft.com/office/powerpoint/2010/main" val="17185178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int.it/"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11760" y="908720"/>
            <a:ext cx="5688632" cy="576064"/>
          </a:xfrm>
        </p:spPr>
        <p:txBody>
          <a:bodyPr>
            <a:normAutofit fontScale="32500" lnSpcReduction="20000"/>
          </a:bodyPr>
          <a:lstStyle/>
          <a:p>
            <a:pPr marL="0" marR="119380" indent="0">
              <a:lnSpc>
                <a:spcPct val="100000"/>
              </a:lnSpc>
              <a:buNone/>
            </a:pPr>
            <a:r>
              <a:rPr lang="it-IT" sz="3000" dirty="0">
                <a:latin typeface="Times New Roman" panose="02020603050405020304" pitchFamily="18" charset="0"/>
                <a:cs typeface="Times New Roman" panose="02020603050405020304" pitchFamily="18" charset="0"/>
              </a:rPr>
              <a:t>Palazzo Cerasi			Tel. (+39) 06-4567-5601</a:t>
            </a:r>
          </a:p>
          <a:p>
            <a:pPr marL="0" marR="119380" indent="0">
              <a:lnSpc>
                <a:spcPct val="100000"/>
              </a:lnSpc>
              <a:buNone/>
            </a:pPr>
            <a:r>
              <a:rPr lang="it-IT" sz="3000" dirty="0">
                <a:latin typeface="Times New Roman" panose="02020603050405020304" pitchFamily="18" charset="0"/>
                <a:cs typeface="Times New Roman" panose="02020603050405020304" pitchFamily="18" charset="0"/>
              </a:rPr>
              <a:t>Via del </a:t>
            </a:r>
            <a:r>
              <a:rPr lang="it-IT" sz="3000" dirty="0" err="1">
                <a:latin typeface="Times New Roman" panose="02020603050405020304" pitchFamily="18" charset="0"/>
                <a:cs typeface="Times New Roman" panose="02020603050405020304" pitchFamily="18" charset="0"/>
              </a:rPr>
              <a:t>Babuino</a:t>
            </a:r>
            <a:r>
              <a:rPr lang="it-IT" sz="3000" dirty="0">
                <a:latin typeface="Times New Roman" panose="02020603050405020304" pitchFamily="18" charset="0"/>
                <a:cs typeface="Times New Roman" panose="02020603050405020304" pitchFamily="18" charset="0"/>
              </a:rPr>
              <a:t>, 51		Fax (+39) 06-4567-5630</a:t>
            </a:r>
          </a:p>
          <a:p>
            <a:pPr marL="0" marR="119380" indent="0">
              <a:lnSpc>
                <a:spcPct val="100000"/>
              </a:lnSpc>
              <a:buNone/>
            </a:pPr>
            <a:r>
              <a:rPr lang="it-IT" sz="3000" dirty="0">
                <a:latin typeface="Times New Roman" panose="02020603050405020304" pitchFamily="18" charset="0"/>
                <a:cs typeface="Times New Roman" panose="02020603050405020304" pitchFamily="18" charset="0"/>
              </a:rPr>
              <a:t>00187 Rome 			web site </a:t>
            </a:r>
            <a:r>
              <a:rPr lang="it-IT" sz="3000" dirty="0">
                <a:latin typeface="Times New Roman" panose="02020603050405020304" pitchFamily="18" charset="0"/>
                <a:cs typeface="Times New Roman" panose="02020603050405020304" pitchFamily="18" charset="0"/>
                <a:hlinkClick r:id="rId2"/>
              </a:rPr>
              <a:t>www.stint.it</a:t>
            </a:r>
            <a:endParaRPr lang="it-IT" sz="3000" dirty="0">
              <a:latin typeface="Times New Roman" panose="02020603050405020304" pitchFamily="18" charset="0"/>
              <a:cs typeface="Times New Roman" panose="02020603050405020304" pitchFamily="18" charset="0"/>
            </a:endParaRPr>
          </a:p>
          <a:p>
            <a:pPr marL="0" marR="119380" indent="0">
              <a:lnSpc>
                <a:spcPct val="100000"/>
              </a:lnSpc>
              <a:spcAft>
                <a:spcPts val="0"/>
              </a:spcAft>
              <a:buNone/>
            </a:pPr>
            <a:endParaRPr lang="it-IT" sz="3000" dirty="0">
              <a:latin typeface="Times New Roman" panose="02020603050405020304" pitchFamily="18" charset="0"/>
              <a:cs typeface="Times New Roman" panose="02020603050405020304" pitchFamily="18" charset="0"/>
            </a:endParaRPr>
          </a:p>
          <a:p>
            <a:pPr marL="0" indent="0">
              <a:buNone/>
            </a:pPr>
            <a:endParaRPr lang="it-IT" sz="3000" dirty="0">
              <a:latin typeface="Times New Roman" panose="02020603050405020304" pitchFamily="18" charset="0"/>
              <a:cs typeface="Times New Roman" panose="02020603050405020304" pitchFamily="18" charset="0"/>
            </a:endParaRPr>
          </a:p>
          <a:p>
            <a:pPr marL="0" indent="0">
              <a:buNone/>
            </a:pPr>
            <a:endParaRPr lang="it-IT" dirty="0"/>
          </a:p>
        </p:txBody>
      </p:sp>
      <p:sp>
        <p:nvSpPr>
          <p:cNvPr id="6" name="Rectangle 2"/>
          <p:cNvSpPr>
            <a:spLocks noChangeArrowheads="1"/>
          </p:cNvSpPr>
          <p:nvPr/>
        </p:nvSpPr>
        <p:spPr bwMode="auto">
          <a:xfrm>
            <a:off x="539552" y="202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pic>
        <p:nvPicPr>
          <p:cNvPr id="2049" name="Immagine 1" descr="Logo_SI_positivo_orizzonta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2291" y="196551"/>
            <a:ext cx="771649" cy="79149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3"/>
          <p:cNvSpPr>
            <a:spLocks noChangeArrowheads="1"/>
          </p:cNvSpPr>
          <p:nvPr/>
        </p:nvSpPr>
        <p:spPr bwMode="auto">
          <a:xfrm>
            <a:off x="-90488" y="457200"/>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6119813" algn="r"/>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3060700" algn="ctr"/>
                <a:tab pos="6119813" algn="r"/>
              </a:tabLst>
            </a:pPr>
            <a:br>
              <a:rPr kumimoji="0" lang="en-GB" altLang="it-IT"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br>
            <a:r>
              <a:rPr kumimoji="0" lang="it-IT" altLang="it-IT" sz="2200" b="1" i="0" u="none" strike="noStrike" cap="none" normalizeH="0" baseline="0" dirty="0">
                <a:ln>
                  <a:noFill/>
                </a:ln>
                <a:solidFill>
                  <a:schemeClr val="tx1"/>
                </a:solidFill>
                <a:effectLst/>
                <a:latin typeface="Book Antiqua" pitchFamily="18" charset="0"/>
                <a:ea typeface="Times New Roman" pitchFamily="18" charset="0"/>
                <a:cs typeface="Arial" pitchFamily="34" charset="0"/>
              </a:rPr>
              <a:t>   STUDIO INTERNAZIONALE</a:t>
            </a:r>
            <a:endParaRPr kumimoji="0" lang="it-IT" altLang="it-IT"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it-IT" altLang="it-IT" sz="1100" b="0" i="1" u="none" strike="noStrike" cap="none" normalizeH="0" baseline="0" dirty="0">
                <a:ln>
                  <a:noFill/>
                </a:ln>
                <a:solidFill>
                  <a:schemeClr val="tx1"/>
                </a:solidFill>
                <a:effectLst/>
                <a:latin typeface="Arial" pitchFamily="34" charset="0"/>
                <a:ea typeface="Times New Roman" pitchFamily="18" charset="0"/>
                <a:cs typeface="Arial" pitchFamily="34" charset="0"/>
              </a:rPr>
              <a:t>    Associazione Professionale tra Avvocati e Dottori Commercialisti</a:t>
            </a:r>
            <a:endParaRPr kumimoji="0" lang="it-IT" altLang="it-IT" sz="1800" b="0" i="0" u="none" strike="noStrike" cap="none" normalizeH="0" baseline="0" dirty="0">
              <a:ln>
                <a:noFill/>
              </a:ln>
              <a:solidFill>
                <a:schemeClr val="tx1"/>
              </a:solidFill>
              <a:effectLst/>
              <a:latin typeface="Arial" pitchFamily="34" charset="0"/>
              <a:cs typeface="Arial" pitchFamily="34" charset="0"/>
            </a:endParaRPr>
          </a:p>
        </p:txBody>
      </p:sp>
      <p:pic>
        <p:nvPicPr>
          <p:cNvPr id="1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4288" y="256019"/>
            <a:ext cx="1295581" cy="574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CasellaDiTesto 17"/>
          <p:cNvSpPr txBox="1"/>
          <p:nvPr/>
        </p:nvSpPr>
        <p:spPr>
          <a:xfrm>
            <a:off x="539552" y="1563015"/>
            <a:ext cx="3816424" cy="4573560"/>
          </a:xfrm>
          <a:prstGeom prst="rect">
            <a:avLst/>
          </a:prstGeom>
          <a:noFill/>
        </p:spPr>
        <p:txBody>
          <a:bodyPr wrap="square" rtlCol="0">
            <a:spAutoFit/>
          </a:bodyPr>
          <a:lstStyle/>
          <a:p>
            <a:pPr lvl="0" algn="ctr">
              <a:spcBef>
                <a:spcPct val="20000"/>
              </a:spcBef>
              <a:buClr>
                <a:srgbClr val="D16349"/>
              </a:buClr>
              <a:buSzPct val="85000"/>
            </a:pPr>
            <a:r>
              <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Profili di diritto nazionale e comparato. </a:t>
            </a:r>
          </a:p>
          <a:p>
            <a:pPr lvl="0" algn="ctr">
              <a:spcBef>
                <a:spcPct val="20000"/>
              </a:spcBef>
              <a:buClr>
                <a:srgbClr val="D16349"/>
              </a:buClr>
              <a:buSzPct val="85000"/>
            </a:pPr>
            <a:r>
              <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Idee e proposte per una riforma che tenga conto dell’esperienza italiana, della famiglia italiana e del debito italiano.</a:t>
            </a:r>
          </a:p>
          <a:p>
            <a:pPr lvl="0" algn="ctr">
              <a:spcBef>
                <a:spcPct val="20000"/>
              </a:spcBef>
              <a:buClr>
                <a:srgbClr val="D16349"/>
              </a:buClr>
              <a:buSzPct val="85000"/>
            </a:pPr>
            <a:r>
              <a:rPr lang="it-IT" sz="28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Roma, 13 marzo 2021 </a:t>
            </a:r>
          </a:p>
        </p:txBody>
      </p:sp>
      <p:pic>
        <p:nvPicPr>
          <p:cNvPr id="2" name="Immagin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4415433" y="2359012"/>
            <a:ext cx="4540561" cy="3405421"/>
          </a:xfrm>
          <a:prstGeom prst="rect">
            <a:avLst/>
          </a:prstGeom>
        </p:spPr>
      </p:pic>
    </p:spTree>
    <p:extLst>
      <p:ext uri="{BB962C8B-B14F-4D97-AF65-F5344CB8AC3E}">
        <p14:creationId xmlns:p14="http://schemas.microsoft.com/office/powerpoint/2010/main" val="3658396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normativa vigente in Italia - 1/5.</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539552" y="1988840"/>
            <a:ext cx="8280920" cy="3744416"/>
          </a:xfrm>
        </p:spPr>
        <p:txBody>
          <a:bodyPr>
            <a:normAutofit fontScale="77500" lnSpcReduction="20000"/>
          </a:bodyPr>
          <a:lstStyle/>
          <a:p>
            <a:pPr marL="0" indent="0" algn="ctr">
              <a:buNone/>
            </a:pPr>
            <a:r>
              <a:rPr lang="it-IT" sz="38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 fondamento costituzionale</a:t>
            </a:r>
            <a:endParaRPr lang="it-IT" sz="3800" u="sng"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Articolo </a:t>
            </a:r>
            <a:r>
              <a:rPr lang="it-IT" b="1" dirty="0">
                <a:latin typeface="Times New Roman" panose="02020603050405020304" pitchFamily="18" charset="0"/>
                <a:cs typeface="Times New Roman" panose="02020603050405020304" pitchFamily="18" charset="0"/>
              </a:rPr>
              <a:t>42, comma 4</a:t>
            </a:r>
            <a:r>
              <a:rPr lang="it-IT" dirty="0">
                <a:latin typeface="Times New Roman" panose="02020603050405020304" pitchFamily="18" charset="0"/>
                <a:cs typeface="Times New Roman" panose="02020603050405020304" pitchFamily="18" charset="0"/>
              </a:rPr>
              <a:t>, della Costituzione:</a:t>
            </a:r>
          </a:p>
          <a:p>
            <a:pPr marL="0" indent="0">
              <a:buNone/>
            </a:pPr>
            <a:endParaRPr lang="it-IT" dirty="0">
              <a:latin typeface="Times New Roman" panose="02020603050405020304" pitchFamily="18" charset="0"/>
              <a:cs typeface="Times New Roman" panose="02020603050405020304" pitchFamily="18" charset="0"/>
            </a:endParaRPr>
          </a:p>
          <a:p>
            <a:pPr marL="0" indent="0" algn="ctr">
              <a:buNone/>
            </a:pPr>
            <a:r>
              <a:rPr lang="it-IT" dirty="0">
                <a:latin typeface="Times New Roman" panose="02020603050405020304" pitchFamily="18" charset="0"/>
                <a:cs typeface="Times New Roman" panose="02020603050405020304" pitchFamily="18" charset="0"/>
              </a:rPr>
              <a:t>«</a:t>
            </a:r>
            <a:r>
              <a:rPr lang="it-IT" i="1" u="sng" dirty="0">
                <a:latin typeface="Times New Roman" panose="02020603050405020304" pitchFamily="18" charset="0"/>
                <a:cs typeface="Times New Roman" panose="02020603050405020304" pitchFamily="18" charset="0"/>
              </a:rPr>
              <a:t>La legge stabilisce le norme ed i limiti della successione legittima e testamentaria e i diritti dello Stato sulle eredità</a:t>
            </a:r>
            <a:r>
              <a:rPr lang="it-IT" dirty="0">
                <a:latin typeface="Times New Roman" panose="02020603050405020304" pitchFamily="18" charset="0"/>
                <a:cs typeface="Times New Roman" panose="02020603050405020304" pitchFamily="18" charset="0"/>
              </a:rPr>
              <a:t>».</a:t>
            </a:r>
          </a:p>
          <a:p>
            <a:pPr marL="0" indent="0" algn="ctr">
              <a:buNone/>
            </a:pPr>
            <a:endParaRPr lang="it-IT" dirty="0">
              <a:latin typeface="Times New Roman" panose="02020603050405020304" pitchFamily="18" charset="0"/>
              <a:cs typeface="Times New Roman" panose="02020603050405020304" pitchFamily="18" charset="0"/>
            </a:endParaRPr>
          </a:p>
          <a:p>
            <a:pPr algn="ct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L’imposta di successione è un’imposta indiretta che risponde a criteri di </a:t>
            </a:r>
            <a:r>
              <a:rPr lang="it-IT" u="sng" dirty="0">
                <a:latin typeface="Times New Roman" panose="02020603050405020304" pitchFamily="18" charset="0"/>
                <a:cs typeface="Times New Roman" panose="02020603050405020304" pitchFamily="18" charset="0"/>
              </a:rPr>
              <a:t>equità sociale. </a:t>
            </a:r>
          </a:p>
        </p:txBody>
      </p:sp>
      <p:sp>
        <p:nvSpPr>
          <p:cNvPr id="4" name="Rettangolo 3"/>
          <p:cNvSpPr/>
          <p:nvPr/>
        </p:nvSpPr>
        <p:spPr>
          <a:xfrm>
            <a:off x="539552" y="1619508"/>
            <a:ext cx="242374" cy="369332"/>
          </a:xfrm>
          <a:prstGeom prst="rect">
            <a:avLst/>
          </a:prstGeom>
        </p:spPr>
        <p:txBody>
          <a:bodyPr wrap="none">
            <a:spAutoFit/>
          </a:bodyPr>
          <a:lstStyle/>
          <a:p>
            <a:r>
              <a:rPr lang="it-IT"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it-IT" dirty="0"/>
          </a:p>
        </p:txBody>
      </p:sp>
    </p:spTree>
    <p:extLst>
      <p:ext uri="{BB962C8B-B14F-4D97-AF65-F5344CB8AC3E}">
        <p14:creationId xmlns:p14="http://schemas.microsoft.com/office/powerpoint/2010/main" val="37562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normativa vigente in Italia - 2/5.</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683568" y="2060848"/>
            <a:ext cx="7776864" cy="3816424"/>
          </a:xfrm>
        </p:spPr>
        <p:txBody>
          <a:bodyPr>
            <a:normAutofit fontScale="85000" lnSpcReduction="20000"/>
          </a:bodyPr>
          <a:lstStyle/>
          <a:p>
            <a:pPr marL="0" indent="0" algn="ctr">
              <a:buNone/>
            </a:pPr>
            <a:r>
              <a:rPr lang="it-IT"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Soggetti passivi</a:t>
            </a:r>
          </a:p>
          <a:p>
            <a:pPr marL="0" indent="0" algn="ctr">
              <a:buNone/>
            </a:pPr>
            <a:endParaRPr lang="it-IT"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it-IT" b="1" dirty="0">
                <a:latin typeface="Times New Roman" panose="02020603050405020304" pitchFamily="18" charset="0"/>
                <a:cs typeface="Times New Roman" panose="02020603050405020304" pitchFamily="18" charset="0"/>
              </a:rPr>
              <a:t>Art. 5 </a:t>
            </a:r>
            <a:r>
              <a:rPr lang="da-DK" b="1" dirty="0">
                <a:latin typeface="Times New Roman" panose="02020603050405020304" pitchFamily="18" charset="0"/>
                <a:cs typeface="Times New Roman" panose="02020603050405020304" pitchFamily="18" charset="0"/>
              </a:rPr>
              <a:t>D.Lgs. n. 346/1990</a:t>
            </a:r>
            <a:r>
              <a:rPr lang="da-DK" dirty="0">
                <a:latin typeface="Times New Roman" panose="02020603050405020304" pitchFamily="18" charset="0"/>
                <a:cs typeface="Times New Roman" panose="02020603050405020304" pitchFamily="18" charset="0"/>
              </a:rPr>
              <a:t>:</a:t>
            </a:r>
          </a:p>
          <a:p>
            <a:pPr marL="0" indent="0" algn="just">
              <a:buNone/>
            </a:pPr>
            <a:endParaRPr lang="da-DK"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L'imposta è  dovuta  dagli  </a:t>
            </a:r>
            <a:r>
              <a:rPr lang="it-IT" b="1" dirty="0">
                <a:latin typeface="Times New Roman" panose="02020603050405020304" pitchFamily="18" charset="0"/>
                <a:cs typeface="Times New Roman" panose="02020603050405020304" pitchFamily="18" charset="0"/>
              </a:rPr>
              <a:t>eredi  e  dai  legatari  </a:t>
            </a:r>
            <a:r>
              <a:rPr lang="it-IT" dirty="0">
                <a:latin typeface="Times New Roman" panose="02020603050405020304" pitchFamily="18" charset="0"/>
                <a:cs typeface="Times New Roman" panose="02020603050405020304" pitchFamily="18" charset="0"/>
              </a:rPr>
              <a:t>per   le successioni;</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dai </a:t>
            </a:r>
            <a:r>
              <a:rPr lang="it-IT" b="1" dirty="0">
                <a:latin typeface="Times New Roman" panose="02020603050405020304" pitchFamily="18" charset="0"/>
                <a:cs typeface="Times New Roman" panose="02020603050405020304" pitchFamily="18" charset="0"/>
              </a:rPr>
              <a:t>donatari</a:t>
            </a:r>
            <a:r>
              <a:rPr lang="it-IT" dirty="0">
                <a:latin typeface="Times New Roman" panose="02020603050405020304" pitchFamily="18" charset="0"/>
                <a:cs typeface="Times New Roman" panose="02020603050405020304" pitchFamily="18" charset="0"/>
              </a:rPr>
              <a:t> per le donazioni e dai </a:t>
            </a:r>
            <a:r>
              <a:rPr lang="it-IT" b="1" dirty="0">
                <a:latin typeface="Times New Roman" panose="02020603050405020304" pitchFamily="18" charset="0"/>
                <a:cs typeface="Times New Roman" panose="02020603050405020304" pitchFamily="18" charset="0"/>
              </a:rPr>
              <a:t>beneficiari</a:t>
            </a:r>
            <a:r>
              <a:rPr lang="it-IT" dirty="0">
                <a:latin typeface="Times New Roman" panose="02020603050405020304" pitchFamily="18" charset="0"/>
                <a:cs typeface="Times New Roman" panose="02020603050405020304" pitchFamily="18" charset="0"/>
              </a:rPr>
              <a:t>  per  le altre liberalità tra vivi.</a:t>
            </a:r>
          </a:p>
        </p:txBody>
      </p:sp>
    </p:spTree>
    <p:extLst>
      <p:ext uri="{BB962C8B-B14F-4D97-AF65-F5344CB8AC3E}">
        <p14:creationId xmlns:p14="http://schemas.microsoft.com/office/powerpoint/2010/main" val="2506922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normativa vigente in Italia - 3/5.</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57200" y="1412776"/>
            <a:ext cx="8229600" cy="4713387"/>
          </a:xfrm>
        </p:spPr>
        <p:txBody>
          <a:bodyPr>
            <a:normAutofit fontScale="62500" lnSpcReduction="20000"/>
          </a:bodyPr>
          <a:lstStyle/>
          <a:p>
            <a:pPr marL="0" indent="0" algn="ctr">
              <a:buNone/>
            </a:pPr>
            <a:endParaRPr lang="it-IT" b="1" dirty="0">
              <a:latin typeface="Times New Roman" panose="02020603050405020304" pitchFamily="18" charset="0"/>
              <a:cs typeface="Times New Roman" panose="02020603050405020304" pitchFamily="18" charset="0"/>
            </a:endParaRPr>
          </a:p>
          <a:p>
            <a:pPr marL="0" indent="0" algn="ctr">
              <a:buNone/>
            </a:pPr>
            <a:r>
              <a:rPr lang="it-IT" sz="49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Aliquote e franchigie </a:t>
            </a:r>
          </a:p>
          <a:p>
            <a:pPr marL="0" indent="0" algn="ctr">
              <a:buNone/>
            </a:pPr>
            <a:endParaRPr lang="it-IT"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it-IT" b="1" dirty="0">
                <a:latin typeface="Times New Roman" panose="02020603050405020304" pitchFamily="18" charset="0"/>
                <a:cs typeface="Times New Roman" panose="02020603050405020304" pitchFamily="18" charset="0"/>
              </a:rPr>
              <a:t>Art. 2, comma 48, del D.L. n. 262 del 2006</a:t>
            </a:r>
          </a:p>
          <a:p>
            <a:pPr marL="0" indent="0">
              <a:buNone/>
            </a:pPr>
            <a:endParaRPr lang="it-IT"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4%</a:t>
            </a:r>
            <a:r>
              <a:rPr lang="it-IT" dirty="0">
                <a:latin typeface="Times New Roman" panose="02020603050405020304" pitchFamily="18" charset="0"/>
                <a:cs typeface="Times New Roman" panose="02020603050405020304" pitchFamily="18" charset="0"/>
              </a:rPr>
              <a:t>, per i trasferimenti effettuati in favore del coniuge o di parenti in linea retta (ascendenti e discendenti) da applicare </a:t>
            </a:r>
            <a:r>
              <a:rPr lang="it-IT" b="1" dirty="0">
                <a:latin typeface="Times New Roman" panose="02020603050405020304" pitchFamily="18" charset="0"/>
                <a:cs typeface="Times New Roman" panose="02020603050405020304" pitchFamily="18" charset="0"/>
              </a:rPr>
              <a:t>sul valore complessivo netto eccedente per ciascun beneficiario la quota di 1 milione di euro</a:t>
            </a:r>
            <a:r>
              <a:rPr lang="it-IT"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6%</a:t>
            </a:r>
            <a:r>
              <a:rPr lang="it-IT" dirty="0">
                <a:latin typeface="Times New Roman" panose="02020603050405020304" pitchFamily="18" charset="0"/>
                <a:cs typeface="Times New Roman" panose="02020603050405020304" pitchFamily="18" charset="0"/>
              </a:rPr>
              <a:t>, per i trasferimenti in favore di fratelli o sorelle da applicare </a:t>
            </a:r>
            <a:r>
              <a:rPr lang="it-IT" b="1" dirty="0">
                <a:latin typeface="Times New Roman" panose="02020603050405020304" pitchFamily="18" charset="0"/>
                <a:cs typeface="Times New Roman" panose="02020603050405020304" pitchFamily="18" charset="0"/>
              </a:rPr>
              <a:t>sul valore complessivo netto eccedente per ciascun beneficiario 100.000 euro</a:t>
            </a:r>
            <a:r>
              <a:rPr lang="it-IT"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6%</a:t>
            </a:r>
            <a:r>
              <a:rPr lang="it-IT" dirty="0">
                <a:latin typeface="Times New Roman" panose="02020603050405020304" pitchFamily="18" charset="0"/>
                <a:cs typeface="Times New Roman" panose="02020603050405020304" pitchFamily="18" charset="0"/>
              </a:rPr>
              <a:t>, per i trasferimenti in favore di altri parenti fino al quarto grado, degli affini in linea collaterale;</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8%</a:t>
            </a:r>
            <a:r>
              <a:rPr lang="it-IT" dirty="0">
                <a:latin typeface="Times New Roman" panose="02020603050405020304" pitchFamily="18" charset="0"/>
                <a:cs typeface="Times New Roman" panose="02020603050405020304" pitchFamily="18" charset="0"/>
              </a:rPr>
              <a:t>, per i trasferimenti in favore di tutti gli altri soggetti da applicare sul valore complessivo netto trasferito.</a:t>
            </a:r>
          </a:p>
          <a:p>
            <a:pPr algn="just"/>
            <a:r>
              <a:rPr lang="it-IT" dirty="0">
                <a:latin typeface="Times New Roman" panose="02020603050405020304" pitchFamily="18" charset="0"/>
                <a:cs typeface="Times New Roman" panose="02020603050405020304" pitchFamily="18" charset="0"/>
              </a:rPr>
              <a:t>Ulteriore franchigia di Euro 1,5 milioni per i trasferimenti effettuati in favore di soggetti portatori di grave handicap.</a:t>
            </a:r>
            <a:endParaRPr lang="it-IT" dirty="0"/>
          </a:p>
        </p:txBody>
      </p:sp>
    </p:spTree>
    <p:extLst>
      <p:ext uri="{BB962C8B-B14F-4D97-AF65-F5344CB8AC3E}">
        <p14:creationId xmlns:p14="http://schemas.microsoft.com/office/powerpoint/2010/main" val="2222446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normativa vigente in Italia - 4/5.</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57200" y="1412776"/>
            <a:ext cx="8229600" cy="4713387"/>
          </a:xfrm>
        </p:spPr>
        <p:txBody>
          <a:bodyPr>
            <a:normAutofit fontScale="47500" lnSpcReduction="20000"/>
          </a:bodyPr>
          <a:lstStyle/>
          <a:p>
            <a:pPr marL="0" indent="0" algn="ctr">
              <a:buNone/>
            </a:pPr>
            <a:endParaRPr lang="it-IT" b="1" dirty="0">
              <a:latin typeface="Times New Roman" panose="02020603050405020304" pitchFamily="18" charset="0"/>
              <a:cs typeface="Times New Roman" panose="02020603050405020304" pitchFamily="18" charset="0"/>
            </a:endParaRPr>
          </a:p>
          <a:p>
            <a:pPr marL="0" indent="0" algn="ctr">
              <a:buNone/>
            </a:pPr>
            <a:r>
              <a:rPr lang="it-IT" sz="49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beni esenti dall’imposta</a:t>
            </a:r>
          </a:p>
          <a:p>
            <a:pPr marL="0" indent="0">
              <a:buNone/>
            </a:pPr>
            <a:endParaRPr lang="it-IT"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I titoli di Stato italiani e di altri Paesi UE. </a:t>
            </a:r>
            <a:r>
              <a:rPr lang="it-IT" dirty="0">
                <a:latin typeface="Times New Roman" panose="02020603050405020304" pitchFamily="18" charset="0"/>
                <a:cs typeface="Times New Roman" panose="02020603050405020304" pitchFamily="18" charset="0"/>
              </a:rPr>
              <a:t>A parte l’equiparazione con la UE per regole comunitarie, chi supporta il debito pubblico, normalmente a tassi più bassi rispetto al mercato, viene premiato.</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Aziende, rami di azienda o quote di controllo in società di capitali, se i parenti in linea retta o il coniuge proseguono nell’esercizio dell’attività per un periodo di almeno cinque anni dalla data del trasferimento.</a:t>
            </a:r>
            <a:r>
              <a:rPr lang="it-IT" dirty="0">
                <a:latin typeface="Times New Roman" panose="02020603050405020304" pitchFamily="18" charset="0"/>
                <a:cs typeface="Times New Roman" panose="02020603050405020304" pitchFamily="18" charset="0"/>
              </a:rPr>
              <a:t> Norma a favore delle imprese e della loro stabilità.</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TFR e prestazioni erogate dai fondi di previdenza complementare. </a:t>
            </a:r>
            <a:r>
              <a:rPr lang="it-IT" dirty="0">
                <a:latin typeface="Times New Roman" panose="02020603050405020304" pitchFamily="18" charset="0"/>
                <a:cs typeface="Times New Roman" panose="02020603050405020304" pitchFamily="18" charset="0"/>
              </a:rPr>
              <a:t>Norma a tutela del reddito da lavoro differito. </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Veicoli iscritti al PRA. </a:t>
            </a:r>
            <a:r>
              <a:rPr lang="it-IT" dirty="0">
                <a:latin typeface="Times New Roman" panose="02020603050405020304" pitchFamily="18" charset="0"/>
                <a:cs typeface="Times New Roman" panose="02020603050405020304" pitchFamily="18" charset="0"/>
              </a:rPr>
              <a:t>Tema a funzione semplificativa del passaggio dei beni ereditari.</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Polizze vita. </a:t>
            </a:r>
            <a:r>
              <a:rPr lang="it-IT" dirty="0">
                <a:latin typeface="Times New Roman" panose="02020603050405020304" pitchFamily="18" charset="0"/>
                <a:cs typeface="Times New Roman" panose="02020603050405020304" pitchFamily="18" charset="0"/>
              </a:rPr>
              <a:t>Tema ampiamente discutibile, se le polizze sono in favore di eredi diretti.</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Lasciti in favore dello Stato e degli enti pubblici (Regioni, Province, Comuni, ospedali pubblici), i lasciti a favore di fondazioni e associazioni senza fine di lucro (ONLUS) e che abbiano come unico fine lo studio, la ricerca scientifica, l'educazione, l'istruzione o altre finalità di pubblica utilità come l’assistenza ai malati e alle persone bisognose. </a:t>
            </a:r>
            <a:r>
              <a:rPr lang="it-IT" dirty="0">
                <a:latin typeface="Times New Roman" panose="02020603050405020304" pitchFamily="18" charset="0"/>
                <a:cs typeface="Times New Roman" panose="02020603050405020304" pitchFamily="18" charset="0"/>
              </a:rPr>
              <a:t>Norma di evidente favore al bene pubblico.</a:t>
            </a:r>
          </a:p>
        </p:txBody>
      </p:sp>
    </p:spTree>
    <p:extLst>
      <p:ext uri="{BB962C8B-B14F-4D97-AF65-F5344CB8AC3E}">
        <p14:creationId xmlns:p14="http://schemas.microsoft.com/office/powerpoint/2010/main" val="1030333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normativa vigente in Italia - 5/5.</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457200" y="1412776"/>
            <a:ext cx="8229600" cy="4713387"/>
          </a:xfrm>
        </p:spPr>
        <p:txBody>
          <a:bodyPr>
            <a:normAutofit fontScale="70000" lnSpcReduction="20000"/>
          </a:bodyPr>
          <a:lstStyle/>
          <a:p>
            <a:pPr marL="0" indent="0" algn="ctr">
              <a:buNone/>
            </a:pPr>
            <a:endParaRPr lang="it-IT" b="1" dirty="0">
              <a:latin typeface="Times New Roman" panose="02020603050405020304" pitchFamily="18" charset="0"/>
              <a:cs typeface="Times New Roman" panose="02020603050405020304" pitchFamily="18" charset="0"/>
            </a:endParaRPr>
          </a:p>
          <a:p>
            <a:pPr marL="0" indent="0" algn="ctr">
              <a:buNone/>
            </a:pPr>
            <a:r>
              <a:rPr lang="it-IT" sz="49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Gettito limitato</a:t>
            </a:r>
          </a:p>
          <a:p>
            <a:pPr marL="0" indent="0" algn="ctr">
              <a:buNone/>
            </a:pPr>
            <a:endParaRPr lang="it-IT"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Dati OCSE indicano un gettito per l’Italia di circa Euro 1 miliardo nel 2000-2001;</a:t>
            </a: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Virtualmente 0 dal 2001 al 2006 per effetto dell’abolizione;</a:t>
            </a: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Euro 820 milioni nel 2018;</a:t>
            </a: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Nel periodo gennaio-novembre 2019 Euro 682 milioni, pari allo 0,16% delle entrate fiscali e circa lo 0,05% del PIL.</a:t>
            </a: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In rapporto al PIL, il gettito in Italia dello 0,05% è pari a circa 1/13 della Francia (0,61% nel 2018) e circa 1/5 di Germania, Regno Unito e Spagna (tutte tra 0.20% e 0.25% del PIL).</a:t>
            </a:r>
            <a:endParaRPr lang="it-IT" dirty="0"/>
          </a:p>
        </p:txBody>
      </p:sp>
    </p:spTree>
    <p:extLst>
      <p:ext uri="{BB962C8B-B14F-4D97-AF65-F5344CB8AC3E}">
        <p14:creationId xmlns:p14="http://schemas.microsoft.com/office/powerpoint/2010/main" val="1817909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L’imposta di successione</a:t>
            </a:r>
          </a:p>
        </p:txBody>
      </p:sp>
      <p:sp>
        <p:nvSpPr>
          <p:cNvPr id="3" name="Segnaposto contenuto 2"/>
          <p:cNvSpPr>
            <a:spLocks noGrp="1"/>
          </p:cNvSpPr>
          <p:nvPr>
            <p:ph idx="1"/>
          </p:nvPr>
        </p:nvSpPr>
        <p:spPr>
          <a:xfrm>
            <a:off x="2699792" y="2708921"/>
            <a:ext cx="3888432" cy="1728192"/>
          </a:xfrm>
        </p:spPr>
        <p:txBody>
          <a:bodyPr>
            <a:normAutofit fontScale="92500" lnSpcReduction="20000"/>
          </a:bodyPr>
          <a:lstStyle/>
          <a:p>
            <a:pPr marL="0" indent="0" algn="ctr">
              <a:buNone/>
            </a:pPr>
            <a:r>
              <a:rPr lang="it-IT" sz="4400" dirty="0"/>
              <a:t>C. Profili comparatistici con altri Paesi</a:t>
            </a:r>
          </a:p>
        </p:txBody>
      </p:sp>
    </p:spTree>
    <p:extLst>
      <p:ext uri="{BB962C8B-B14F-4D97-AF65-F5344CB8AC3E}">
        <p14:creationId xmlns:p14="http://schemas.microsoft.com/office/powerpoint/2010/main" val="2249478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comparatistici - 1/6.</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79512" y="1844824"/>
            <a:ext cx="3312368" cy="3168351"/>
          </a:xfrm>
        </p:spPr>
        <p:txBody>
          <a:bodyPr>
            <a:normAutofit fontScale="62500" lnSpcReduction="20000"/>
          </a:bodyPr>
          <a:lstStyle/>
          <a:p>
            <a:pPr algn="just">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In Italia, l’imposta sulle successioni è caratterizzata da </a:t>
            </a:r>
            <a:r>
              <a:rPr lang="it-IT" b="1" dirty="0">
                <a:latin typeface="Times New Roman" panose="02020603050405020304" pitchFamily="18" charset="0"/>
                <a:cs typeface="Times New Roman" panose="02020603050405020304" pitchFamily="18" charset="0"/>
              </a:rPr>
              <a:t>aliquote estremamente basse e franchigie elevate</a:t>
            </a:r>
            <a:r>
              <a:rPr lang="it-IT" dirty="0">
                <a:latin typeface="Times New Roman" panose="02020603050405020304" pitchFamily="18" charset="0"/>
                <a:cs typeface="Times New Roman" panose="02020603050405020304" pitchFamily="18" charset="0"/>
              </a:rPr>
              <a:t>. Il valore degli immobili considerato è, inoltre, quello catastale e non di mercato.</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Il gettito è di gran lunga inferiore a quello degli altri principali Paesi europei. </a:t>
            </a:r>
          </a:p>
          <a:p>
            <a:pPr algn="just">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870741"/>
            <a:ext cx="4939193" cy="3358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151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comparatistici - 2/6.</a:t>
            </a:r>
            <a:endParaRPr lang="it-IT" sz="32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1700808"/>
            <a:ext cx="57150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467544" y="5445224"/>
            <a:ext cx="3744416" cy="369332"/>
          </a:xfrm>
          <a:prstGeom prst="rect">
            <a:avLst/>
          </a:prstGeom>
          <a:noFill/>
        </p:spPr>
        <p:txBody>
          <a:bodyPr wrap="square" rtlCol="0">
            <a:spAutoFit/>
          </a:bodyPr>
          <a:lstStyle/>
          <a:p>
            <a:r>
              <a:rPr lang="it-IT" dirty="0">
                <a:latin typeface="Times New Roman" panose="02020603050405020304" pitchFamily="18" charset="0"/>
                <a:cs typeface="Times New Roman" panose="02020603050405020304" pitchFamily="18" charset="0"/>
              </a:rPr>
              <a:t>Fonte: </a:t>
            </a:r>
            <a:r>
              <a:rPr lang="it-IT" dirty="0" err="1">
                <a:latin typeface="Times New Roman" panose="02020603050405020304" pitchFamily="18" charset="0"/>
                <a:cs typeface="Times New Roman" panose="02020603050405020304" pitchFamily="18" charset="0"/>
              </a:rPr>
              <a:t>Drometer</a:t>
            </a:r>
            <a:r>
              <a:rPr lang="it-IT" dirty="0">
                <a:latin typeface="Times New Roman" panose="02020603050405020304" pitchFamily="18" charset="0"/>
                <a:cs typeface="Times New Roman" panose="02020603050405020304" pitchFamily="18" charset="0"/>
              </a:rPr>
              <a:t>, Marcus et al. (2018)</a:t>
            </a:r>
          </a:p>
        </p:txBody>
      </p:sp>
    </p:spTree>
    <p:extLst>
      <p:ext uri="{BB962C8B-B14F-4D97-AF65-F5344CB8AC3E}">
        <p14:creationId xmlns:p14="http://schemas.microsoft.com/office/powerpoint/2010/main" val="2867109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comparatistici - 3/6.</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Segnaposto contenuto 3"/>
          <p:cNvSpPr>
            <a:spLocks noGrp="1"/>
          </p:cNvSpPr>
          <p:nvPr>
            <p:ph idx="1"/>
          </p:nvPr>
        </p:nvSpPr>
        <p:spPr/>
        <p:txBody>
          <a:bodyPr>
            <a:normAutofit/>
          </a:bodyPr>
          <a:lstStyle/>
          <a:p>
            <a:pPr marL="0" indent="0" algn="ctr">
              <a:buNone/>
            </a:pPr>
            <a:r>
              <a:rPr lang="it-IT"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Regno Unito </a:t>
            </a:r>
            <a:endParaRPr lang="it-IT" i="1" dirty="0">
              <a:latin typeface="Times New Roman" panose="02020603050405020304" pitchFamily="18" charset="0"/>
              <a:cs typeface="Times New Roman" panose="02020603050405020304" pitchFamily="18" charset="0"/>
            </a:endParaRPr>
          </a:p>
          <a:p>
            <a:r>
              <a:rPr lang="it-IT" i="1" dirty="0" err="1">
                <a:latin typeface="Times New Roman" panose="02020603050405020304" pitchFamily="18" charset="0"/>
                <a:cs typeface="Times New Roman" panose="02020603050405020304" pitchFamily="18" charset="0"/>
              </a:rPr>
              <a:t>Inheritance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Tax</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Act</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1984</a:t>
            </a:r>
          </a:p>
          <a:p>
            <a:r>
              <a:rPr lang="it-IT" dirty="0">
                <a:latin typeface="Times New Roman" panose="02020603050405020304" pitchFamily="18" charset="0"/>
                <a:cs typeface="Times New Roman" panose="02020603050405020304" pitchFamily="18" charset="0"/>
              </a:rPr>
              <a:t>tassazione del 40% </a:t>
            </a:r>
          </a:p>
          <a:p>
            <a:r>
              <a:rPr lang="it-IT" dirty="0">
                <a:latin typeface="Times New Roman" panose="02020603050405020304" pitchFamily="18" charset="0"/>
                <a:cs typeface="Times New Roman" panose="02020603050405020304" pitchFamily="18" charset="0"/>
              </a:rPr>
              <a:t>Numerose esenzioni ed agevolazioni: e.g. </a:t>
            </a:r>
            <a:r>
              <a:rPr lang="it-IT" i="1" dirty="0" err="1">
                <a:latin typeface="Times New Roman" panose="02020603050405020304" pitchFamily="18" charset="0"/>
                <a:cs typeface="Times New Roman" panose="02020603050405020304" pitchFamily="18" charset="0"/>
              </a:rPr>
              <a:t>nil</a:t>
            </a:r>
            <a:r>
              <a:rPr lang="it-IT" i="1" dirty="0">
                <a:latin typeface="Times New Roman" panose="02020603050405020304" pitchFamily="18" charset="0"/>
                <a:cs typeface="Times New Roman" panose="02020603050405020304" pitchFamily="18" charset="0"/>
              </a:rPr>
              <a:t>-rate band (£ 325.000)</a:t>
            </a:r>
            <a:r>
              <a:rPr lang="it-IT" dirty="0">
                <a:latin typeface="Times New Roman" panose="02020603050405020304" pitchFamily="18" charset="0"/>
                <a:cs typeface="Times New Roman" panose="02020603050405020304" pitchFamily="18" charset="0"/>
              </a:rPr>
              <a:t>, al di sotto della quale il patrimonio del defunto è esente da imposte.</a:t>
            </a:r>
          </a:p>
        </p:txBody>
      </p:sp>
    </p:spTree>
    <p:extLst>
      <p:ext uri="{BB962C8B-B14F-4D97-AF65-F5344CB8AC3E}">
        <p14:creationId xmlns:p14="http://schemas.microsoft.com/office/powerpoint/2010/main" val="1906375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comparatistici - 4/6.</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70000" lnSpcReduction="20000"/>
          </a:bodyPr>
          <a:lstStyle/>
          <a:p>
            <a:pPr marL="3657600" lvl="8" indent="0">
              <a:buNone/>
            </a:pPr>
            <a:r>
              <a:rPr lang="it-IT" sz="4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Francia</a:t>
            </a:r>
          </a:p>
          <a:p>
            <a:pPr>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Atti di successione e di donazione sono </a:t>
            </a:r>
            <a:r>
              <a:rPr lang="it-IT" i="1" dirty="0" err="1">
                <a:latin typeface="Times New Roman" panose="02020603050405020304" pitchFamily="18" charset="0"/>
                <a:cs typeface="Times New Roman" panose="02020603050405020304" pitchFamily="18" charset="0"/>
              </a:rPr>
              <a:t>mutations</a:t>
            </a:r>
            <a:r>
              <a:rPr lang="it-IT" i="1" dirty="0">
                <a:latin typeface="Times New Roman" panose="02020603050405020304" pitchFamily="18" charset="0"/>
                <a:cs typeface="Times New Roman" panose="02020603050405020304" pitchFamily="18" charset="0"/>
              </a:rPr>
              <a:t> à </a:t>
            </a:r>
            <a:r>
              <a:rPr lang="it-IT" i="1" dirty="0" err="1">
                <a:latin typeface="Times New Roman" panose="02020603050405020304" pitchFamily="18" charset="0"/>
                <a:cs typeface="Times New Roman" panose="02020603050405020304" pitchFamily="18" charset="0"/>
              </a:rPr>
              <a:t>titre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gratuit</a:t>
            </a:r>
            <a:r>
              <a:rPr lang="it-IT"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L’imposta è </a:t>
            </a:r>
            <a:r>
              <a:rPr lang="it-IT" b="1" dirty="0">
                <a:latin typeface="Times New Roman" panose="02020603050405020304" pitchFamily="18" charset="0"/>
                <a:cs typeface="Times New Roman" panose="02020603050405020304" pitchFamily="18" charset="0"/>
              </a:rPr>
              <a:t>proporzionale</a:t>
            </a:r>
            <a:r>
              <a:rPr lang="it-IT" dirty="0">
                <a:latin typeface="Times New Roman" panose="02020603050405020304" pitchFamily="18" charset="0"/>
                <a:cs typeface="Times New Roman" panose="02020603050405020304" pitchFamily="18" charset="0"/>
              </a:rPr>
              <a:t>, prendendo in considerazione sia il </a:t>
            </a:r>
            <a:r>
              <a:rPr lang="it-IT" b="1" dirty="0">
                <a:latin typeface="Times New Roman" panose="02020603050405020304" pitchFamily="18" charset="0"/>
                <a:cs typeface="Times New Roman" panose="02020603050405020304" pitchFamily="18" charset="0"/>
              </a:rPr>
              <a:t>criterio soggettivo </a:t>
            </a:r>
            <a:r>
              <a:rPr lang="it-IT" dirty="0">
                <a:latin typeface="Times New Roman" panose="02020603050405020304" pitchFamily="18" charset="0"/>
                <a:cs typeface="Times New Roman" panose="02020603050405020304" pitchFamily="18" charset="0"/>
              </a:rPr>
              <a:t>(legame di parentela tra il donatore o il defunto e i beneficiari del trasferimento), sia il </a:t>
            </a:r>
            <a:r>
              <a:rPr lang="it-IT" b="1" dirty="0">
                <a:latin typeface="Times New Roman" panose="02020603050405020304" pitchFamily="18" charset="0"/>
                <a:cs typeface="Times New Roman" panose="02020603050405020304" pitchFamily="18" charset="0"/>
              </a:rPr>
              <a:t>criterio oggettivo</a:t>
            </a:r>
            <a:r>
              <a:rPr lang="it-IT" dirty="0">
                <a:latin typeface="Times New Roman" panose="02020603050405020304" pitchFamily="18" charset="0"/>
                <a:cs typeface="Times New Roman" panose="02020603050405020304" pitchFamily="18" charset="0"/>
              </a:rPr>
              <a:t> (natura del bene trasferito).</a:t>
            </a:r>
          </a:p>
          <a:p>
            <a:pPr>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Sgravi</a:t>
            </a:r>
            <a:r>
              <a:rPr lang="it-IT" dirty="0">
                <a:latin typeface="Times New Roman" panose="02020603050405020304" pitchFamily="18" charset="0"/>
                <a:cs typeface="Times New Roman" panose="02020603050405020304" pitchFamily="18" charset="0"/>
              </a:rPr>
              <a:t>: coniugi o </a:t>
            </a:r>
            <a:r>
              <a:rPr lang="it-IT" dirty="0" err="1">
                <a:latin typeface="Times New Roman" panose="02020603050405020304" pitchFamily="18" charset="0"/>
                <a:cs typeface="Times New Roman" panose="02020603050405020304" pitchFamily="18" charset="0"/>
              </a:rPr>
              <a:t>partners</a:t>
            </a:r>
            <a:r>
              <a:rPr lang="it-IT" dirty="0">
                <a:latin typeface="Times New Roman" panose="02020603050405020304" pitchFamily="18" charset="0"/>
                <a:cs typeface="Times New Roman" panose="02020603050405020304" pitchFamily="18" charset="0"/>
              </a:rPr>
              <a:t> legati da un </a:t>
            </a:r>
            <a:r>
              <a:rPr lang="it-IT" i="1" dirty="0" err="1">
                <a:latin typeface="Times New Roman" panose="02020603050405020304" pitchFamily="18" charset="0"/>
                <a:cs typeface="Times New Roman" panose="02020603050405020304" pitchFamily="18" charset="0"/>
              </a:rPr>
              <a:t>pacte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civil</a:t>
            </a:r>
            <a:r>
              <a:rPr lang="it-IT" i="1" dirty="0">
                <a:latin typeface="Times New Roman" panose="02020603050405020304" pitchFamily="18" charset="0"/>
                <a:cs typeface="Times New Roman" panose="02020603050405020304" pitchFamily="18" charset="0"/>
              </a:rPr>
              <a:t> de </a:t>
            </a:r>
            <a:r>
              <a:rPr lang="it-IT" i="1" dirty="0" err="1">
                <a:latin typeface="Times New Roman" panose="02020603050405020304" pitchFamily="18" charset="0"/>
                <a:cs typeface="Times New Roman" panose="02020603050405020304" pitchFamily="18" charset="0"/>
              </a:rPr>
              <a:t>solidarité</a:t>
            </a:r>
            <a:r>
              <a:rPr lang="it-IT" dirty="0">
                <a:latin typeface="Times New Roman" panose="02020603050405020304" pitchFamily="18" charset="0"/>
                <a:cs typeface="Times New Roman" panose="02020603050405020304" pitchFamily="18" charset="0"/>
              </a:rPr>
              <a:t> godono di un esonero totale delle imposte di successione.</a:t>
            </a: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l’imposta è calcolata sulla base della quota netta (base imponibile), che spetta ad ogni erede, legatario o donatario, a seconda delle aliquote stabilite all’</a:t>
            </a:r>
            <a:r>
              <a:rPr lang="it-IT" b="1" dirty="0">
                <a:latin typeface="Times New Roman" panose="02020603050405020304" pitchFamily="18" charset="0"/>
                <a:cs typeface="Times New Roman" panose="02020603050405020304" pitchFamily="18" charset="0"/>
              </a:rPr>
              <a:t>art. 777 del CGI</a:t>
            </a:r>
            <a:r>
              <a:rPr lang="it-IT" dirty="0">
                <a:latin typeface="Times New Roman" panose="02020603050405020304" pitchFamily="18" charset="0"/>
                <a:cs typeface="Times New Roman" panose="02020603050405020304" pitchFamily="18" charset="0"/>
              </a:rPr>
              <a:t>.</a:t>
            </a:r>
          </a:p>
          <a:p>
            <a:endParaRPr lang="it-IT" dirty="0"/>
          </a:p>
        </p:txBody>
      </p:sp>
    </p:spTree>
    <p:extLst>
      <p:ext uri="{BB962C8B-B14F-4D97-AF65-F5344CB8AC3E}">
        <p14:creationId xmlns:p14="http://schemas.microsoft.com/office/powerpoint/2010/main" val="202723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L’imposta di successione</a:t>
            </a:r>
          </a:p>
        </p:txBody>
      </p:sp>
      <p:sp>
        <p:nvSpPr>
          <p:cNvPr id="3" name="Segnaposto contenuto 2"/>
          <p:cNvSpPr>
            <a:spLocks noGrp="1"/>
          </p:cNvSpPr>
          <p:nvPr>
            <p:ph idx="1"/>
          </p:nvPr>
        </p:nvSpPr>
        <p:spPr/>
        <p:txBody>
          <a:bodyPr>
            <a:normAutofit lnSpcReduction="10000"/>
          </a:bodyPr>
          <a:lstStyle/>
          <a:p>
            <a:r>
              <a:rPr lang="it-IT" dirty="0"/>
              <a:t>Breve relazione introduttiva al tema delle Imposte di Successione presentata all’Assemblea Trimestrale dell’ARDEP, Associazione per la Riduzione del Debito Pubblico, in data 13 marzo 2021.</a:t>
            </a:r>
          </a:p>
          <a:p>
            <a:r>
              <a:rPr lang="it-IT" dirty="0"/>
              <a:t>Autori:</a:t>
            </a:r>
          </a:p>
          <a:p>
            <a:pPr lvl="1"/>
            <a:r>
              <a:rPr lang="it-IT" dirty="0"/>
              <a:t>Avv. Nicola A. Paglietti – Partner </a:t>
            </a:r>
          </a:p>
          <a:p>
            <a:pPr lvl="2"/>
            <a:r>
              <a:rPr lang="it-IT" dirty="0"/>
              <a:t>Presidente Onorario dell’ARDEP;</a:t>
            </a:r>
          </a:p>
          <a:p>
            <a:pPr lvl="1"/>
            <a:r>
              <a:rPr lang="it-IT" dirty="0"/>
              <a:t>Dott.ssa Sabina Cenciotti - Associate  </a:t>
            </a:r>
          </a:p>
        </p:txBody>
      </p:sp>
    </p:spTree>
    <p:extLst>
      <p:ext uri="{BB962C8B-B14F-4D97-AF65-F5344CB8AC3E}">
        <p14:creationId xmlns:p14="http://schemas.microsoft.com/office/powerpoint/2010/main" val="631521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comparatistici - 5/6.</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3200400" lvl="7" indent="0">
              <a:buNone/>
            </a:pPr>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Germania</a:t>
            </a:r>
            <a:endParaRPr lang="it-IT" sz="32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it-IT" b="1" dirty="0" err="1">
                <a:latin typeface="Times New Roman" panose="02020603050405020304" pitchFamily="18" charset="0"/>
                <a:cs typeface="Times New Roman" panose="02020603050405020304" pitchFamily="18" charset="0"/>
              </a:rPr>
              <a:t>ErbStG</a:t>
            </a:r>
            <a:r>
              <a:rPr lang="it-IT" dirty="0">
                <a:latin typeface="Times New Roman" panose="02020603050405020304" pitchFamily="18" charset="0"/>
                <a:cs typeface="Times New Roman" panose="02020603050405020304" pitchFamily="18" charset="0"/>
              </a:rPr>
              <a:t>, Legge sulle imposte sulle successioni e sulle donazioni del 17 febbraio 1997.</a:t>
            </a:r>
          </a:p>
          <a:p>
            <a:pPr>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Alla luce di una pronuncia del Tribunale Costituzionale, il </a:t>
            </a:r>
            <a:r>
              <a:rPr lang="it-IT" b="1" dirty="0">
                <a:latin typeface="Times New Roman" panose="02020603050405020304" pitchFamily="18" charset="0"/>
                <a:cs typeface="Times New Roman" panose="02020603050405020304" pitchFamily="18" charset="0"/>
              </a:rPr>
              <a:t>4 novembre 2016 </a:t>
            </a:r>
            <a:r>
              <a:rPr lang="it-IT" dirty="0">
                <a:latin typeface="Times New Roman" panose="02020603050405020304" pitchFamily="18" charset="0"/>
                <a:cs typeface="Times New Roman" panose="02020603050405020304" pitchFamily="18" charset="0"/>
              </a:rPr>
              <a:t>è stata introdotta una nuova disciplina – di maggior favore – dell’imposta sulle successioni e sulle donazioni applicabile ai </a:t>
            </a:r>
            <a:r>
              <a:rPr lang="it-IT" b="1" dirty="0">
                <a:latin typeface="Times New Roman" panose="02020603050405020304" pitchFamily="18" charset="0"/>
                <a:cs typeface="Times New Roman" panose="02020603050405020304" pitchFamily="18" charset="0"/>
              </a:rPr>
              <a:t>beni aziendali</a:t>
            </a:r>
            <a:r>
              <a:rPr lang="it-IT" dirty="0">
                <a:latin typeface="Times New Roman" panose="02020603050405020304" pitchFamily="18" charset="0"/>
                <a:cs typeface="Times New Roman" panose="02020603050405020304" pitchFamily="18" charset="0"/>
              </a:rPr>
              <a:t>.</a:t>
            </a:r>
            <a:r>
              <a:rPr lang="it-IT"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18097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comparatistici - 6/6.</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55000" lnSpcReduction="20000"/>
          </a:bodyPr>
          <a:lstStyle/>
          <a:p>
            <a:pPr marL="0" indent="0" algn="ctr">
              <a:buNone/>
            </a:pPr>
            <a:endParaRPr lang="it-IT" b="1" i="1" dirty="0">
              <a:latin typeface="Times New Roman" panose="02020603050405020304" pitchFamily="18" charset="0"/>
              <a:cs typeface="Times New Roman" panose="02020603050405020304" pitchFamily="18" charset="0"/>
            </a:endParaRPr>
          </a:p>
          <a:p>
            <a:pPr marL="0" indent="0" algn="ctr">
              <a:buNone/>
            </a:pPr>
            <a:r>
              <a:rPr lang="it-IT" sz="5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Stati Uniti</a:t>
            </a:r>
            <a:endParaRPr lang="it-IT" sz="5800" b="1" i="1" dirty="0">
              <a:latin typeface="Times New Roman" panose="02020603050405020304" pitchFamily="18" charset="0"/>
              <a:cs typeface="Times New Roman" panose="02020603050405020304" pitchFamily="18" charset="0"/>
            </a:endParaRPr>
          </a:p>
          <a:p>
            <a:pPr marL="0" indent="0" algn="ctr">
              <a:buNone/>
            </a:pPr>
            <a:endParaRPr lang="it-IT"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i="1" dirty="0">
                <a:latin typeface="Times New Roman" panose="02020603050405020304" pitchFamily="18" charset="0"/>
                <a:cs typeface="Times New Roman" panose="02020603050405020304" pitchFamily="18" charset="0"/>
              </a:rPr>
              <a:t>Estate </a:t>
            </a:r>
            <a:r>
              <a:rPr lang="it-IT" b="1" i="1" dirty="0" err="1">
                <a:latin typeface="Times New Roman" panose="02020603050405020304" pitchFamily="18" charset="0"/>
                <a:cs typeface="Times New Roman" panose="02020603050405020304" pitchFamily="18" charset="0"/>
              </a:rPr>
              <a:t>tax</a:t>
            </a:r>
            <a:r>
              <a:rPr lang="it-IT" dirty="0">
                <a:latin typeface="Times New Roman" panose="02020603050405020304" pitchFamily="18" charset="0"/>
                <a:cs typeface="Times New Roman" panose="02020603050405020304" pitchFamily="18" charset="0"/>
              </a:rPr>
              <a:t>: l’</a:t>
            </a:r>
            <a:r>
              <a:rPr lang="it-IT" i="1" dirty="0">
                <a:latin typeface="Times New Roman" panose="02020603050405020304" pitchFamily="18" charset="0"/>
                <a:cs typeface="Times New Roman" panose="02020603050405020304" pitchFamily="18" charset="0"/>
              </a:rPr>
              <a:t>estate</a:t>
            </a:r>
            <a:r>
              <a:rPr lang="it-IT" dirty="0">
                <a:latin typeface="Times New Roman" panose="02020603050405020304" pitchFamily="18" charset="0"/>
                <a:cs typeface="Times New Roman" panose="02020603050405020304" pitchFamily="18" charset="0"/>
              </a:rPr>
              <a:t> è una </a:t>
            </a:r>
            <a:r>
              <a:rPr lang="it-IT" i="1" dirty="0">
                <a:latin typeface="Times New Roman" panose="02020603050405020304" pitchFamily="18" charset="0"/>
                <a:cs typeface="Times New Roman" panose="02020603050405020304" pitchFamily="18" charset="0"/>
              </a:rPr>
              <a:t>separate </a:t>
            </a:r>
            <a:r>
              <a:rPr lang="it-IT" i="1" dirty="0" err="1">
                <a:latin typeface="Times New Roman" panose="02020603050405020304" pitchFamily="18" charset="0"/>
                <a:cs typeface="Times New Roman" panose="02020603050405020304" pitchFamily="18" charset="0"/>
              </a:rPr>
              <a:t>legal</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entity</a:t>
            </a:r>
            <a:r>
              <a:rPr lang="it-IT" i="1"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creata al momento della morte del </a:t>
            </a:r>
            <a:r>
              <a:rPr lang="it-IT" i="1" dirty="0">
                <a:latin typeface="Times New Roman" panose="02020603050405020304" pitchFamily="18" charset="0"/>
                <a:cs typeface="Times New Roman" panose="02020603050405020304" pitchFamily="18" charset="0"/>
              </a:rPr>
              <a:t>de </a:t>
            </a:r>
            <a:r>
              <a:rPr lang="it-IT" i="1" dirty="0" err="1">
                <a:latin typeface="Times New Roman" panose="02020603050405020304" pitchFamily="18" charset="0"/>
                <a:cs typeface="Times New Roman" panose="02020603050405020304" pitchFamily="18" charset="0"/>
              </a:rPr>
              <a:t>cuius</a:t>
            </a:r>
            <a:r>
              <a:rPr lang="it-IT" dirty="0">
                <a:latin typeface="Times New Roman" panose="02020603050405020304" pitchFamily="18" charset="0"/>
                <a:cs typeface="Times New Roman" panose="02020603050405020304" pitchFamily="18" charset="0"/>
              </a:rPr>
              <a:t>. Il trasferimento può avvenire per successione testamentaria (</a:t>
            </a:r>
            <a:r>
              <a:rPr lang="it-IT" i="1" dirty="0" err="1">
                <a:latin typeface="Times New Roman" panose="02020603050405020304" pitchFamily="18" charset="0"/>
                <a:cs typeface="Times New Roman" panose="02020603050405020304" pitchFamily="18" charset="0"/>
              </a:rPr>
              <a:t>will</a:t>
            </a:r>
            <a:r>
              <a:rPr lang="it-IT" dirty="0">
                <a:latin typeface="Times New Roman" panose="02020603050405020304" pitchFamily="18" charset="0"/>
                <a:cs typeface="Times New Roman" panose="02020603050405020304" pitchFamily="18" charset="0"/>
              </a:rPr>
              <a:t>) o ab intestato (</a:t>
            </a:r>
            <a:r>
              <a:rPr lang="it-IT" i="1" dirty="0">
                <a:latin typeface="Times New Roman" panose="02020603050405020304" pitchFamily="18" charset="0"/>
                <a:cs typeface="Times New Roman" panose="02020603050405020304" pitchFamily="18" charset="0"/>
              </a:rPr>
              <a:t>intestate</a:t>
            </a:r>
            <a:r>
              <a:rPr lang="it-IT"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Ai fini del calcolo dell’imposta, si sottrae all’attivo ereditario (</a:t>
            </a:r>
            <a:r>
              <a:rPr lang="it-IT" i="1" dirty="0" err="1">
                <a:latin typeface="Times New Roman" panose="02020603050405020304" pitchFamily="18" charset="0"/>
                <a:cs typeface="Times New Roman" panose="02020603050405020304" pitchFamily="18" charset="0"/>
              </a:rPr>
              <a:t>gross</a:t>
            </a:r>
            <a:r>
              <a:rPr lang="it-IT" i="1" dirty="0">
                <a:latin typeface="Times New Roman" panose="02020603050405020304" pitchFamily="18" charset="0"/>
                <a:cs typeface="Times New Roman" panose="02020603050405020304" pitchFamily="18" charset="0"/>
              </a:rPr>
              <a:t> estate</a:t>
            </a:r>
            <a:r>
              <a:rPr lang="it-IT" dirty="0">
                <a:latin typeface="Times New Roman" panose="02020603050405020304" pitchFamily="18" charset="0"/>
                <a:cs typeface="Times New Roman" panose="02020603050405020304" pitchFamily="18" charset="0"/>
              </a:rPr>
              <a:t>) il passivo ereditario (</a:t>
            </a:r>
            <a:r>
              <a:rPr lang="it-IT" i="1" dirty="0" err="1">
                <a:latin typeface="Times New Roman" panose="02020603050405020304" pitchFamily="18" charset="0"/>
                <a:cs typeface="Times New Roman" panose="02020603050405020304" pitchFamily="18" charset="0"/>
              </a:rPr>
              <a:t>gross</a:t>
            </a:r>
            <a:r>
              <a:rPr lang="it-IT" i="1" dirty="0">
                <a:latin typeface="Times New Roman" panose="02020603050405020304" pitchFamily="18" charset="0"/>
                <a:cs typeface="Times New Roman" panose="02020603050405020304" pitchFamily="18" charset="0"/>
              </a:rPr>
              <a:t> estate </a:t>
            </a:r>
            <a:r>
              <a:rPr lang="it-IT" i="1" dirty="0" err="1">
                <a:latin typeface="Times New Roman" panose="02020603050405020304" pitchFamily="18" charset="0"/>
                <a:cs typeface="Times New Roman" panose="02020603050405020304" pitchFamily="18" charset="0"/>
              </a:rPr>
              <a:t>deduction</a:t>
            </a:r>
            <a:r>
              <a:rPr lang="it-IT" dirty="0">
                <a:latin typeface="Times New Roman" panose="02020603050405020304" pitchFamily="18" charset="0"/>
                <a:cs typeface="Times New Roman" panose="02020603050405020304" pitchFamily="18" charset="0"/>
              </a:rPr>
              <a:t>), ottenendo il </a:t>
            </a:r>
            <a:r>
              <a:rPr lang="it-IT" i="1" dirty="0" err="1">
                <a:latin typeface="Times New Roman" panose="02020603050405020304" pitchFamily="18" charset="0"/>
                <a:cs typeface="Times New Roman" panose="02020603050405020304" pitchFamily="18" charset="0"/>
              </a:rPr>
              <a:t>taxable</a:t>
            </a:r>
            <a:r>
              <a:rPr lang="it-IT" i="1" dirty="0">
                <a:latin typeface="Times New Roman" panose="02020603050405020304" pitchFamily="18" charset="0"/>
                <a:cs typeface="Times New Roman" panose="02020603050405020304" pitchFamily="18" charset="0"/>
              </a:rPr>
              <a:t> estate</a:t>
            </a:r>
            <a:r>
              <a:rPr lang="it-IT" dirty="0">
                <a:latin typeface="Times New Roman" panose="02020603050405020304" pitchFamily="18" charset="0"/>
                <a:cs typeface="Times New Roman" panose="02020603050405020304" pitchFamily="18" charset="0"/>
              </a:rPr>
              <a:t>, ossia il valore imponibile lordo sul quale si calcola, salve le franchigie, l’imposta. Tale importo dovrà essere incrementato dell’</a:t>
            </a:r>
            <a:r>
              <a:rPr lang="it-IT" i="1" dirty="0" err="1">
                <a:latin typeface="Times New Roman" panose="02020603050405020304" pitchFamily="18" charset="0"/>
                <a:cs typeface="Times New Roman" panose="02020603050405020304" pitchFamily="18" charset="0"/>
              </a:rPr>
              <a:t>adjusted</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taxable</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gifts</a:t>
            </a:r>
            <a:r>
              <a:rPr lang="it-IT" dirty="0">
                <a:latin typeface="Times New Roman" panose="02020603050405020304" pitchFamily="18" charset="0"/>
                <a:cs typeface="Times New Roman" panose="02020603050405020304" pitchFamily="18" charset="0"/>
              </a:rPr>
              <a:t>, ossia del valore dei beni donati in vita dal </a:t>
            </a:r>
            <a:r>
              <a:rPr lang="it-IT" i="1" dirty="0">
                <a:latin typeface="Times New Roman" panose="02020603050405020304" pitchFamily="18" charset="0"/>
                <a:cs typeface="Times New Roman" panose="02020603050405020304" pitchFamily="18" charset="0"/>
              </a:rPr>
              <a:t>de </a:t>
            </a:r>
            <a:r>
              <a:rPr lang="it-IT" i="1" dirty="0" err="1">
                <a:latin typeface="Times New Roman" panose="02020603050405020304" pitchFamily="18" charset="0"/>
                <a:cs typeface="Times New Roman" panose="02020603050405020304" pitchFamily="18" charset="0"/>
              </a:rPr>
              <a:t>cuius</a:t>
            </a:r>
            <a:r>
              <a:rPr lang="it-IT"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Si applicano dunque le aliquote che, per il 2019, vanno da un minimo del 18% ad un massimo del 40%.</a:t>
            </a:r>
          </a:p>
          <a:p>
            <a:pPr algn="just">
              <a:buFont typeface="Wingdings" panose="05000000000000000000" pitchFamily="2" charset="2"/>
              <a:buChar char="Ø"/>
            </a:pPr>
            <a:r>
              <a:rPr lang="it-IT" dirty="0">
                <a:latin typeface="Times New Roman" panose="02020603050405020304" pitchFamily="18" charset="0"/>
                <a:cs typeface="Times New Roman" panose="02020603050405020304" pitchFamily="18" charset="0"/>
              </a:rPr>
              <a:t>A tale base imponibile si applica l’</a:t>
            </a:r>
            <a:r>
              <a:rPr lang="it-IT" i="1" dirty="0" err="1">
                <a:latin typeface="Times New Roman" panose="02020603050405020304" pitchFamily="18" charset="0"/>
                <a:cs typeface="Times New Roman" panose="02020603050405020304" pitchFamily="18" charset="0"/>
              </a:rPr>
              <a:t>unified</a:t>
            </a:r>
            <a:r>
              <a:rPr lang="it-IT" i="1" dirty="0">
                <a:latin typeface="Times New Roman" panose="02020603050405020304" pitchFamily="18" charset="0"/>
                <a:cs typeface="Times New Roman" panose="02020603050405020304" pitchFamily="18" charset="0"/>
              </a:rPr>
              <a:t> credit </a:t>
            </a:r>
            <a:r>
              <a:rPr lang="it-IT" i="1" dirty="0" err="1">
                <a:latin typeface="Times New Roman" panose="02020603050405020304" pitchFamily="18" charset="0"/>
                <a:cs typeface="Times New Roman" panose="02020603050405020304" pitchFamily="18" charset="0"/>
              </a:rPr>
              <a:t>amount</a:t>
            </a:r>
            <a:r>
              <a:rPr lang="it-IT" dirty="0">
                <a:latin typeface="Times New Roman" panose="02020603050405020304" pitchFamily="18" charset="0"/>
                <a:cs typeface="Times New Roman" panose="02020603050405020304" pitchFamily="18" charset="0"/>
              </a:rPr>
              <a:t>, un credito d’imposta, applicabile sia all’imposta sulla successione sia a quella sulla donazione.</a:t>
            </a:r>
          </a:p>
          <a:p>
            <a:pPr>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392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L’imposta di successione</a:t>
            </a:r>
          </a:p>
        </p:txBody>
      </p:sp>
      <p:sp>
        <p:nvSpPr>
          <p:cNvPr id="3" name="Segnaposto contenuto 2"/>
          <p:cNvSpPr>
            <a:spLocks noGrp="1"/>
          </p:cNvSpPr>
          <p:nvPr>
            <p:ph idx="1"/>
          </p:nvPr>
        </p:nvSpPr>
        <p:spPr>
          <a:xfrm>
            <a:off x="2699792" y="2708921"/>
            <a:ext cx="3888432" cy="1728192"/>
          </a:xfrm>
        </p:spPr>
        <p:txBody>
          <a:bodyPr>
            <a:normAutofit fontScale="70000" lnSpcReduction="20000"/>
          </a:bodyPr>
          <a:lstStyle/>
          <a:p>
            <a:pPr marL="0" indent="0" algn="ctr">
              <a:buNone/>
            </a:pPr>
            <a:r>
              <a:rPr lang="it-IT" sz="4400" dirty="0"/>
              <a:t>D. Argomenti a favore e contro l’imposta di successione</a:t>
            </a:r>
          </a:p>
        </p:txBody>
      </p:sp>
    </p:spTree>
    <p:extLst>
      <p:ext uri="{BB962C8B-B14F-4D97-AF65-F5344CB8AC3E}">
        <p14:creationId xmlns:p14="http://schemas.microsoft.com/office/powerpoint/2010/main" val="776538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Argomenti Pro e Contro - 1/2.</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899592" y="1988840"/>
            <a:ext cx="7560840" cy="4032449"/>
          </a:xfrm>
        </p:spPr>
        <p:txBody>
          <a:bodyPr>
            <a:normAutofit fontScale="70000" lnSpcReduction="20000"/>
          </a:bodyPr>
          <a:lstStyle/>
          <a:p>
            <a:pPr marL="0" indent="0" algn="ctr">
              <a:buNone/>
            </a:pPr>
            <a:r>
              <a:rPr lang="it-IT" sz="4500" b="1" dirty="0">
                <a:latin typeface="Times New Roman" panose="02020603050405020304" pitchFamily="18" charset="0"/>
                <a:cs typeface="Times New Roman" panose="02020603050405020304" pitchFamily="18" charset="0"/>
              </a:rPr>
              <a:t>PRO</a:t>
            </a:r>
          </a:p>
          <a:p>
            <a:r>
              <a:rPr lang="it-IT" dirty="0">
                <a:latin typeface="Times New Roman" panose="02020603050405020304" pitchFamily="18" charset="0"/>
                <a:cs typeface="Times New Roman" panose="02020603050405020304" pitchFamily="18" charset="0"/>
              </a:rPr>
              <a:t>È un utile strumento di equità sociale.</a:t>
            </a:r>
          </a:p>
          <a:p>
            <a:r>
              <a:rPr lang="it-IT" dirty="0">
                <a:latin typeface="Times New Roman" panose="02020603050405020304" pitchFamily="18" charset="0"/>
                <a:cs typeface="Times New Roman" panose="02020603050405020304" pitchFamily="18" charset="0"/>
              </a:rPr>
              <a:t>Limita la concentrazione della ricchezza nelle mani di poche famiglie.</a:t>
            </a:r>
          </a:p>
          <a:p>
            <a:r>
              <a:rPr lang="it-IT" dirty="0">
                <a:latin typeface="Times New Roman" panose="02020603050405020304" pitchFamily="18" charset="0"/>
                <a:cs typeface="Times New Roman" panose="02020603050405020304" pitchFamily="18" charset="0"/>
              </a:rPr>
              <a:t>È meno distorsiva delle imposte sui redditi (non scoraggia l’attività lavorativa).</a:t>
            </a:r>
          </a:p>
          <a:p>
            <a:pPr marL="0" indent="0" algn="ctr">
              <a:buNone/>
            </a:pPr>
            <a:endParaRPr lang="it-IT" sz="4000" b="1" dirty="0">
              <a:latin typeface="Times New Roman" panose="02020603050405020304" pitchFamily="18" charset="0"/>
              <a:cs typeface="Times New Roman" panose="02020603050405020304" pitchFamily="18" charset="0"/>
            </a:endParaRPr>
          </a:p>
          <a:p>
            <a:pPr marL="0" indent="0" algn="ctr">
              <a:buNone/>
            </a:pPr>
            <a:r>
              <a:rPr lang="it-IT" sz="4000" b="1" dirty="0">
                <a:latin typeface="Times New Roman" panose="02020603050405020304" pitchFamily="18" charset="0"/>
                <a:cs typeface="Times New Roman" panose="02020603050405020304" pitchFamily="18" charset="0"/>
              </a:rPr>
              <a:t>CONTRO</a:t>
            </a:r>
          </a:p>
          <a:p>
            <a:r>
              <a:rPr lang="it-IT" dirty="0">
                <a:latin typeface="Times New Roman" panose="02020603050405020304" pitchFamily="18" charset="0"/>
                <a:cs typeface="Times New Roman" panose="02020603050405020304" pitchFamily="18" charset="0"/>
              </a:rPr>
              <a:t>Colpisce il ceto medio.</a:t>
            </a:r>
          </a:p>
          <a:p>
            <a:r>
              <a:rPr lang="it-IT" dirty="0">
                <a:latin typeface="Times New Roman" panose="02020603050405020304" pitchFamily="18" charset="0"/>
                <a:cs typeface="Times New Roman" panose="02020603050405020304" pitchFamily="18" charset="0"/>
              </a:rPr>
              <a:t>Potrebbe avere un effetto negativo sui tassi di risparmio.</a:t>
            </a:r>
          </a:p>
          <a:p>
            <a:r>
              <a:rPr lang="it-IT" dirty="0">
                <a:latin typeface="Times New Roman" panose="02020603050405020304" pitchFamily="18" charset="0"/>
                <a:cs typeface="Times New Roman" panose="02020603050405020304" pitchFamily="18" charset="0"/>
              </a:rPr>
              <a:t>Potrebbe incoraggiare uno spostamento dei capitali all’estero.</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p>
          <a:p>
            <a:pPr marL="0" indent="0">
              <a:buNone/>
            </a:pPr>
            <a:endParaRPr lang="it-IT" dirty="0"/>
          </a:p>
        </p:txBody>
      </p:sp>
    </p:spTree>
    <p:extLst>
      <p:ext uri="{BB962C8B-B14F-4D97-AF65-F5344CB8AC3E}">
        <p14:creationId xmlns:p14="http://schemas.microsoft.com/office/powerpoint/2010/main" val="845740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Argomenti Pro e Contro - 2/2.</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899592" y="1988840"/>
            <a:ext cx="7560840" cy="4032449"/>
          </a:xfrm>
        </p:spPr>
        <p:txBody>
          <a:bodyPr>
            <a:normAutofit fontScale="62500" lnSpcReduction="20000"/>
          </a:bodyPr>
          <a:lstStyle/>
          <a:p>
            <a:pPr marL="0" indent="0" algn="ctr">
              <a:buNone/>
            </a:pPr>
            <a:r>
              <a:rPr lang="it-IT" sz="4000" b="1" dirty="0">
                <a:latin typeface="Times New Roman" panose="02020603050405020304" pitchFamily="18" charset="0"/>
                <a:cs typeface="Times New Roman" panose="02020603050405020304" pitchFamily="18" charset="0"/>
              </a:rPr>
              <a:t>ALTRI SPUNTI DI CONSIDERAZIONE</a:t>
            </a:r>
          </a:p>
          <a:p>
            <a:pPr marL="0" indent="0" algn="ctr">
              <a:buNone/>
            </a:pPr>
            <a:endParaRPr lang="it-IT" sz="4000" b="1"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La riduzione del numero dei figli e la maggiore tutela garantita oggi ai figli giustifica uno strumento di equità sociale.</a:t>
            </a:r>
          </a:p>
          <a:p>
            <a:r>
              <a:rPr lang="it-IT" dirty="0">
                <a:latin typeface="Times New Roman" panose="02020603050405020304" pitchFamily="18" charset="0"/>
                <a:cs typeface="Times New Roman" panose="02020603050405020304" pitchFamily="18" charset="0"/>
              </a:rPr>
              <a:t>Le norme sono entrate spesso in vigore dopo le guerre per giustificare le spese di rilancio del Paese. Post </a:t>
            </a:r>
            <a:r>
              <a:rPr lang="it-IT" dirty="0" err="1">
                <a:latin typeface="Times New Roman" panose="02020603050405020304" pitchFamily="18" charset="0"/>
                <a:cs typeface="Times New Roman" panose="02020603050405020304" pitchFamily="18" charset="0"/>
              </a:rPr>
              <a:t>Covid</a:t>
            </a:r>
            <a:r>
              <a:rPr lang="it-IT" dirty="0">
                <a:latin typeface="Times New Roman" panose="02020603050405020304" pitchFamily="18" charset="0"/>
                <a:cs typeface="Times New Roman" panose="02020603050405020304" pitchFamily="18" charset="0"/>
              </a:rPr>
              <a:t> e con il suo debito pubblico, la situazione è purtroppo oggi analoga per l’Italia.</a:t>
            </a:r>
          </a:p>
          <a:p>
            <a:r>
              <a:rPr lang="it-IT" dirty="0">
                <a:latin typeface="Times New Roman" panose="02020603050405020304" pitchFamily="18" charset="0"/>
                <a:cs typeface="Times New Roman" panose="02020603050405020304" pitchFamily="18" charset="0"/>
              </a:rPr>
              <a:t>Pensioni erogate con norme di maggior favore rispetto a quelle vigenti, ed evasione fiscale più diffusa in passato, potrebbero giustificare la cosiddetta «globale sull’asse ereditario netto» (definita come «tassa sul morto» da Einaudi), a prescindere dai beneficiari.</a:t>
            </a:r>
          </a:p>
          <a:p>
            <a:r>
              <a:rPr lang="it-IT" dirty="0">
                <a:latin typeface="Times New Roman" panose="02020603050405020304" pitchFamily="18" charset="0"/>
                <a:cs typeface="Times New Roman" panose="02020603050405020304" pitchFamily="18" charset="0"/>
              </a:rPr>
              <a:t>L’aumento delle donazioni liberali in vita, la duplicazione dei coniugi e l’aumento della durata della vita rende complesso un ricalcolo dell’imposta computando quanto donato in vita.</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p>
          <a:p>
            <a:pPr marL="0" indent="0">
              <a:buNone/>
            </a:pPr>
            <a:endParaRPr lang="it-IT" dirty="0"/>
          </a:p>
        </p:txBody>
      </p:sp>
    </p:spTree>
    <p:extLst>
      <p:ext uri="{BB962C8B-B14F-4D97-AF65-F5344CB8AC3E}">
        <p14:creationId xmlns:p14="http://schemas.microsoft.com/office/powerpoint/2010/main" val="1989096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L’imposta di successione</a:t>
            </a:r>
          </a:p>
        </p:txBody>
      </p:sp>
      <p:sp>
        <p:nvSpPr>
          <p:cNvPr id="3" name="Segnaposto contenuto 2"/>
          <p:cNvSpPr>
            <a:spLocks noGrp="1"/>
          </p:cNvSpPr>
          <p:nvPr>
            <p:ph idx="1"/>
          </p:nvPr>
        </p:nvSpPr>
        <p:spPr>
          <a:xfrm>
            <a:off x="2699792" y="2708921"/>
            <a:ext cx="3888432" cy="1728192"/>
          </a:xfrm>
        </p:spPr>
        <p:txBody>
          <a:bodyPr>
            <a:normAutofit fontScale="92500"/>
          </a:bodyPr>
          <a:lstStyle/>
          <a:p>
            <a:pPr marL="0" indent="0" algn="ctr">
              <a:buNone/>
            </a:pPr>
            <a:r>
              <a:rPr lang="it-IT" sz="4400" dirty="0"/>
              <a:t>E. Prospettive de </a:t>
            </a:r>
            <a:r>
              <a:rPr lang="it-IT" sz="4400" dirty="0" err="1"/>
              <a:t>jure</a:t>
            </a:r>
            <a:r>
              <a:rPr lang="it-IT" sz="4400" dirty="0"/>
              <a:t> condendo</a:t>
            </a:r>
          </a:p>
        </p:txBody>
      </p:sp>
    </p:spTree>
    <p:extLst>
      <p:ext uri="{BB962C8B-B14F-4D97-AF65-F5344CB8AC3E}">
        <p14:creationId xmlns:p14="http://schemas.microsoft.com/office/powerpoint/2010/main" val="748806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Prospettive de iure condendo - 1/4.</a:t>
            </a:r>
            <a:endParaRPr lang="it-IT" sz="32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it-IT" b="1" u="sng" dirty="0">
                <a:latin typeface="Times New Roman" panose="02020603050405020304" pitchFamily="18" charset="0"/>
                <a:cs typeface="Times New Roman" panose="02020603050405020304" pitchFamily="18" charset="0"/>
              </a:rPr>
              <a:t>A. Necessità di un aumento del gettito.</a:t>
            </a:r>
          </a:p>
          <a:p>
            <a:pPr marL="0" indent="0" algn="just">
              <a:buNone/>
            </a:pPr>
            <a:r>
              <a:rPr lang="it-IT" dirty="0">
                <a:latin typeface="Times New Roman" panose="02020603050405020304" pitchFamily="18" charset="0"/>
                <a:cs typeface="Times New Roman" panose="02020603050405020304" pitchFamily="18" charset="0"/>
              </a:rPr>
              <a:t>La crisi finanziaria del Paese Italia, la necessità di armonizzare le normative fiscale nella UE, nonché elementari considerazioni di equità sociale che vedono preferibile un aumento delle imposte sulle liberalità rispetto ad un aumento delle imposte sul reddito spingono gli studiosi ad ipotizzare un aumento del gettito dell’imposta di successione in Italia. I metodi variano nelle seguenti categorie, ovvero anche con modelli misti: </a:t>
            </a:r>
          </a:p>
          <a:p>
            <a:r>
              <a:rPr lang="it-IT" dirty="0">
                <a:latin typeface="Times New Roman" panose="02020603050405020304" pitchFamily="18" charset="0"/>
                <a:cs typeface="Times New Roman" panose="02020603050405020304" pitchFamily="18" charset="0"/>
              </a:rPr>
              <a:t>Aumento dell’imposta. </a:t>
            </a:r>
          </a:p>
          <a:p>
            <a:r>
              <a:rPr lang="it-IT" dirty="0">
                <a:latin typeface="Times New Roman" panose="02020603050405020304" pitchFamily="18" charset="0"/>
                <a:cs typeface="Times New Roman" panose="02020603050405020304" pitchFamily="18" charset="0"/>
              </a:rPr>
              <a:t>Riduzione delle franchigie.</a:t>
            </a:r>
          </a:p>
          <a:p>
            <a:r>
              <a:rPr lang="it-IT" dirty="0">
                <a:latin typeface="Times New Roman" panose="02020603050405020304" pitchFamily="18" charset="0"/>
                <a:cs typeface="Times New Roman" panose="02020603050405020304" pitchFamily="18" charset="0"/>
              </a:rPr>
              <a:t>Progressività dell’imposta.</a:t>
            </a:r>
          </a:p>
          <a:p>
            <a:r>
              <a:rPr lang="it-IT" dirty="0">
                <a:latin typeface="Times New Roman" panose="02020603050405020304" pitchFamily="18" charset="0"/>
                <a:cs typeface="Times New Roman" panose="02020603050405020304" pitchFamily="18" charset="0"/>
              </a:rPr>
              <a:t>Riduzione delle agevolazioni per soggetti non autosufficienti ed imprese.</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944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Prospettive de iure condendo - 2/4.</a:t>
            </a:r>
            <a:endParaRPr lang="it-IT" sz="32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marL="0" indent="0" algn="just">
              <a:buNone/>
            </a:pPr>
            <a:r>
              <a:rPr lang="it-IT" b="1" u="sng" dirty="0">
                <a:latin typeface="Times New Roman" panose="02020603050405020304" pitchFamily="18" charset="0"/>
                <a:cs typeface="Times New Roman" panose="02020603050405020304" pitchFamily="18" charset="0"/>
              </a:rPr>
              <a:t>B. Le norme fiscali devono essere semplici.</a:t>
            </a:r>
          </a:p>
          <a:p>
            <a:pPr marL="0" indent="0" algn="just">
              <a:buNone/>
            </a:pPr>
            <a:r>
              <a:rPr lang="it-IT" dirty="0">
                <a:latin typeface="Times New Roman" panose="02020603050405020304" pitchFamily="18" charset="0"/>
                <a:cs typeface="Times New Roman" panose="02020603050405020304" pitchFamily="18" charset="0"/>
              </a:rPr>
              <a:t>L’idea di ottenere multipli obiettivi di equità sociale attraverso una singola norma si scontra con le difficoltà di applicazione della norma stessa. La dottrina e l’esperienza internazionale spingono per norme semplici e di facile applicazione.</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154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Prospettive de iure condendo - 3/4.</a:t>
            </a:r>
            <a:endParaRPr lang="it-IT" sz="32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55000" lnSpcReduction="20000"/>
          </a:bodyPr>
          <a:lstStyle/>
          <a:p>
            <a:pPr marL="0" indent="0" algn="just">
              <a:buNone/>
            </a:pPr>
            <a:r>
              <a:rPr lang="it-IT" b="1" u="sng" dirty="0">
                <a:latin typeface="Times New Roman" panose="02020603050405020304" pitchFamily="18" charset="0"/>
                <a:cs typeface="Times New Roman" panose="02020603050405020304" pitchFamily="18" charset="0"/>
              </a:rPr>
              <a:t>C. Le norme fiscali devono prendere atto dell’evoluzione dei costumi.</a:t>
            </a:r>
          </a:p>
          <a:p>
            <a:pPr marL="0" indent="0" algn="just">
              <a:buNone/>
            </a:pPr>
            <a:r>
              <a:rPr lang="it-IT" dirty="0">
                <a:latin typeface="Times New Roman" panose="02020603050405020304" pitchFamily="18" charset="0"/>
                <a:cs typeface="Times New Roman" panose="02020603050405020304" pitchFamily="18" charset="0"/>
              </a:rPr>
              <a:t>La Corte di Cassazione ha ribadito che la presenza di nuovi eredi legittimari (nuovi figli scoperti dopo la morte del de </a:t>
            </a:r>
            <a:r>
              <a:rPr lang="it-IT" dirty="0" err="1">
                <a:latin typeface="Times New Roman" panose="02020603050405020304" pitchFamily="18" charset="0"/>
                <a:cs typeface="Times New Roman" panose="02020603050405020304" pitchFamily="18" charset="0"/>
              </a:rPr>
              <a:t>cuius</a:t>
            </a:r>
            <a:r>
              <a:rPr lang="it-IT" dirty="0">
                <a:latin typeface="Times New Roman" panose="02020603050405020304" pitchFamily="18" charset="0"/>
                <a:cs typeface="Times New Roman" panose="02020603050405020304" pitchFamily="18" charset="0"/>
              </a:rPr>
              <a:t> ovvero nuova moglie ovvero figli di nuovi matrimoni) impone la necessità di ricalcolare i diritti dei legittimari, riconsiderando quando donato in tutta la vita ad altri eredi.  </a:t>
            </a:r>
          </a:p>
          <a:p>
            <a:pPr marL="0" indent="0" algn="just">
              <a:buNone/>
            </a:pPr>
            <a:r>
              <a:rPr lang="it-IT" dirty="0">
                <a:latin typeface="Times New Roman" panose="02020603050405020304" pitchFamily="18" charset="0"/>
                <a:cs typeface="Times New Roman" panose="02020603050405020304" pitchFamily="18" charset="0"/>
              </a:rPr>
              <a:t>Nella pratica, la previsione sta creando situazioni di conflitto tra una prima ed una seconda vita di una persona, andando a creare incertezze e stabilità su situazioni radicate da decenni.  Se la decisione della Suprema Corte può presenta elementi di perequazione tra figli che hanno avuto di più e figli che potrebbero aver avuto di meno (e senza entrare in questa sede nel tema dei figli alla «Becker», frutto di un atto sessuale in una toilette di un ristorante con una donna mai vista prima e mai vista dopo), la stessa appare palesemente distorsiva nei confronti della decisione di sposare un compagno o una compagna in tarda età, senza che il matrimonio possa giustificare le esenzioni alle norme ereditarie legate alla condivisione di una vita e soprattutto di una crescita di vita in comune. </a:t>
            </a:r>
          </a:p>
          <a:p>
            <a:pPr marL="0" indent="0" algn="just">
              <a:buNone/>
            </a:pPr>
            <a:r>
              <a:rPr lang="it-IT" dirty="0">
                <a:latin typeface="Times New Roman" panose="02020603050405020304" pitchFamily="18" charset="0"/>
                <a:cs typeface="Times New Roman" panose="02020603050405020304" pitchFamily="18" charset="0"/>
              </a:rPr>
              <a:t>Si auspica quindi una modifica legislativa che consenta al donante di limitare gli effetti della collazione in caso di nuovi matrimoni.</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283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Prospettive de iure condendo - 4/4.</a:t>
            </a:r>
            <a:endParaRPr lang="it-IT" sz="32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b="1" u="sng" dirty="0">
                <a:latin typeface="Times New Roman" panose="02020603050405020304" pitchFamily="18" charset="0"/>
                <a:cs typeface="Times New Roman" panose="02020603050405020304" pitchFamily="18" charset="0"/>
              </a:rPr>
              <a:t>D. Le norme fiscali devono prendere atto della storia di un Paese.</a:t>
            </a:r>
          </a:p>
          <a:p>
            <a:pPr marL="0" indent="0" algn="just">
              <a:buNone/>
            </a:pPr>
            <a:r>
              <a:rPr lang="it-IT" dirty="0">
                <a:latin typeface="Times New Roman" panose="02020603050405020304" pitchFamily="18" charset="0"/>
                <a:cs typeface="Times New Roman" panose="02020603050405020304" pitchFamily="18" charset="0"/>
              </a:rPr>
              <a:t>L’introduzione di norme applicate in altri Paesi ed in altre realtà storiche non rappresenta di solito una buona soluzione.</a:t>
            </a:r>
          </a:p>
          <a:p>
            <a:pPr marL="0" indent="0" algn="just">
              <a:buNone/>
            </a:pPr>
            <a:r>
              <a:rPr lang="it-IT" dirty="0">
                <a:latin typeface="Times New Roman" panose="02020603050405020304" pitchFamily="18" charset="0"/>
                <a:cs typeface="Times New Roman" panose="02020603050405020304" pitchFamily="18" charset="0"/>
              </a:rPr>
              <a:t>Nel caso italiano, dove una Pubblica Amministrazione inefficiente non ha bisogno di ulteriori aggravi, appare importante mantenere franchigie alte per ridurre l’applicazione della norma alle situazioni dove vi possa essere un minimo di perequazione sociale.</a:t>
            </a:r>
          </a:p>
          <a:p>
            <a:pPr marL="0" indent="0" algn="just">
              <a:buNone/>
            </a:pPr>
            <a:r>
              <a:rPr lang="it-IT" dirty="0">
                <a:latin typeface="Times New Roman" panose="02020603050405020304" pitchFamily="18" charset="0"/>
                <a:cs typeface="Times New Roman" panose="02020603050405020304" pitchFamily="18" charset="0"/>
              </a:rPr>
              <a:t>Appare di interesse l’ipotesi di modificare le aliquote, magari con un ritocco più modesto per le aliquote a favore di eredi diretti ed altri eredi, ed un più sostanzioso ritocco verso la successione in favore di terzi. </a:t>
            </a: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59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L’imposta di successione</a:t>
            </a:r>
          </a:p>
        </p:txBody>
      </p:sp>
      <p:sp>
        <p:nvSpPr>
          <p:cNvPr id="3" name="Segnaposto contenuto 2"/>
          <p:cNvSpPr>
            <a:spLocks noGrp="1"/>
          </p:cNvSpPr>
          <p:nvPr>
            <p:ph idx="1"/>
          </p:nvPr>
        </p:nvSpPr>
        <p:spPr/>
        <p:txBody>
          <a:bodyPr>
            <a:normAutofit/>
          </a:bodyPr>
          <a:lstStyle/>
          <a:p>
            <a:pPr marL="0" indent="0">
              <a:buNone/>
            </a:pPr>
            <a:r>
              <a:rPr lang="it-IT" sz="2800" dirty="0"/>
              <a:t>	A.	Profili storici</a:t>
            </a:r>
          </a:p>
          <a:p>
            <a:pPr marL="0" indent="0">
              <a:buNone/>
            </a:pPr>
            <a:r>
              <a:rPr lang="it-IT" sz="2800" dirty="0"/>
              <a:t>	B.	La normativa vigente in Italia</a:t>
            </a:r>
          </a:p>
          <a:p>
            <a:pPr marL="0" indent="0">
              <a:buNone/>
            </a:pPr>
            <a:r>
              <a:rPr lang="it-IT" sz="2800" dirty="0"/>
              <a:t>	C.	Profili comparatistici con altri Paesi</a:t>
            </a:r>
          </a:p>
          <a:p>
            <a:pPr marL="0" indent="0">
              <a:buNone/>
            </a:pPr>
            <a:r>
              <a:rPr lang="it-IT" sz="2800" dirty="0"/>
              <a:t>	D.	Argomenti a favore e contro l’imposta</a:t>
            </a:r>
          </a:p>
          <a:p>
            <a:pPr marL="0" indent="0">
              <a:buNone/>
            </a:pPr>
            <a:r>
              <a:rPr lang="it-IT" sz="2800" dirty="0"/>
              <a:t>	E.	Prospettive de iure condendo</a:t>
            </a:r>
          </a:p>
          <a:p>
            <a:pPr marL="0" indent="0">
              <a:buNone/>
            </a:pPr>
            <a:r>
              <a:rPr lang="it-IT" sz="2800" dirty="0"/>
              <a:t>	F.	Proposta e conclusioni</a:t>
            </a:r>
          </a:p>
        </p:txBody>
      </p:sp>
    </p:spTree>
    <p:extLst>
      <p:ext uri="{BB962C8B-B14F-4D97-AF65-F5344CB8AC3E}">
        <p14:creationId xmlns:p14="http://schemas.microsoft.com/office/powerpoint/2010/main" val="2836936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L’imposta di successione</a:t>
            </a:r>
          </a:p>
        </p:txBody>
      </p:sp>
      <p:sp>
        <p:nvSpPr>
          <p:cNvPr id="3" name="Segnaposto contenuto 2"/>
          <p:cNvSpPr>
            <a:spLocks noGrp="1"/>
          </p:cNvSpPr>
          <p:nvPr>
            <p:ph idx="1"/>
          </p:nvPr>
        </p:nvSpPr>
        <p:spPr>
          <a:xfrm>
            <a:off x="2699792" y="2708921"/>
            <a:ext cx="3888432" cy="1728192"/>
          </a:xfrm>
        </p:spPr>
        <p:txBody>
          <a:bodyPr>
            <a:normAutofit/>
          </a:bodyPr>
          <a:lstStyle/>
          <a:p>
            <a:pPr marL="0" indent="0" algn="ctr">
              <a:buNone/>
            </a:pPr>
            <a:r>
              <a:rPr lang="it-IT" sz="4400" dirty="0"/>
              <a:t>F. Proposta e conclusioni</a:t>
            </a:r>
          </a:p>
        </p:txBody>
      </p:sp>
    </p:spTree>
    <p:extLst>
      <p:ext uri="{BB962C8B-B14F-4D97-AF65-F5344CB8AC3E}">
        <p14:creationId xmlns:p14="http://schemas.microsoft.com/office/powerpoint/2010/main" val="3740575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Proposta e conclusioni - 1/3.</a:t>
            </a:r>
            <a:endParaRPr lang="it-IT" sz="32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55000" lnSpcReduction="20000"/>
          </a:bodyPr>
          <a:lstStyle/>
          <a:p>
            <a:pPr marL="0" indent="0" algn="just">
              <a:buNone/>
            </a:pPr>
            <a:r>
              <a:rPr lang="it-IT" b="1" u="sng" dirty="0">
                <a:latin typeface="Times New Roman" panose="02020603050405020304" pitchFamily="18" charset="0"/>
                <a:cs typeface="Times New Roman" panose="02020603050405020304" pitchFamily="18" charset="0"/>
              </a:rPr>
              <a:t>A. Presa d’atto della riduzione del numero dei figli, del cambio dei costumi, dell’incremento della durata della vita e del più frequente cambio del coniuge.</a:t>
            </a:r>
          </a:p>
          <a:p>
            <a:pPr marL="0" indent="0" algn="just">
              <a:buNone/>
            </a:pPr>
            <a:r>
              <a:rPr lang="it-IT" dirty="0">
                <a:latin typeface="Times New Roman" panose="02020603050405020304" pitchFamily="18" charset="0"/>
                <a:cs typeface="Times New Roman" panose="02020603050405020304" pitchFamily="18" charset="0"/>
              </a:rPr>
              <a:t>La previsione di diritti in favore del coniuge è in linea con la tutela della famiglia prevista dagli articoli 29, 30 e 31 della Costituzione.  Laddove questa tutela vada a scontrarsi con le cosiddette «precedenti famiglie», ovvero a danno dei figli soprattutto se di precedenti matrimoni, si apre un pericoloso conflitto. Lo stesso conflitto si apre in caso di scoperta di figli mai conosciuti dal padre.</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r>
              <a:rPr lang="it-IT" dirty="0">
                <a:latin typeface="Times New Roman" panose="02020603050405020304" pitchFamily="18" charset="0"/>
                <a:cs typeface="Times New Roman" panose="02020603050405020304" pitchFamily="18" charset="0"/>
              </a:rPr>
              <a:t>Senza in questa sede voler dare una risposta che riguarda più il diritto di famiglia che l’imposta di successione, appare comunque opportuno considerare de iure condendo le seguenti proposte:</a:t>
            </a:r>
          </a:p>
          <a:p>
            <a:pPr algn="just"/>
            <a:r>
              <a:rPr lang="it-IT" dirty="0">
                <a:latin typeface="Times New Roman" panose="02020603050405020304" pitchFamily="18" charset="0"/>
                <a:cs typeface="Times New Roman" panose="02020603050405020304" pitchFamily="18" charset="0"/>
              </a:rPr>
              <a:t>Escludere da ogni calcolo sull’asse ereditario prima ancora che sull’imposta di successione le donazioni effettuate più di vent’anni prima della morte, applicando l’istituto giuridico dell’usucapione anche alla donazione, probabilmente ad eccezione del computo delle franchigie.</a:t>
            </a:r>
          </a:p>
          <a:p>
            <a:pPr algn="just"/>
            <a:r>
              <a:rPr lang="it-IT" sz="3300" dirty="0">
                <a:latin typeface="Times New Roman" panose="02020603050405020304" pitchFamily="18" charset="0"/>
                <a:cs typeface="Times New Roman" panose="02020603050405020304" pitchFamily="18" charset="0"/>
              </a:rPr>
              <a:t>Escludere</a:t>
            </a:r>
            <a:r>
              <a:rPr lang="it-IT" dirty="0">
                <a:latin typeface="Times New Roman" panose="02020603050405020304" pitchFamily="18" charset="0"/>
                <a:cs typeface="Times New Roman" panose="02020603050405020304" pitchFamily="18" charset="0"/>
              </a:rPr>
              <a:t> da ogni diritto ereditario figli mai conosciuti dal padre, per cui il procedimento di riconoscimento della paternità non sia stato avviato mentre il de </a:t>
            </a:r>
            <a:r>
              <a:rPr lang="it-IT" dirty="0" err="1">
                <a:latin typeface="Times New Roman" panose="02020603050405020304" pitchFamily="18" charset="0"/>
                <a:cs typeface="Times New Roman" panose="02020603050405020304" pitchFamily="18" charset="0"/>
              </a:rPr>
              <a:t>cuius</a:t>
            </a:r>
            <a:r>
              <a:rPr lang="it-IT" dirty="0">
                <a:latin typeface="Times New Roman" panose="02020603050405020304" pitchFamily="18" charset="0"/>
                <a:cs typeface="Times New Roman" panose="02020603050405020304" pitchFamily="18" charset="0"/>
              </a:rPr>
              <a:t> era ancora in vita.</a:t>
            </a:r>
          </a:p>
        </p:txBody>
      </p:sp>
    </p:spTree>
    <p:extLst>
      <p:ext uri="{BB962C8B-B14F-4D97-AF65-F5344CB8AC3E}">
        <p14:creationId xmlns:p14="http://schemas.microsoft.com/office/powerpoint/2010/main" val="550054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Proposta e conclusioni - 2/3.</a:t>
            </a:r>
            <a:endParaRPr lang="it-IT" sz="32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70000" lnSpcReduction="20000"/>
          </a:bodyPr>
          <a:lstStyle/>
          <a:p>
            <a:pPr algn="just"/>
            <a:r>
              <a:rPr lang="it-IT" dirty="0">
                <a:latin typeface="Times New Roman" panose="02020603050405020304" pitchFamily="18" charset="0"/>
                <a:cs typeface="Times New Roman" panose="02020603050405020304" pitchFamily="18" charset="0"/>
              </a:rPr>
              <a:t>Escludere dai diritti ereditari spettanti al coniuge i cosiddetti matrimoni ante </a:t>
            </a:r>
            <a:r>
              <a:rPr lang="it-IT" dirty="0" err="1">
                <a:latin typeface="Times New Roman" panose="02020603050405020304" pitchFamily="18" charset="0"/>
                <a:cs typeface="Times New Roman" panose="02020603050405020304" pitchFamily="18" charset="0"/>
              </a:rPr>
              <a:t>mortem</a:t>
            </a:r>
            <a:r>
              <a:rPr lang="it-IT" dirty="0">
                <a:latin typeface="Times New Roman" panose="02020603050405020304" pitchFamily="18" charset="0"/>
                <a:cs typeface="Times New Roman" panose="02020603050405020304" pitchFamily="18" charset="0"/>
              </a:rPr>
              <a:t>, o in tarda età ai fini di alterare i diritti dei figli di precedenti matrimoni.  Ferma restando la quota disponibile che il de </a:t>
            </a:r>
            <a:r>
              <a:rPr lang="it-IT" dirty="0" err="1">
                <a:latin typeface="Times New Roman" panose="02020603050405020304" pitchFamily="18" charset="0"/>
                <a:cs typeface="Times New Roman" panose="02020603050405020304" pitchFamily="18" charset="0"/>
              </a:rPr>
              <a:t>cuius</a:t>
            </a:r>
            <a:r>
              <a:rPr lang="it-IT" dirty="0">
                <a:latin typeface="Times New Roman" panose="02020603050405020304" pitchFamily="18" charset="0"/>
                <a:cs typeface="Times New Roman" panose="02020603050405020304" pitchFamily="18" charset="0"/>
              </a:rPr>
              <a:t> possa destinare all’ultimo compagno o compagna di vita, il premettere un’alterazione dei diritti altrui mediante il matrimonio utilizzando strumenti di tutela del coniuge evidentemente pensati dalla legge e dai Padri Costituenti a favore di coniugi che condividevano un’intera esistenza ed un intero progetto di vita è palesemente contrario al buon senso e rappresenta uno di quegli «ostacoli» che l’art.3 della Costituzione ci impone di rimuovere.  In ipotesi prevedere che, in caso di matrimonio in tarda età che non raggiunga la soglia classica dell’usucapione di vent’anni, i diritti del coniuge non possano superare la quota disponibile a lui o lei spettante in caso di conflitto con altri eredi legittimari.  </a:t>
            </a:r>
          </a:p>
        </p:txBody>
      </p:sp>
    </p:spTree>
    <p:extLst>
      <p:ext uri="{BB962C8B-B14F-4D97-AF65-F5344CB8AC3E}">
        <p14:creationId xmlns:p14="http://schemas.microsoft.com/office/powerpoint/2010/main" val="915161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Proposta e conclusioni - 3/3.</a:t>
            </a:r>
            <a:endParaRPr lang="it-IT" sz="32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b="1" u="sng" dirty="0">
                <a:latin typeface="Times New Roman" panose="02020603050405020304" pitchFamily="18" charset="0"/>
                <a:cs typeface="Times New Roman" panose="02020603050405020304" pitchFamily="18" charset="0"/>
              </a:rPr>
              <a:t>B. Presa d’atto della necessità di un aumento del gettito alla luce dell’ingente debito pubblico italiano, della necessità di una maggiore uniformità di gettito con l’imposta di successione in Europa, e della necessità della riduzione di altre imposte quali quelle sul lavoro, pur nella volontà di non modificare l’assetto storico dell’imposta di successione.  Tali obiettivi potrebbero essere raggiunti con queste modifiche:</a:t>
            </a:r>
          </a:p>
          <a:p>
            <a:pPr marL="514350" indent="-514350" algn="just">
              <a:buFont typeface="+mj-lt"/>
              <a:buAutoNum type="arabicPeriod"/>
            </a:pPr>
            <a:r>
              <a:rPr lang="it-IT" dirty="0">
                <a:latin typeface="Times New Roman" panose="02020603050405020304" pitchFamily="18" charset="0"/>
                <a:cs typeface="Times New Roman" panose="02020603050405020304" pitchFamily="18" charset="0"/>
              </a:rPr>
              <a:t>Riduzione della franchigia per eredi diretti da Euro 1 milione ad Euro 500.000.</a:t>
            </a:r>
          </a:p>
          <a:p>
            <a:pPr marL="514350" indent="-514350" algn="just">
              <a:buFont typeface="+mj-lt"/>
              <a:buAutoNum type="arabicPeriod"/>
            </a:pPr>
            <a:r>
              <a:rPr lang="it-IT" dirty="0">
                <a:latin typeface="Times New Roman" panose="02020603050405020304" pitchFamily="18" charset="0"/>
                <a:cs typeface="Times New Roman" panose="02020603050405020304" pitchFamily="18" charset="0"/>
              </a:rPr>
              <a:t>Incremento dell’aliquota per eredi diretti dal 4% al 5%.</a:t>
            </a:r>
          </a:p>
          <a:p>
            <a:pPr marL="514350" indent="-514350" algn="just">
              <a:buFont typeface="+mj-lt"/>
              <a:buAutoNum type="arabicPeriod"/>
            </a:pPr>
            <a:r>
              <a:rPr lang="it-IT" dirty="0">
                <a:latin typeface="Times New Roman" panose="02020603050405020304" pitchFamily="18" charset="0"/>
                <a:cs typeface="Times New Roman" panose="02020603050405020304" pitchFamily="18" charset="0"/>
              </a:rPr>
              <a:t>Incremento dell’aliquota per altri parenti dal 6% al 10%.</a:t>
            </a:r>
          </a:p>
          <a:p>
            <a:pPr marL="514350" indent="-514350" algn="just">
              <a:buFont typeface="+mj-lt"/>
              <a:buAutoNum type="arabicPeriod"/>
            </a:pPr>
            <a:r>
              <a:rPr lang="it-IT" dirty="0">
                <a:latin typeface="Times New Roman" panose="02020603050405020304" pitchFamily="18" charset="0"/>
                <a:cs typeface="Times New Roman" panose="02020603050405020304" pitchFamily="18" charset="0"/>
              </a:rPr>
              <a:t>Incremento dell’aliquota residuale dall’8% al 20%.</a:t>
            </a:r>
          </a:p>
          <a:p>
            <a:pPr marL="514350" indent="-514350" algn="just">
              <a:buFont typeface="+mj-lt"/>
              <a:buAutoNum type="arabicPeriod"/>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31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L’imposta di successione</a:t>
            </a:r>
          </a:p>
        </p:txBody>
      </p:sp>
      <p:sp>
        <p:nvSpPr>
          <p:cNvPr id="3" name="Segnaposto contenuto 2"/>
          <p:cNvSpPr>
            <a:spLocks noGrp="1"/>
          </p:cNvSpPr>
          <p:nvPr>
            <p:ph idx="1"/>
          </p:nvPr>
        </p:nvSpPr>
        <p:spPr>
          <a:xfrm>
            <a:off x="2699792" y="2708921"/>
            <a:ext cx="3888432" cy="1728192"/>
          </a:xfrm>
        </p:spPr>
        <p:txBody>
          <a:bodyPr>
            <a:normAutofit/>
          </a:bodyPr>
          <a:lstStyle/>
          <a:p>
            <a:pPr marL="0" indent="0">
              <a:buNone/>
            </a:pPr>
            <a:r>
              <a:rPr lang="it-IT" sz="4400" dirty="0"/>
              <a:t>A. Profili storici</a:t>
            </a:r>
          </a:p>
        </p:txBody>
      </p:sp>
    </p:spTree>
    <p:extLst>
      <p:ext uri="{BB962C8B-B14F-4D97-AF65-F5344CB8AC3E}">
        <p14:creationId xmlns:p14="http://schemas.microsoft.com/office/powerpoint/2010/main" val="3543842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storici - 1/4.</a:t>
            </a:r>
          </a:p>
        </p:txBody>
      </p:sp>
      <p:sp>
        <p:nvSpPr>
          <p:cNvPr id="3" name="Segnaposto contenuto 2"/>
          <p:cNvSpPr>
            <a:spLocks noGrp="1"/>
          </p:cNvSpPr>
          <p:nvPr>
            <p:ph idx="1"/>
          </p:nvPr>
        </p:nvSpPr>
        <p:spPr/>
        <p:txBody>
          <a:bodyPr/>
          <a:lstStyle/>
          <a:p>
            <a:pPr marL="0" indent="0" algn="ctr">
              <a:buNone/>
            </a:pPr>
            <a:endParaRPr lang="it-IT" dirty="0">
              <a:latin typeface="Times New Roman" panose="02020603050405020304" pitchFamily="18" charset="0"/>
              <a:cs typeface="Times New Roman" panose="02020603050405020304" pitchFamily="18" charset="0"/>
            </a:endParaRPr>
          </a:p>
          <a:p>
            <a:pPr marL="0" indent="0" algn="ctr">
              <a:buNone/>
            </a:pPr>
            <a:r>
              <a:rPr lang="it-IT" sz="2000" dirty="0">
                <a:latin typeface="Times New Roman" panose="02020603050405020304" pitchFamily="18" charset="0"/>
                <a:cs typeface="Times New Roman" panose="02020603050405020304" pitchFamily="18" charset="0"/>
              </a:rPr>
              <a:t>L’imposta di successione ha </a:t>
            </a:r>
            <a:r>
              <a:rPr lang="it-IT" sz="2000" u="sng" dirty="0">
                <a:latin typeface="Times New Roman" panose="02020603050405020304" pitchFamily="18" charset="0"/>
                <a:cs typeface="Times New Roman" panose="02020603050405020304" pitchFamily="18" charset="0"/>
              </a:rPr>
              <a:t>precedenti antichissimi</a:t>
            </a:r>
            <a:r>
              <a:rPr lang="it-IT" sz="2000" dirty="0">
                <a:latin typeface="Times New Roman" panose="02020603050405020304" pitchFamily="18" charset="0"/>
                <a:cs typeface="Times New Roman" panose="02020603050405020304" pitchFamily="18" charset="0"/>
              </a:rPr>
              <a:t>:</a:t>
            </a:r>
          </a:p>
          <a:p>
            <a:pPr marL="0" indent="0">
              <a:buNone/>
            </a:pPr>
            <a:r>
              <a:rPr lang="it-IT" sz="2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it-IT" sz="2000" dirty="0">
                <a:latin typeface="Times New Roman" panose="02020603050405020304" pitchFamily="18" charset="0"/>
                <a:cs typeface="Times New Roman" panose="02020603050405020304" pitchFamily="18" charset="0"/>
              </a:rPr>
              <a:t>Un reperto di ceramica dell’Egitto tolemaico scritto in greco riporta che, nell’anno 98 a.C., sotto il regno di Tolomeo X, a Tebe, un proprietario terriero pagò 75 talenti di imposta di successione e 15 di mora</a:t>
            </a:r>
            <a:r>
              <a:rPr lang="it-IT" sz="2000" i="1"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it-IT" sz="2000" dirty="0">
                <a:latin typeface="Times New Roman" panose="02020603050405020304" pitchFamily="18" charset="0"/>
                <a:cs typeface="Times New Roman" panose="02020603050405020304" pitchFamily="18" charset="0"/>
              </a:rPr>
              <a:t>Nell’anno 6 d.C., l’imperatore Augusto istituì la vigesima </a:t>
            </a:r>
            <a:r>
              <a:rPr lang="it-IT" sz="2000" dirty="0" err="1">
                <a:latin typeface="Times New Roman" panose="02020603050405020304" pitchFamily="18" charset="0"/>
                <a:cs typeface="Times New Roman" panose="02020603050405020304" pitchFamily="18" charset="0"/>
              </a:rPr>
              <a:t>hereditatum</a:t>
            </a:r>
            <a:r>
              <a:rPr lang="it-IT" sz="2000" dirty="0">
                <a:latin typeface="Times New Roman" panose="02020603050405020304" pitchFamily="18" charset="0"/>
                <a:cs typeface="Times New Roman" panose="02020603050405020304" pitchFamily="18" charset="0"/>
              </a:rPr>
              <a:t> et </a:t>
            </a:r>
            <a:r>
              <a:rPr lang="it-IT" sz="2000" dirty="0" err="1">
                <a:latin typeface="Times New Roman" panose="02020603050405020304" pitchFamily="18" charset="0"/>
                <a:cs typeface="Times New Roman" panose="02020603050405020304" pitchFamily="18" charset="0"/>
              </a:rPr>
              <a:t>legatorum</a:t>
            </a:r>
            <a:r>
              <a:rPr lang="it-IT" sz="2000" dirty="0">
                <a:latin typeface="Times New Roman" panose="02020603050405020304" pitchFamily="18" charset="0"/>
                <a:cs typeface="Times New Roman" panose="02020603050405020304" pitchFamily="18" charset="0"/>
              </a:rPr>
              <a:t>, la tassazione del 5% («vigesima pars») sulle successioni ed i legati di ogni genere.</a:t>
            </a:r>
          </a:p>
          <a:p>
            <a:pPr marL="0" indent="0">
              <a:buNone/>
            </a:pPr>
            <a:endParaRPr lang="it-IT" i="1" dirty="0">
              <a:latin typeface="Times New Roman" panose="02020603050405020304" pitchFamily="18" charset="0"/>
              <a:cs typeface="Times New Roman" panose="02020603050405020304" pitchFamily="18" charset="0"/>
            </a:endParaRPr>
          </a:p>
          <a:p>
            <a:pPr marL="0" indent="0">
              <a:buNone/>
            </a:pPr>
            <a:endParaRPr lang="it-IT"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39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storici</a:t>
            </a: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- 2/4.</a:t>
            </a:r>
            <a:endParaRPr lang="it-IT" dirty="0"/>
          </a:p>
        </p:txBody>
      </p:sp>
      <p:sp>
        <p:nvSpPr>
          <p:cNvPr id="3" name="Segnaposto contenuto 2"/>
          <p:cNvSpPr>
            <a:spLocks noGrp="1"/>
          </p:cNvSpPr>
          <p:nvPr>
            <p:ph idx="1"/>
          </p:nvPr>
        </p:nvSpPr>
        <p:spPr>
          <a:xfrm>
            <a:off x="611560" y="1556792"/>
            <a:ext cx="7920880" cy="4104456"/>
          </a:xfrm>
        </p:spPr>
        <p:txBody>
          <a:bodyPr>
            <a:normAutofit fontScale="55000" lnSpcReduction="20000"/>
          </a:bodyPr>
          <a:lstStyle/>
          <a:p>
            <a:pPr marL="0" indent="0" algn="just">
              <a:buNone/>
            </a:pPr>
            <a:r>
              <a:rPr lang="it-IT" b="1" dirty="0">
                <a:latin typeface="Times New Roman" panose="02020603050405020304" pitchFamily="18" charset="0"/>
                <a:cs typeface="Times New Roman" panose="02020603050405020304" pitchFamily="18" charset="0"/>
              </a:rPr>
              <a:t>Nell’ordinamento italiano</a:t>
            </a:r>
            <a:r>
              <a:rPr lang="it-IT" dirty="0">
                <a:latin typeface="Times New Roman" panose="02020603050405020304" pitchFamily="18" charset="0"/>
                <a:cs typeface="Times New Roman" panose="02020603050405020304" pitchFamily="18" charset="0"/>
              </a:rPr>
              <a:t>, importanti tappe dello sviluppo normativo dell’istituto sono state: </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Legge n. 585/1862</a:t>
            </a:r>
            <a:r>
              <a:rPr lang="it-IT" dirty="0">
                <a:latin typeface="Times New Roman" panose="02020603050405020304" pitchFamily="18" charset="0"/>
                <a:cs typeface="Times New Roman" panose="02020603050405020304" pitchFamily="18" charset="0"/>
              </a:rPr>
              <a:t>, unifica il regime fiscale italiano, estendendo ed adattando il modello allora vigente in Piemonte a tutta l’Italia. Si prevede così una imposta </a:t>
            </a:r>
            <a:r>
              <a:rPr lang="it-IT" b="1" u="sng" dirty="0">
                <a:latin typeface="Times New Roman" panose="02020603050405020304" pitchFamily="18" charset="0"/>
                <a:cs typeface="Times New Roman" panose="02020603050405020304" pitchFamily="18" charset="0"/>
              </a:rPr>
              <a:t>proporzionale</a:t>
            </a:r>
            <a:r>
              <a:rPr lang="it-IT" u="sng" dirty="0">
                <a:latin typeface="Times New Roman" panose="02020603050405020304" pitchFamily="18" charset="0"/>
                <a:cs typeface="Times New Roman" panose="02020603050405020304" pitchFamily="18" charset="0"/>
              </a:rPr>
              <a:t>, con aliquote differenziate per rapporto di parentela, e lo scorporo del passivo dalla base imponibile</a:t>
            </a:r>
            <a:r>
              <a:rPr lang="it-IT" dirty="0">
                <a:latin typeface="Times New Roman" panose="02020603050405020304" pitchFamily="18" charset="0"/>
                <a:cs typeface="Times New Roman" panose="02020603050405020304" pitchFamily="18" charset="0"/>
              </a:rPr>
              <a:t>. Il principio di progressività fa ingresso soltanto nei primi decenni del Novecento.</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R.D. n. 3270/1923</a:t>
            </a:r>
            <a:r>
              <a:rPr lang="it-IT" dirty="0">
                <a:latin typeface="Times New Roman" panose="02020603050405020304" pitchFamily="18" charset="0"/>
                <a:cs typeface="Times New Roman" panose="02020603050405020304" pitchFamily="18" charset="0"/>
              </a:rPr>
              <a:t>, in epoca fascista, reca </a:t>
            </a:r>
            <a:r>
              <a:rPr lang="it-IT" u="sng" dirty="0">
                <a:latin typeface="Times New Roman" panose="02020603050405020304" pitchFamily="18" charset="0"/>
                <a:cs typeface="Times New Roman" panose="02020603050405020304" pitchFamily="18" charset="0"/>
              </a:rPr>
              <a:t>la prima disciplina autonoma </a:t>
            </a:r>
            <a:r>
              <a:rPr lang="it-IT" dirty="0">
                <a:latin typeface="Times New Roman" panose="02020603050405020304" pitchFamily="18" charset="0"/>
                <a:cs typeface="Times New Roman" panose="02020603050405020304" pitchFamily="18" charset="0"/>
              </a:rPr>
              <a:t>dell’imposta di successione rispetto all’imposta di registro. Le norme introdotte nel periodo fascista testimoniano il </a:t>
            </a:r>
            <a:r>
              <a:rPr lang="it-IT" i="1" dirty="0" err="1">
                <a:latin typeface="Times New Roman" panose="02020603050405020304" pitchFamily="18" charset="0"/>
                <a:cs typeface="Times New Roman" panose="02020603050405020304" pitchFamily="18" charset="0"/>
              </a:rPr>
              <a:t>favor</a:t>
            </a:r>
            <a:r>
              <a:rPr lang="it-IT" dirty="0">
                <a:latin typeface="Times New Roman" panose="02020603050405020304" pitchFamily="18" charset="0"/>
                <a:cs typeface="Times New Roman" panose="02020603050405020304" pitchFamily="18" charset="0"/>
              </a:rPr>
              <a:t> nei confronti del diritto ereditario, nell’ottica propagandistica di esaltazione della famiglia. </a:t>
            </a:r>
            <a:r>
              <a:rPr lang="it-IT" u="sng" dirty="0">
                <a:latin typeface="Times New Roman" panose="02020603050405020304" pitchFamily="18" charset="0"/>
                <a:cs typeface="Times New Roman" panose="02020603050405020304" pitchFamily="18" charset="0"/>
              </a:rPr>
              <a:t>L’imposta di successione viene, infatti, fortemente ridimensionata</a:t>
            </a:r>
            <a:r>
              <a:rPr lang="it-IT" dirty="0">
                <a:latin typeface="Times New Roman" panose="02020603050405020304" pitchFamily="18" charset="0"/>
                <a:cs typeface="Times New Roman" panose="02020603050405020304" pitchFamily="18" charset="0"/>
              </a:rPr>
              <a:t>: abolita per il nucleo familiare (coniuge, parenti in linea retta e collaterale fino al terzo grado) e ridotta per gli altri parenti ed affini.</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53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storici</a:t>
            </a: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- 3/4.</a:t>
            </a:r>
            <a:endParaRPr lang="it-IT" dirty="0"/>
          </a:p>
        </p:txBody>
      </p:sp>
      <p:sp>
        <p:nvSpPr>
          <p:cNvPr id="3" name="Segnaposto contenuto 2"/>
          <p:cNvSpPr>
            <a:spLocks noGrp="1"/>
          </p:cNvSpPr>
          <p:nvPr>
            <p:ph idx="1"/>
          </p:nvPr>
        </p:nvSpPr>
        <p:spPr>
          <a:xfrm>
            <a:off x="179512" y="1556792"/>
            <a:ext cx="8856984" cy="5040560"/>
          </a:xfrm>
        </p:spPr>
        <p:txBody>
          <a:bodyPr>
            <a:normAutofit fontScale="62500" lnSpcReduction="20000"/>
          </a:bodyPr>
          <a:lstStyle/>
          <a:p>
            <a:pPr marL="0" indent="0" algn="just">
              <a:buNone/>
            </a:pPr>
            <a:r>
              <a:rPr lang="it-IT" b="1" dirty="0">
                <a:latin typeface="Times New Roman" panose="02020603050405020304" pitchFamily="18" charset="0"/>
                <a:cs typeface="Times New Roman" panose="02020603050405020304" pitchFamily="18" charset="0"/>
              </a:rPr>
              <a:t>Segue</a:t>
            </a:r>
            <a:r>
              <a:rPr lang="it-IT" dirty="0">
                <a:latin typeface="Times New Roman" panose="02020603050405020304" pitchFamily="18" charset="0"/>
                <a:cs typeface="Times New Roman" panose="02020603050405020304" pitchFamily="18" charset="0"/>
              </a:rPr>
              <a:t>: </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R.D.L. n. 434/1942</a:t>
            </a:r>
            <a:r>
              <a:rPr lang="it-IT" dirty="0">
                <a:latin typeface="Times New Roman" panose="02020603050405020304" pitchFamily="18" charset="0"/>
                <a:cs typeface="Times New Roman" panose="02020603050405020304" pitchFamily="18" charset="0"/>
              </a:rPr>
              <a:t>, introduzione dell’imposta sul valore globale dell’asse ereditario. Imposta progressiva sul </a:t>
            </a:r>
            <a:r>
              <a:rPr lang="it-IT" u="sng" dirty="0">
                <a:latin typeface="Times New Roman" panose="02020603050405020304" pitchFamily="18" charset="0"/>
                <a:cs typeface="Times New Roman" panose="02020603050405020304" pitchFamily="18" charset="0"/>
              </a:rPr>
              <a:t>valore netto dell’intero patrimonio</a:t>
            </a:r>
            <a:r>
              <a:rPr lang="it-IT" dirty="0">
                <a:latin typeface="Times New Roman" panose="02020603050405020304" pitchFamily="18" charset="0"/>
                <a:cs typeface="Times New Roman" panose="02020603050405020304" pitchFamily="18" charset="0"/>
              </a:rPr>
              <a:t>, detraibile dalla imposta sulle successioni sulle singole quote.</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D.P.R. n. 637/1972</a:t>
            </a:r>
            <a:r>
              <a:rPr lang="it-IT" dirty="0">
                <a:latin typeface="Times New Roman" panose="02020603050405020304" pitchFamily="18" charset="0"/>
                <a:cs typeface="Times New Roman" panose="02020603050405020304" pitchFamily="18" charset="0"/>
              </a:rPr>
              <a:t>, previsione di un tributo unico.</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dirty="0" err="1">
                <a:latin typeface="Times New Roman" panose="02020603050405020304" pitchFamily="18" charset="0"/>
                <a:cs typeface="Times New Roman" panose="02020603050405020304" pitchFamily="18" charset="0"/>
              </a:rPr>
              <a:t>D.Lgs.</a:t>
            </a:r>
            <a:r>
              <a:rPr lang="it-IT" b="1" dirty="0">
                <a:latin typeface="Times New Roman" panose="02020603050405020304" pitchFamily="18" charset="0"/>
                <a:cs typeface="Times New Roman" panose="02020603050405020304" pitchFamily="18" charset="0"/>
              </a:rPr>
              <a:t> n. 346/1990 </a:t>
            </a:r>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Testo Unico delle disposizioni concernenti l’Imposta sulle successioni e donazioni</a:t>
            </a:r>
            <a:r>
              <a:rPr lang="it-IT" dirty="0">
                <a:latin typeface="Times New Roman" panose="02020603050405020304" pitchFamily="18" charset="0"/>
                <a:cs typeface="Times New Roman" panose="02020603050405020304" pitchFamily="18" charset="0"/>
              </a:rPr>
              <a:t>»).</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Legge n. 342/2000</a:t>
            </a:r>
            <a:r>
              <a:rPr lang="it-IT" dirty="0">
                <a:latin typeface="Times New Roman" panose="02020603050405020304" pitchFamily="18" charset="0"/>
                <a:cs typeface="Times New Roman" panose="02020603050405020304" pitchFamily="18" charset="0"/>
              </a:rPr>
              <a:t>, abolizione dell’imposta globale sull'asse ereditario.</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Legge n. 383/2001 (Governo Berlusconi)</a:t>
            </a:r>
            <a:r>
              <a:rPr lang="it-IT" dirty="0">
                <a:latin typeface="Times New Roman" panose="02020603050405020304" pitchFamily="18" charset="0"/>
                <a:cs typeface="Times New Roman" panose="02020603050405020304" pitchFamily="18" charset="0"/>
              </a:rPr>
              <a:t>, soppressione dell'imposta sulle successioni e donazioni, a valere sulle «</a:t>
            </a:r>
            <a:r>
              <a:rPr lang="it-IT" i="1" dirty="0">
                <a:latin typeface="Times New Roman" panose="02020603050405020304" pitchFamily="18" charset="0"/>
                <a:cs typeface="Times New Roman" panose="02020603050405020304" pitchFamily="18" charset="0"/>
              </a:rPr>
              <a:t>successioni per causa di morte aperte</a:t>
            </a:r>
            <a:r>
              <a:rPr lang="it-IT" dirty="0">
                <a:latin typeface="Times New Roman" panose="02020603050405020304" pitchFamily="18" charset="0"/>
                <a:cs typeface="Times New Roman" panose="02020603050405020304" pitchFamily="18" charset="0"/>
              </a:rPr>
              <a:t>» e sulle «</a:t>
            </a:r>
            <a:r>
              <a:rPr lang="it-IT" i="1" dirty="0">
                <a:latin typeface="Times New Roman" panose="02020603050405020304" pitchFamily="18" charset="0"/>
                <a:cs typeface="Times New Roman" panose="02020603050405020304" pitchFamily="18" charset="0"/>
              </a:rPr>
              <a:t>donazioni fatte successivamente alla entrata in vigore della</a:t>
            </a:r>
            <a:r>
              <a:rPr lang="it-IT" dirty="0">
                <a:latin typeface="Times New Roman" panose="02020603050405020304" pitchFamily="18" charset="0"/>
                <a:cs typeface="Times New Roman" panose="02020603050405020304" pitchFamily="18" charset="0"/>
              </a:rPr>
              <a:t> […] </a:t>
            </a:r>
            <a:r>
              <a:rPr lang="it-IT" i="1" dirty="0">
                <a:latin typeface="Times New Roman" panose="02020603050405020304" pitchFamily="18" charset="0"/>
                <a:cs typeface="Times New Roman" panose="02020603050405020304" pitchFamily="18" charset="0"/>
              </a:rPr>
              <a:t>legge</a:t>
            </a:r>
            <a:r>
              <a:rPr lang="it-IT" dirty="0">
                <a:latin typeface="Times New Roman" panose="02020603050405020304" pitchFamily="18" charset="0"/>
                <a:cs typeface="Times New Roman" panose="02020603050405020304" pitchFamily="18" charset="0"/>
              </a:rPr>
              <a:t>».</a:t>
            </a: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it-IT"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50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L’imposta di successione. </a:t>
            </a:r>
            <a:br>
              <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it-IT"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Profili storici</a:t>
            </a:r>
            <a:r>
              <a:rPr lang="it-IT" sz="3200" u="sng"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- 4/4.</a:t>
            </a:r>
            <a:endParaRPr lang="it-IT"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55000" lnSpcReduction="20000"/>
          </a:bodyPr>
          <a:lstStyle/>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b="1" dirty="0">
                <a:latin typeface="Times New Roman" panose="02020603050405020304" pitchFamily="18" charset="0"/>
                <a:cs typeface="Times New Roman" panose="02020603050405020304" pitchFamily="18" charset="0"/>
              </a:rPr>
              <a:t>Art. 2, commi 47-50, D.L. n. 262/2006</a:t>
            </a:r>
            <a:r>
              <a:rPr lang="it-IT" dirty="0">
                <a:latin typeface="Times New Roman" panose="02020603050405020304" pitchFamily="18" charset="0"/>
                <a:cs typeface="Times New Roman" panose="02020603050405020304" pitchFamily="18" charset="0"/>
              </a:rPr>
              <a:t>: </a:t>
            </a:r>
            <a:r>
              <a:rPr lang="it-IT"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 reintroduzione dell’imposta di successione nel 2006 (Governo Prodi).</a:t>
            </a:r>
            <a:r>
              <a:rPr lang="it-IT" dirty="0">
                <a:latin typeface="Times New Roman" panose="02020603050405020304" pitchFamily="18" charset="0"/>
                <a:cs typeface="Times New Roman" panose="02020603050405020304" pitchFamily="18" charset="0"/>
              </a:rPr>
              <a:t> Dopo aver tentato di ricondurre (</a:t>
            </a:r>
            <a:r>
              <a:rPr lang="it-IT" u="sng" dirty="0">
                <a:latin typeface="Times New Roman" panose="02020603050405020304" pitchFamily="18" charset="0"/>
                <a:cs typeface="Times New Roman" panose="02020603050405020304" pitchFamily="18" charset="0"/>
              </a:rPr>
              <a:t>6 D.L. 262/2006</a:t>
            </a:r>
            <a:r>
              <a:rPr lang="it-IT" dirty="0">
                <a:latin typeface="Times New Roman" panose="02020603050405020304" pitchFamily="18" charset="0"/>
                <a:cs typeface="Times New Roman" panose="02020603050405020304" pitchFamily="18" charset="0"/>
              </a:rPr>
              <a:t>) le fattispecie all’applicazione </a:t>
            </a:r>
            <a:r>
              <a:rPr lang="it-IT" u="sng" dirty="0">
                <a:latin typeface="Times New Roman" panose="02020603050405020304" pitchFamily="18" charset="0"/>
                <a:cs typeface="Times New Roman" panose="02020603050405020304" pitchFamily="18" charset="0"/>
              </a:rPr>
              <a:t>dell’imposta di registro</a:t>
            </a:r>
            <a:r>
              <a:rPr lang="it-IT" dirty="0">
                <a:latin typeface="Times New Roman" panose="02020603050405020304" pitchFamily="18" charset="0"/>
                <a:cs typeface="Times New Roman" panose="02020603050405020304" pitchFamily="18" charset="0"/>
              </a:rPr>
              <a:t>, la Legge di conversione n. 286/2006, con un cambiamento repentino, ha sostanzialmente reintrodotto l’imposta di successione e donazione.</a:t>
            </a:r>
          </a:p>
          <a:p>
            <a:pPr marL="0" indent="0" algn="just">
              <a:buNone/>
            </a:pPr>
            <a:endParaRPr lang="it-IT" dirty="0">
              <a:latin typeface="Times New Roman" panose="02020603050405020304" pitchFamily="18" charset="0"/>
              <a:cs typeface="Times New Roman" panose="02020603050405020304" pitchFamily="18" charset="0"/>
            </a:endParaRPr>
          </a:p>
          <a:p>
            <a:pPr marL="0" indent="0" algn="just">
              <a:buNone/>
            </a:pPr>
            <a:r>
              <a:rPr lang="it-IT" dirty="0">
                <a:latin typeface="Times New Roman" panose="02020603050405020304" pitchFamily="18" charset="0"/>
                <a:cs typeface="Times New Roman" panose="02020603050405020304" pitchFamily="18" charset="0"/>
              </a:rPr>
              <a:t>E'  </a:t>
            </a:r>
            <a:r>
              <a:rPr lang="it-IT" sz="3300" b="1" dirty="0">
                <a:latin typeface="Times New Roman" panose="02020603050405020304" pitchFamily="18" charset="0"/>
                <a:cs typeface="Times New Roman" panose="02020603050405020304" pitchFamily="18" charset="0"/>
              </a:rPr>
              <a:t>istituita</a:t>
            </a:r>
            <a:r>
              <a:rPr lang="it-IT" dirty="0">
                <a:latin typeface="Times New Roman" panose="02020603050405020304" pitchFamily="18" charset="0"/>
                <a:cs typeface="Times New Roman" panose="02020603050405020304" pitchFamily="18" charset="0"/>
              </a:rPr>
              <a:t>  </a:t>
            </a:r>
            <a:r>
              <a:rPr lang="it-IT" sz="3300" b="1" dirty="0">
                <a:latin typeface="Times New Roman" panose="02020603050405020304" pitchFamily="18" charset="0"/>
                <a:cs typeface="Times New Roman" panose="02020603050405020304" pitchFamily="18" charset="0"/>
              </a:rPr>
              <a:t>l'imposta</a:t>
            </a:r>
            <a:r>
              <a:rPr lang="it-IT" dirty="0">
                <a:latin typeface="Times New Roman" panose="02020603050405020304" pitchFamily="18" charset="0"/>
                <a:cs typeface="Times New Roman" panose="02020603050405020304" pitchFamily="18" charset="0"/>
              </a:rPr>
              <a:t>  sulle  successioni  e  donazioni  sui trasferimenti di beni e diritti per causa di morte, per donazione o a titolo gratuito e sulla  costituzione  di  vincoli  di  destinazione, secondo  le  disposizioni  del   testo   unico   delle   disposizioni concernenti l'imposta  sulle  successioni  e  donazioni,  </a:t>
            </a:r>
            <a:r>
              <a:rPr lang="it-IT" u="sng" dirty="0">
                <a:latin typeface="Times New Roman" panose="02020603050405020304" pitchFamily="18" charset="0"/>
                <a:cs typeface="Times New Roman" panose="02020603050405020304" pitchFamily="18" charset="0"/>
              </a:rPr>
              <a:t>di  cui  al decreto legislativo 31 ottobre 1990, n. 346, nel testo  vigente  alla data del 24 ottobre 2001, fatto salvo quanto previsto dai commi da 48 a 54. </a:t>
            </a:r>
          </a:p>
          <a:p>
            <a:pPr marL="0" indent="0" algn="just">
              <a:buNone/>
            </a:pPr>
            <a:r>
              <a:rPr lang="it-IT" dirty="0">
                <a:latin typeface="Times New Roman" panose="02020603050405020304" pitchFamily="18" charset="0"/>
                <a:cs typeface="Times New Roman" panose="02020603050405020304" pitchFamily="18" charset="0"/>
              </a:rPr>
              <a:t>Per quanto non disposto dai commi da 47 a 49 e da 51 a 54 si applicano, in quanto compatibili, le disposizioni previste dal citato testo unico di cui al decreto legislativo 31 ottobre  1990,  n.  346, nel testo vigente alla data del 24 ottobre 2001.</a:t>
            </a:r>
          </a:p>
          <a:p>
            <a:pPr marL="0" indent="0" algn="just">
              <a:buNone/>
            </a:pPr>
            <a:r>
              <a:rPr lang="it-IT"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8973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L’imposta di successione</a:t>
            </a:r>
          </a:p>
        </p:txBody>
      </p:sp>
      <p:sp>
        <p:nvSpPr>
          <p:cNvPr id="3" name="Segnaposto contenuto 2"/>
          <p:cNvSpPr>
            <a:spLocks noGrp="1"/>
          </p:cNvSpPr>
          <p:nvPr>
            <p:ph idx="1"/>
          </p:nvPr>
        </p:nvSpPr>
        <p:spPr>
          <a:xfrm>
            <a:off x="2699792" y="2708921"/>
            <a:ext cx="3888432" cy="1728192"/>
          </a:xfrm>
        </p:spPr>
        <p:txBody>
          <a:bodyPr>
            <a:normAutofit/>
          </a:bodyPr>
          <a:lstStyle/>
          <a:p>
            <a:pPr marL="0" indent="0">
              <a:buNone/>
            </a:pPr>
            <a:r>
              <a:rPr lang="it-IT" sz="4400" dirty="0"/>
              <a:t>B. La normativa vigente in Italia</a:t>
            </a:r>
          </a:p>
        </p:txBody>
      </p:sp>
    </p:spTree>
    <p:extLst>
      <p:ext uri="{BB962C8B-B14F-4D97-AF65-F5344CB8AC3E}">
        <p14:creationId xmlns:p14="http://schemas.microsoft.com/office/powerpoint/2010/main" val="264692627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2558</TotalTime>
  <Words>3179</Words>
  <Application>Microsoft Office PowerPoint</Application>
  <PresentationFormat>Presentazione su schermo (4:3)</PresentationFormat>
  <Paragraphs>208</Paragraphs>
  <Slides>33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33</vt:i4>
      </vt:variant>
    </vt:vector>
  </HeadingPairs>
  <TitlesOfParts>
    <vt:vector size="39" baseType="lpstr">
      <vt:lpstr>Arial</vt:lpstr>
      <vt:lpstr>Book Antiqua</vt:lpstr>
      <vt:lpstr>Calibri</vt:lpstr>
      <vt:lpstr>Times New Roman</vt:lpstr>
      <vt:lpstr>Wingdings</vt:lpstr>
      <vt:lpstr>Tema di Office</vt:lpstr>
      <vt:lpstr>Presentazione standard di PowerPoint</vt:lpstr>
      <vt:lpstr>L’imposta di successione</vt:lpstr>
      <vt:lpstr>L’imposta di successione</vt:lpstr>
      <vt:lpstr>L’imposta di successione</vt:lpstr>
      <vt:lpstr>L’imposta di successione.  Profili storici - 1/4.</vt:lpstr>
      <vt:lpstr>L’imposta di successione.  Profili storici - 2/4.</vt:lpstr>
      <vt:lpstr>L’imposta di successione.  Profili storici - 3/4.</vt:lpstr>
      <vt:lpstr>L’imposta di successione.  Profili storici - 4/4.</vt:lpstr>
      <vt:lpstr>L’imposta di successione</vt:lpstr>
      <vt:lpstr>L’imposta di successione.  La normativa vigente in Italia - 1/5.</vt:lpstr>
      <vt:lpstr>L’imposta di successione.  La normativa vigente in Italia - 2/5.</vt:lpstr>
      <vt:lpstr>L’imposta di successione.  La normativa vigente in Italia - 3/5.</vt:lpstr>
      <vt:lpstr>L’imposta di successione.  La normativa vigente in Italia - 4/5.</vt:lpstr>
      <vt:lpstr>L’imposta di successione.  La normativa vigente in Italia - 5/5.</vt:lpstr>
      <vt:lpstr>L’imposta di successione</vt:lpstr>
      <vt:lpstr>L’imposta di successione.  Profili comparatistici - 1/6.</vt:lpstr>
      <vt:lpstr>L’imposta di successione.  Profili comparatistici - 2/6.</vt:lpstr>
      <vt:lpstr>L’imposta di successione.  Profili comparatistici - 3/6.</vt:lpstr>
      <vt:lpstr>L’imposta di successione.  Profili comparatistici - 4/6.</vt:lpstr>
      <vt:lpstr>L’imposta di successione.  Profili comparatistici - 5/6.</vt:lpstr>
      <vt:lpstr>L’imposta di successione.  Profili comparatistici - 6/6.</vt:lpstr>
      <vt:lpstr>L’imposta di successione</vt:lpstr>
      <vt:lpstr>L’imposta di successione.  Argomenti Pro e Contro - 1/2.</vt:lpstr>
      <vt:lpstr>L’imposta di successione.  Argomenti Pro e Contro - 2/2.</vt:lpstr>
      <vt:lpstr>L’imposta di successione</vt:lpstr>
      <vt:lpstr>L’imposta di successione.  Prospettive de iure condendo - 1/4.</vt:lpstr>
      <vt:lpstr>L’imposta di successione.  Prospettive de iure condendo - 2/4.</vt:lpstr>
      <vt:lpstr>L’imposta di successione.  Prospettive de iure condendo - 3/4.</vt:lpstr>
      <vt:lpstr>L’imposta di successione.  Prospettive de iure condendo - 4/4.</vt:lpstr>
      <vt:lpstr>L’imposta di successione</vt:lpstr>
      <vt:lpstr>L’imposta di successione.  Proposta e conclusioni - 1/3.</vt:lpstr>
      <vt:lpstr>L’imposta di successione.  Proposta e conclusioni - 2/3.</vt:lpstr>
      <vt:lpstr>L’imposta di successione.  Proposta e conclusioni - 3/3.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f.schingo</dc:creator>
  <cp:lastModifiedBy>Nicola Paglietti</cp:lastModifiedBy>
  <cp:revision>136</cp:revision>
  <cp:lastPrinted>2021-03-11T17:41:33Z</cp:lastPrinted>
  <dcterms:created xsi:type="dcterms:W3CDTF">2019-04-17T11:24:23Z</dcterms:created>
  <dcterms:modified xsi:type="dcterms:W3CDTF">2021-12-18T13:54:54Z</dcterms:modified>
</cp:coreProperties>
</file>