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4" r:id="rId9"/>
    <p:sldId id="266" r:id="rId10"/>
    <p:sldId id="267" r:id="rId11"/>
    <p:sldId id="268" r:id="rId12"/>
    <p:sldId id="269" r:id="rId13"/>
    <p:sldId id="279" r:id="rId14"/>
    <p:sldId id="278" r:id="rId15"/>
    <p:sldId id="275" r:id="rId16"/>
    <p:sldId id="276" r:id="rId17"/>
    <p:sldId id="277" r:id="rId18"/>
    <p:sldId id="270" r:id="rId19"/>
    <p:sldId id="271" r:id="rId20"/>
    <p:sldId id="272" r:id="rId21"/>
    <p:sldId id="284" r:id="rId22"/>
    <p:sldId id="286" r:id="rId23"/>
    <p:sldId id="273" r:id="rId24"/>
    <p:sldId id="282" r:id="rId25"/>
    <p:sldId id="280" r:id="rId26"/>
    <p:sldId id="281" r:id="rId27"/>
    <p:sldId id="283" r:id="rId2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00"/>
    <a:srgbClr val="66CCFF"/>
    <a:srgbClr val="3399FF"/>
    <a:srgbClr val="FF6600"/>
    <a:srgbClr val="00FF00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16" autoAdjust="0"/>
    <p:restoredTop sz="86194" autoAdjust="0"/>
  </p:normalViewPr>
  <p:slideViewPr>
    <p:cSldViewPr>
      <p:cViewPr>
        <p:scale>
          <a:sx n="76" d="100"/>
          <a:sy n="76" d="100"/>
        </p:scale>
        <p:origin x="-117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3B2C4-9F73-432A-A3F1-9FEC305DA95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98457-4035-4A1F-9A7A-29D656FEC75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B8341-F4EF-40DE-A88C-3233406E491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D16A6-035F-4DBE-AFB1-B9149DA6257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104F0-1214-4826-991D-15553193D49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238D4-468F-4658-97DF-4C9692D7FFC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D8E9F-0207-47A9-855B-A17C20C40F8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52581-F971-4848-B7B7-10B884A1702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0F975-8114-47BA-B07F-553B080A587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E5122-3A64-4D36-8486-F4E0A05CE5F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A8055-9BD3-447C-9A8A-5650CBF0860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50000">
              <a:srgbClr val="000066"/>
            </a:gs>
            <a:gs pos="100000">
              <a:srgbClr val="00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F80FA02-1D1A-499F-A240-5D4E5406E566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39838" y="549275"/>
            <a:ext cx="67167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Q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اختلاف الأئمة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  </a:t>
            </a:r>
            <a:r>
              <a:rPr lang="ar-Q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الأربعة</a:t>
            </a:r>
          </a:p>
          <a:p>
            <a:pPr algn="ctr"/>
            <a:endParaRPr lang="ar-Q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Simplified Arabic" pitchFamily="2" charset="-78"/>
            </a:endParaRPr>
          </a:p>
          <a:p>
            <a:pPr algn="ctr"/>
            <a:endParaRPr lang="ar-QA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Simplified Arabic" pitchFamily="2" charset="-78"/>
            </a:endParaRPr>
          </a:p>
          <a:p>
            <a:pPr algn="ctr"/>
            <a:r>
              <a:rPr lang="ar-Q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Simplified Arabic" pitchFamily="2" charset="-78"/>
              </a:rPr>
              <a:t>في الأحكام الفقهية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أقوال مالك بن أنس</a:t>
            </a:r>
            <a:r>
              <a:rPr lang="en-US" dirty="0">
                <a:solidFill>
                  <a:schemeClr val="bg1"/>
                </a:solidFill>
              </a:rPr>
              <a:t>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ar-QA" dirty="0" smtClean="0">
                <a:solidFill>
                  <a:schemeClr val="bg1"/>
                </a:solidFill>
              </a:rPr>
              <a:t>- </a:t>
            </a:r>
            <a:r>
              <a:rPr lang="ar-SA" dirty="0" smtClean="0">
                <a:solidFill>
                  <a:schemeClr val="bg1"/>
                </a:solidFill>
              </a:rPr>
              <a:t>إنّما </a:t>
            </a:r>
            <a:r>
              <a:rPr lang="ar-SA" dirty="0">
                <a:solidFill>
                  <a:schemeClr val="bg1"/>
                </a:solidFill>
              </a:rPr>
              <a:t>أنا بشرٌ أخطئ وأصيب، فانظروا في رأيي فكل ما وافق الكتاب والسنة فخذوا به، وكل ما لم يوافق الكتاب والسنة </a:t>
            </a:r>
            <a:r>
              <a:rPr lang="ar-SA" dirty="0" smtClean="0">
                <a:solidFill>
                  <a:schemeClr val="bg1"/>
                </a:solidFill>
              </a:rPr>
              <a:t>فاتركوه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QA" dirty="0" smtClean="0">
                <a:solidFill>
                  <a:schemeClr val="bg1"/>
                </a:solidFill>
              </a:rPr>
              <a:t> 2-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QA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قال </a:t>
            </a:r>
            <a:r>
              <a:rPr lang="ar-SA" dirty="0">
                <a:solidFill>
                  <a:schemeClr val="bg1"/>
                </a:solidFill>
              </a:rPr>
              <a:t>مالك: (إن نظن إلا ظناً وما نحن بمستيقنين</a:t>
            </a:r>
            <a:r>
              <a:rPr lang="ar-SA" dirty="0" smtClean="0">
                <a:solidFill>
                  <a:schemeClr val="bg1"/>
                </a:solidFill>
              </a:rPr>
              <a:t>)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ar-QA" dirty="0" smtClean="0">
                <a:solidFill>
                  <a:schemeClr val="bg1"/>
                </a:solidFill>
              </a:rPr>
              <a:t>و </a:t>
            </a:r>
            <a:r>
              <a:rPr lang="ar-SA" dirty="0" smtClean="0">
                <a:solidFill>
                  <a:schemeClr val="bg1"/>
                </a:solidFill>
              </a:rPr>
              <a:t>قال </a:t>
            </a:r>
            <a:r>
              <a:rPr lang="ar-SA" dirty="0">
                <a:solidFill>
                  <a:schemeClr val="bg1"/>
                </a:solidFill>
              </a:rPr>
              <a:t>" اذا رأيتم قولي يخالف حديث رسول الله </a:t>
            </a:r>
            <a:r>
              <a:rPr lang="ar-QA" dirty="0" smtClean="0">
                <a:solidFill>
                  <a:schemeClr val="bg1"/>
                </a:solidFill>
              </a:rPr>
              <a:t>صلى الله عليه وسلم </a:t>
            </a:r>
            <a:r>
              <a:rPr lang="ar-SA" dirty="0" smtClean="0">
                <a:solidFill>
                  <a:schemeClr val="bg1"/>
                </a:solidFill>
              </a:rPr>
              <a:t>فاضربوا بقول</a:t>
            </a:r>
            <a:r>
              <a:rPr lang="ar-QA" dirty="0" smtClean="0">
                <a:solidFill>
                  <a:schemeClr val="bg1"/>
                </a:solidFill>
              </a:rPr>
              <a:t>ي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عرض </a:t>
            </a:r>
            <a:r>
              <a:rPr lang="ar-SA" dirty="0" smtClean="0">
                <a:solidFill>
                  <a:schemeClr val="bg1"/>
                </a:solidFill>
              </a:rPr>
              <a:t>الحائط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QA" dirty="0" smtClean="0">
                <a:solidFill>
                  <a:schemeClr val="bg1"/>
                </a:solidFill>
              </a:rPr>
              <a:t>3-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دخل </a:t>
            </a:r>
            <a:r>
              <a:rPr lang="ar-SA" dirty="0" err="1">
                <a:solidFill>
                  <a:schemeClr val="bg1"/>
                </a:solidFill>
              </a:rPr>
              <a:t>القعنبي</a:t>
            </a:r>
            <a:r>
              <a:rPr lang="ar-SA" dirty="0">
                <a:solidFill>
                  <a:schemeClr val="bg1"/>
                </a:solidFill>
              </a:rPr>
              <a:t> على مالك فرآه يبكي فسأله: ما الذي يبكيك؟ - </a:t>
            </a:r>
            <a:r>
              <a:rPr lang="ar-SA" dirty="0" err="1" smtClean="0">
                <a:solidFill>
                  <a:schemeClr val="bg1"/>
                </a:solidFill>
              </a:rPr>
              <a:t>فقال : </a:t>
            </a:r>
            <a:r>
              <a:rPr lang="ar-SA" dirty="0">
                <a:solidFill>
                  <a:schemeClr val="bg1"/>
                </a:solidFill>
              </a:rPr>
              <a:t>(يا ابن </a:t>
            </a:r>
            <a:r>
              <a:rPr lang="ar-SA" dirty="0" err="1">
                <a:solidFill>
                  <a:schemeClr val="bg1"/>
                </a:solidFill>
              </a:rPr>
              <a:t>قعنب</a:t>
            </a:r>
            <a:r>
              <a:rPr lang="ar-SA" dirty="0">
                <a:solidFill>
                  <a:schemeClr val="bg1"/>
                </a:solidFill>
              </a:rPr>
              <a:t> ومالي لا أبكي! ومن أحقُّ بالبكاء مني! لوددتُ أني ضربتُ سوطاً </a:t>
            </a:r>
            <a:r>
              <a:rPr lang="ar-SA" dirty="0" smtClean="0">
                <a:solidFill>
                  <a:schemeClr val="bg1"/>
                </a:solidFill>
              </a:rPr>
              <a:t>وليتني </a:t>
            </a:r>
            <a:r>
              <a:rPr lang="ar-SA" dirty="0">
                <a:solidFill>
                  <a:schemeClr val="bg1"/>
                </a:solidFill>
              </a:rPr>
              <a:t>لم أفتِ </a:t>
            </a:r>
            <a:r>
              <a:rPr lang="ar-SA" dirty="0" smtClean="0">
                <a:solidFill>
                  <a:schemeClr val="bg1"/>
                </a:solidFill>
              </a:rPr>
              <a:t>بالرأي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endParaRPr lang="ar-Q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6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أقوال الشافعي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ar-QA" dirty="0" smtClean="0">
                <a:solidFill>
                  <a:schemeClr val="bg1"/>
                </a:solidFill>
              </a:rPr>
              <a:t>- </a:t>
            </a:r>
            <a:r>
              <a:rPr lang="ar-SA" dirty="0" smtClean="0">
                <a:solidFill>
                  <a:schemeClr val="bg1"/>
                </a:solidFill>
              </a:rPr>
              <a:t>ما </a:t>
            </a:r>
            <a:r>
              <a:rPr lang="ar-SA" dirty="0">
                <a:solidFill>
                  <a:schemeClr val="bg1"/>
                </a:solidFill>
              </a:rPr>
              <a:t>قلتُ وكان النبي (صلى الله عليه </a:t>
            </a:r>
            <a:r>
              <a:rPr lang="ar-QA" dirty="0" smtClean="0">
                <a:solidFill>
                  <a:schemeClr val="bg1"/>
                </a:solidFill>
              </a:rPr>
              <a:t>وسلم</a:t>
            </a:r>
            <a:r>
              <a:rPr lang="ar-SA" dirty="0" smtClean="0">
                <a:solidFill>
                  <a:schemeClr val="bg1"/>
                </a:solidFill>
              </a:rPr>
              <a:t>) </a:t>
            </a:r>
            <a:r>
              <a:rPr lang="ar-SA" dirty="0">
                <a:solidFill>
                  <a:schemeClr val="bg1"/>
                </a:solidFill>
              </a:rPr>
              <a:t>قد قال بخلاف قولي، فما صحّ من حديث النبي أولى </a:t>
            </a:r>
            <a:r>
              <a:rPr lang="ar-QA" dirty="0" smtClean="0">
                <a:solidFill>
                  <a:schemeClr val="bg1"/>
                </a:solidFill>
              </a:rPr>
              <a:t>واتركوا قولي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ar-QA" dirty="0" smtClean="0">
                <a:solidFill>
                  <a:schemeClr val="bg1"/>
                </a:solidFill>
              </a:rPr>
              <a:t>- </a:t>
            </a:r>
            <a:r>
              <a:rPr lang="ar-SA" dirty="0" smtClean="0">
                <a:solidFill>
                  <a:schemeClr val="bg1"/>
                </a:solidFill>
              </a:rPr>
              <a:t>قال </a:t>
            </a:r>
            <a:r>
              <a:rPr lang="ar-SA" dirty="0">
                <a:solidFill>
                  <a:schemeClr val="bg1"/>
                </a:solidFill>
              </a:rPr>
              <a:t>الشافعي للمزني: (يا إبراهيم، لا تقلدني في كل ما أقول! وانظر في ذلك لنفسك فإنه دين</a:t>
            </a:r>
            <a:r>
              <a:rPr lang="ar-SA" dirty="0" smtClean="0">
                <a:solidFill>
                  <a:schemeClr val="bg1"/>
                </a:solidFill>
              </a:rPr>
              <a:t>)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ar-QA" dirty="0">
              <a:solidFill>
                <a:schemeClr val="bg1"/>
              </a:solidFill>
            </a:endParaRPr>
          </a:p>
          <a:p>
            <a:endParaRPr lang="ar-QA" dirty="0"/>
          </a:p>
        </p:txBody>
      </p:sp>
    </p:spTree>
    <p:extLst>
      <p:ext uri="{BB962C8B-B14F-4D97-AF65-F5344CB8AC3E}">
        <p14:creationId xmlns="" xmlns:p14="http://schemas.microsoft.com/office/powerpoint/2010/main" val="12165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أقول أحمد بن حنبل</a:t>
            </a:r>
            <a:r>
              <a:rPr lang="en-US" dirty="0">
                <a:solidFill>
                  <a:schemeClr val="bg1"/>
                </a:solidFill>
              </a:rPr>
              <a:t>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1 - </a:t>
            </a:r>
            <a:r>
              <a:rPr lang="ar-SA" dirty="0">
                <a:solidFill>
                  <a:schemeClr val="bg1"/>
                </a:solidFill>
              </a:rPr>
              <a:t>لا تقلدني!! ولا تقلد مالكاً!! ولا الشافعي!! ولا الأوزاعي ولا الثوري وخذ من حيث أخذوا</a:t>
            </a:r>
            <a:r>
              <a:rPr lang="ar-SA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قال </a:t>
            </a:r>
            <a:r>
              <a:rPr lang="ar-SA" dirty="0">
                <a:solidFill>
                  <a:schemeClr val="bg1"/>
                </a:solidFill>
              </a:rPr>
              <a:t>أبو داود: قلت لأحمد: (الأوزاعي أتبع أم مالكاً</a:t>
            </a:r>
            <a:r>
              <a:rPr lang="ar-SA" dirty="0" smtClean="0">
                <a:solidFill>
                  <a:schemeClr val="bg1"/>
                </a:solidFill>
              </a:rPr>
              <a:t>؟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قال</a:t>
            </a:r>
            <a:r>
              <a:rPr lang="en-US" dirty="0">
                <a:solidFill>
                  <a:schemeClr val="bg1"/>
                </a:solidFill>
              </a:rPr>
              <a:t>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</a:rPr>
              <a:t>لا </a:t>
            </a:r>
            <a:r>
              <a:rPr lang="ar-SA" dirty="0">
                <a:solidFill>
                  <a:schemeClr val="bg1"/>
                </a:solidFill>
              </a:rPr>
              <a:t>تقلد دينك أحداً من هؤلاء!! ما جاء عن النبي فخذ به</a:t>
            </a:r>
            <a:r>
              <a:rPr lang="ar-SA" dirty="0" smtClean="0">
                <a:solidFill>
                  <a:schemeClr val="bg1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-3 </a:t>
            </a:r>
            <a:r>
              <a:rPr lang="ar-SA" dirty="0" smtClean="0">
                <a:solidFill>
                  <a:schemeClr val="bg1"/>
                </a:solidFill>
              </a:rPr>
              <a:t>لا </a:t>
            </a:r>
            <a:r>
              <a:rPr lang="ar-SA" dirty="0">
                <a:solidFill>
                  <a:schemeClr val="bg1"/>
                </a:solidFill>
              </a:rPr>
              <a:t>تقلد دينك الرجال، فإنهم لن يسلموا من أن </a:t>
            </a:r>
            <a:r>
              <a:rPr lang="ar-SA" dirty="0" smtClean="0">
                <a:solidFill>
                  <a:schemeClr val="bg1"/>
                </a:solidFill>
              </a:rPr>
              <a:t>يغلطوا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ar-QA" dirty="0"/>
          </a:p>
        </p:txBody>
      </p:sp>
    </p:spTree>
    <p:extLst>
      <p:ext uri="{BB962C8B-B14F-4D97-AF65-F5344CB8AC3E}">
        <p14:creationId xmlns="" xmlns:p14="http://schemas.microsoft.com/office/powerpoint/2010/main" val="4917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منهج اللجنة الدائمة للبحوث العلمية والإفتاء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منهج اللجنة الدائمة للبحوث العلمية والإفتاء ‏هو اختيار الرأي الذي يسنده الدليل دون التقيد بمذهب معين أو رأي عالم مخصوص، وقد أوضحت اللجنة هذا المنهج بقولها (‏</a:t>
            </a:r>
            <a:r>
              <a:rPr lang="ar-SA" dirty="0">
                <a:solidFill>
                  <a:srgbClr val="FF0000"/>
                </a:solidFill>
              </a:rPr>
              <a:t>اللجنة إنما تفتي بما يظهر لها من الأدلة الشرعية سواء وافق المذاهب الأربعة المعروفة أو وافق أحدها ولا تتقيد بمذهب معين‏</a:t>
            </a:r>
            <a:r>
              <a:rPr lang="ar-SA" dirty="0">
                <a:solidFill>
                  <a:schemeClr val="bg1"/>
                </a:solidFill>
              </a:rPr>
              <a:t>)‏‏.‏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ولا شك أن الواجب بيان الحق، والحق هو ما يسنده الدليل من الكتاب والسنة، وما يرجع إليهما‏.‏  </a:t>
            </a:r>
            <a:endParaRPr lang="en-US" dirty="0">
              <a:solidFill>
                <a:schemeClr val="bg1"/>
              </a:solidFill>
            </a:endParaRPr>
          </a:p>
          <a:p>
            <a:endParaRPr lang="ar-QA" dirty="0"/>
          </a:p>
        </p:txBody>
      </p:sp>
    </p:spTree>
    <p:extLst>
      <p:ext uri="{BB962C8B-B14F-4D97-AF65-F5344CB8AC3E}">
        <p14:creationId xmlns="" xmlns:p14="http://schemas.microsoft.com/office/powerpoint/2010/main" val="9482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خلاصة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قال </a:t>
            </a:r>
            <a:r>
              <a:rPr lang="ar-SA" dirty="0">
                <a:solidFill>
                  <a:schemeClr val="bg1"/>
                </a:solidFill>
              </a:rPr>
              <a:t>الرسول الكريم صلى الله عليه وسلم " </a:t>
            </a:r>
            <a:r>
              <a:rPr lang="ar-SA" dirty="0">
                <a:solidFill>
                  <a:srgbClr val="92D050"/>
                </a:solidFill>
              </a:rPr>
              <a:t>اذا حكم الحاكم فاجتهد فأصاب فله أجران واذا اجتهد فأخطأ فله أجر</a:t>
            </a:r>
            <a:r>
              <a:rPr lang="ar-SA" dirty="0">
                <a:solidFill>
                  <a:schemeClr val="bg1"/>
                </a:solidFill>
              </a:rPr>
              <a:t>" 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اختلف الأئمة وفي اختلافهم سعة ورحمة للأمة </a:t>
            </a:r>
            <a:r>
              <a:rPr lang="ar-SA" dirty="0" smtClean="0">
                <a:solidFill>
                  <a:schemeClr val="bg1"/>
                </a:solidFill>
              </a:rPr>
              <a:t>فكلهم </a:t>
            </a:r>
            <a:r>
              <a:rPr lang="ar-SA" dirty="0">
                <a:solidFill>
                  <a:schemeClr val="bg1"/>
                </a:solidFill>
              </a:rPr>
              <a:t>ان شاء الله مأجورين </a:t>
            </a:r>
            <a:r>
              <a:rPr lang="ar-SA" dirty="0" smtClean="0">
                <a:solidFill>
                  <a:schemeClr val="bg1"/>
                </a:solidFill>
              </a:rPr>
              <a:t>ومع ذلك فلم يكن بينهم مُقاطعة، ولا تعصُّب، ولا تهاجر</a:t>
            </a:r>
            <a:r>
              <a:rPr lang="ar-QA" dirty="0" err="1" smtClean="0">
                <a:solidFill>
                  <a:schemeClr val="bg1"/>
                </a:solidFill>
              </a:rPr>
              <a:t>،</a:t>
            </a:r>
            <a:r>
              <a:rPr lang="ar-QA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ولا </a:t>
            </a:r>
            <a:r>
              <a:rPr lang="ar-SA" dirty="0">
                <a:solidFill>
                  <a:schemeClr val="bg1"/>
                </a:solidFill>
              </a:rPr>
              <a:t>يضرك </a:t>
            </a:r>
            <a:r>
              <a:rPr lang="ar-QA" dirty="0">
                <a:solidFill>
                  <a:schemeClr val="bg1"/>
                </a:solidFill>
              </a:rPr>
              <a:t>أ</a:t>
            </a:r>
            <a:r>
              <a:rPr lang="ar-SA" dirty="0" smtClean="0">
                <a:solidFill>
                  <a:schemeClr val="bg1"/>
                </a:solidFill>
              </a:rPr>
              <a:t>ي </a:t>
            </a:r>
            <a:r>
              <a:rPr lang="ar-SA" dirty="0">
                <a:solidFill>
                  <a:schemeClr val="bg1"/>
                </a:solidFill>
              </a:rPr>
              <a:t>مذهب اتبعت فليس هناك مذهب بأكمله صحيح وليس هناك مذهب بأكمله خطأ فاتبع أيها </a:t>
            </a:r>
            <a:r>
              <a:rPr lang="ar-QA" dirty="0" smtClean="0">
                <a:solidFill>
                  <a:schemeClr val="bg1"/>
                </a:solidFill>
              </a:rPr>
              <a:t>أقرب إلى فهمك </a:t>
            </a:r>
            <a:r>
              <a:rPr lang="ar-SA" dirty="0" smtClean="0">
                <a:solidFill>
                  <a:schemeClr val="bg1"/>
                </a:solidFill>
              </a:rPr>
              <a:t>وان </a:t>
            </a:r>
            <a:r>
              <a:rPr lang="ar-SA" dirty="0">
                <a:solidFill>
                  <a:schemeClr val="bg1"/>
                </a:solidFill>
              </a:rPr>
              <a:t>أفتاك من تثق في علمه ودينه فاتبعه </a:t>
            </a:r>
            <a:r>
              <a:rPr lang="ar-SA" dirty="0" smtClean="0">
                <a:solidFill>
                  <a:schemeClr val="bg1"/>
                </a:solidFill>
              </a:rPr>
              <a:t>ولكن </a:t>
            </a:r>
            <a:r>
              <a:rPr lang="ar-SA" dirty="0">
                <a:solidFill>
                  <a:schemeClr val="bg1"/>
                </a:solidFill>
              </a:rPr>
              <a:t>اذا وجدت آية أو </a:t>
            </a:r>
            <a:r>
              <a:rPr lang="ar-SA" dirty="0" smtClean="0">
                <a:solidFill>
                  <a:schemeClr val="bg1"/>
                </a:solidFill>
              </a:rPr>
              <a:t>حديث</a:t>
            </a:r>
            <a:r>
              <a:rPr lang="ar-QA" dirty="0" smtClean="0">
                <a:solidFill>
                  <a:schemeClr val="bg1"/>
                </a:solidFill>
              </a:rPr>
              <a:t>ا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صحيح يخالف قول المذاهب فخذ بالآية أو </a:t>
            </a:r>
            <a:r>
              <a:rPr lang="ar-SA" dirty="0" smtClean="0">
                <a:solidFill>
                  <a:schemeClr val="bg1"/>
                </a:solidFill>
              </a:rPr>
              <a:t>الحديث</a:t>
            </a:r>
            <a:r>
              <a:rPr lang="ar-QA" dirty="0" smtClean="0">
                <a:solidFill>
                  <a:schemeClr val="bg1"/>
                </a:solidFill>
              </a:rPr>
              <a:t> إ</a:t>
            </a:r>
            <a:r>
              <a:rPr lang="ar-SA" dirty="0" smtClean="0">
                <a:solidFill>
                  <a:schemeClr val="bg1"/>
                </a:solidFill>
              </a:rPr>
              <a:t>ن </a:t>
            </a:r>
            <a:r>
              <a:rPr lang="ar-SA" dirty="0">
                <a:solidFill>
                  <a:schemeClr val="bg1"/>
                </a:solidFill>
              </a:rPr>
              <a:t>كان معناه واضح </a:t>
            </a:r>
            <a:r>
              <a:rPr lang="ar-SA" dirty="0" smtClean="0">
                <a:solidFill>
                  <a:schemeClr val="bg1"/>
                </a:solidFill>
              </a:rPr>
              <a:t>و</a:t>
            </a:r>
            <a:r>
              <a:rPr lang="ar-QA" dirty="0" smtClean="0">
                <a:solidFill>
                  <a:schemeClr val="bg1"/>
                </a:solidFill>
              </a:rPr>
              <a:t>إ</a:t>
            </a:r>
            <a:r>
              <a:rPr lang="ar-SA" dirty="0" smtClean="0">
                <a:solidFill>
                  <a:schemeClr val="bg1"/>
                </a:solidFill>
              </a:rPr>
              <a:t>لا </a:t>
            </a:r>
            <a:r>
              <a:rPr lang="ar-SA" dirty="0">
                <a:solidFill>
                  <a:schemeClr val="bg1"/>
                </a:solidFill>
              </a:rPr>
              <a:t>اسأل عنه </a:t>
            </a:r>
            <a:r>
              <a:rPr lang="ar-SA" dirty="0" smtClean="0">
                <a:solidFill>
                  <a:schemeClr val="bg1"/>
                </a:solidFill>
              </a:rPr>
              <a:t>فقيه</a:t>
            </a:r>
            <a:r>
              <a:rPr lang="ar-QA" dirty="0" err="1" smtClean="0">
                <a:solidFill>
                  <a:schemeClr val="bg1"/>
                </a:solidFill>
              </a:rPr>
              <a:t>ا.</a:t>
            </a:r>
            <a:r>
              <a:rPr lang="ar-QA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84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b="1" dirty="0" smtClean="0">
                <a:solidFill>
                  <a:srgbClr val="FF0000"/>
                </a:solidFill>
              </a:rPr>
              <a:t>أوجه الاختلاف</a:t>
            </a:r>
            <a:endParaRPr lang="ar-Q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58011"/>
          </a:xfrm>
        </p:spPr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الاختلاف بين الأئمة الأربعة إنما هو في الفروع مما يدخل في الاجتهاد في أمور الطهارة، والصلاة، والزكاة، </a:t>
            </a:r>
            <a:r>
              <a:rPr lang="ar-SA" dirty="0" smtClean="0">
                <a:solidFill>
                  <a:schemeClr val="bg1"/>
                </a:solidFill>
              </a:rPr>
              <a:t>والعبادات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والمعاملات</a:t>
            </a:r>
            <a:r>
              <a:rPr lang="ar-SA" dirty="0">
                <a:solidFill>
                  <a:schemeClr val="bg1"/>
                </a:solidFill>
              </a:rPr>
              <a:t>، والعقود، </a:t>
            </a:r>
            <a:r>
              <a:rPr lang="ar-SA" dirty="0" smtClean="0">
                <a:solidFill>
                  <a:schemeClr val="bg1"/>
                </a:solidFill>
              </a:rPr>
              <a:t>والفسوخ</a:t>
            </a:r>
            <a:r>
              <a:rPr lang="ar-QA" dirty="0" smtClean="0">
                <a:solidFill>
                  <a:schemeClr val="bg1"/>
                </a:solidFill>
              </a:rPr>
              <a:t>، إلخ ....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وأما </a:t>
            </a:r>
            <a:r>
              <a:rPr lang="ar-SA" dirty="0">
                <a:solidFill>
                  <a:schemeClr val="bg1"/>
                </a:solidFill>
              </a:rPr>
              <a:t>أمور العقيدة</a:t>
            </a:r>
            <a:r>
              <a:rPr lang="ar-SA" dirty="0" smtClean="0">
                <a:solidFill>
                  <a:schemeClr val="bg1"/>
                </a:solidFill>
              </a:rPr>
              <a:t>: </a:t>
            </a:r>
            <a:r>
              <a:rPr lang="ar-QA" dirty="0" smtClean="0">
                <a:solidFill>
                  <a:schemeClr val="bg1"/>
                </a:solidFill>
              </a:rPr>
              <a:t>ك</a:t>
            </a:r>
            <a:r>
              <a:rPr lang="ar-SA" dirty="0" smtClean="0">
                <a:solidFill>
                  <a:schemeClr val="bg1"/>
                </a:solidFill>
              </a:rPr>
              <a:t>الإيمان </a:t>
            </a:r>
            <a:r>
              <a:rPr lang="ar-SA" dirty="0">
                <a:solidFill>
                  <a:schemeClr val="bg1"/>
                </a:solidFill>
              </a:rPr>
              <a:t>بالغيب، والبعث، والنشور، </a:t>
            </a:r>
            <a:r>
              <a:rPr lang="ar-QA" dirty="0" smtClean="0">
                <a:solidFill>
                  <a:schemeClr val="bg1"/>
                </a:solidFill>
              </a:rPr>
              <a:t>وأسس الدين، و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الأسماء </a:t>
            </a:r>
            <a:r>
              <a:rPr lang="ar-SA" dirty="0">
                <a:solidFill>
                  <a:schemeClr val="bg1"/>
                </a:solidFill>
              </a:rPr>
              <a:t>والصفات</a:t>
            </a:r>
            <a:r>
              <a:rPr lang="ar-SA" dirty="0" smtClean="0">
                <a:solidFill>
                  <a:schemeClr val="bg1"/>
                </a:solidFill>
              </a:rPr>
              <a:t>، </a:t>
            </a:r>
            <a:r>
              <a:rPr lang="ar-SA" dirty="0">
                <a:solidFill>
                  <a:schemeClr val="bg1"/>
                </a:solidFill>
              </a:rPr>
              <a:t>والقضاء والقدر، وفضائل الصحابة، فلم يختلفوا في ذلك، فهم على مذهب سلف الأمة، وعلى عقيدة أهل السُنة والجماعة</a:t>
            </a:r>
            <a:r>
              <a:rPr lang="ar-SA" dirty="0" smtClean="0">
                <a:solidFill>
                  <a:schemeClr val="bg1"/>
                </a:solidFill>
              </a:rPr>
              <a:t>،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ف</a:t>
            </a:r>
            <a:r>
              <a:rPr lang="ar-SA" dirty="0" smtClean="0">
                <a:solidFill>
                  <a:schemeClr val="bg1"/>
                </a:solidFill>
              </a:rPr>
              <a:t>جميعها </a:t>
            </a:r>
            <a:r>
              <a:rPr lang="ar-SA" dirty="0">
                <a:solidFill>
                  <a:schemeClr val="bg1"/>
                </a:solidFill>
              </a:rPr>
              <a:t>مذاهب فقهية سنية </a:t>
            </a:r>
            <a:r>
              <a:rPr lang="ar-SA" dirty="0" smtClean="0">
                <a:solidFill>
                  <a:schemeClr val="bg1"/>
                </a:solidFill>
              </a:rPr>
              <a:t>وأهل </a:t>
            </a:r>
            <a:r>
              <a:rPr lang="ar-SA" dirty="0">
                <a:solidFill>
                  <a:schemeClr val="bg1"/>
                </a:solidFill>
              </a:rPr>
              <a:t>السنة والجماعة يأخذون ما اتفق </a:t>
            </a:r>
            <a:r>
              <a:rPr lang="ar-SA" dirty="0" smtClean="0">
                <a:solidFill>
                  <a:schemeClr val="bg1"/>
                </a:solidFill>
              </a:rPr>
              <a:t>عل</a:t>
            </a:r>
            <a:r>
              <a:rPr lang="ar-QA" dirty="0" smtClean="0">
                <a:solidFill>
                  <a:schemeClr val="bg1"/>
                </a:solidFill>
              </a:rPr>
              <a:t>ي</a:t>
            </a:r>
            <a:r>
              <a:rPr lang="ar-SA" dirty="0" smtClean="0">
                <a:solidFill>
                  <a:schemeClr val="bg1"/>
                </a:solidFill>
              </a:rPr>
              <a:t>ه </a:t>
            </a:r>
            <a:r>
              <a:rPr lang="ar-SA" dirty="0">
                <a:solidFill>
                  <a:schemeClr val="bg1"/>
                </a:solidFill>
              </a:rPr>
              <a:t>العلماء وأجمعوا عليه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ar-QA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ar-QA" dirty="0" smtClean="0">
                <a:solidFill>
                  <a:schemeClr val="bg1"/>
                </a:solidFill>
              </a:rPr>
              <a:t> جمهور أهل العلم)</a:t>
            </a: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97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لماذا اختلفوا؟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المذاهب الفقهية الأربعة مؤسسة على الاستدلال بالكتاب والسنة والإجماع والقياس، </a:t>
            </a:r>
            <a:r>
              <a:rPr lang="ar-SA" dirty="0" smtClean="0">
                <a:solidFill>
                  <a:schemeClr val="bg1"/>
                </a:solidFill>
              </a:rPr>
              <a:t>على </a:t>
            </a:r>
            <a:r>
              <a:rPr lang="ar-SA" dirty="0">
                <a:solidFill>
                  <a:schemeClr val="bg1"/>
                </a:solidFill>
              </a:rPr>
              <a:t>عقيدة واحدة، هي عقيدة أهل السنة والجماعة، وأما الفروع الفقهية فقد وقع الاختلاف في بعض المسائل لأسباب متعددة، أرجعها شيخ الإسلام ابن تيمية – رحمه الله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ar-QA" dirty="0" smtClean="0">
                <a:solidFill>
                  <a:schemeClr val="bg1"/>
                </a:solidFill>
              </a:rPr>
              <a:t> إلى </a:t>
            </a:r>
            <a:r>
              <a:rPr lang="ar-SA" dirty="0" smtClean="0">
                <a:solidFill>
                  <a:schemeClr val="bg1"/>
                </a:solidFill>
              </a:rPr>
              <a:t>ثلاثة </a:t>
            </a:r>
            <a:r>
              <a:rPr lang="ar-SA" dirty="0">
                <a:solidFill>
                  <a:schemeClr val="bg1"/>
                </a:solidFill>
              </a:rPr>
              <a:t>أصناف</a:t>
            </a:r>
            <a:r>
              <a:rPr lang="en-US" dirty="0">
                <a:solidFill>
                  <a:schemeClr val="bg1"/>
                </a:solidFill>
              </a:rPr>
              <a:t>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أحدها: عدم اعتقاد أن النبي</a:t>
            </a:r>
            <a:r>
              <a:rPr lang="en-US" dirty="0">
                <a:solidFill>
                  <a:schemeClr val="bg1"/>
                </a:solidFill>
              </a:rPr>
              <a:t> –</a:t>
            </a:r>
            <a:r>
              <a:rPr lang="ar-SA" dirty="0">
                <a:solidFill>
                  <a:schemeClr val="bg1"/>
                </a:solidFill>
              </a:rPr>
              <a:t>صلى الله عليه وسلم- قاله</a:t>
            </a:r>
            <a:r>
              <a:rPr lang="en-US" dirty="0">
                <a:solidFill>
                  <a:schemeClr val="bg1"/>
                </a:solidFill>
              </a:rPr>
              <a:t>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الثاني: عدم اعتقاده إرادة تلك المسألة بذلك القول</a:t>
            </a:r>
            <a:r>
              <a:rPr lang="en-US" dirty="0">
                <a:solidFill>
                  <a:schemeClr val="bg1"/>
                </a:solidFill>
              </a:rPr>
              <a:t>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الثالث: اعتقاده أن ذلك الحكم منسوخ</a:t>
            </a: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99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يتبع: لماذا اختلفوا؟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وهذه الأصناف الثلاثة </a:t>
            </a:r>
            <a:r>
              <a:rPr lang="ar-QA" dirty="0" smtClean="0">
                <a:solidFill>
                  <a:schemeClr val="bg1"/>
                </a:solidFill>
              </a:rPr>
              <a:t>للاختلاف </a:t>
            </a:r>
            <a:r>
              <a:rPr lang="ar-SA" dirty="0" smtClean="0">
                <a:solidFill>
                  <a:schemeClr val="bg1"/>
                </a:solidFill>
              </a:rPr>
              <a:t>تتفرع </a:t>
            </a:r>
            <a:r>
              <a:rPr lang="ar-SA" dirty="0">
                <a:solidFill>
                  <a:schemeClr val="bg1"/>
                </a:solidFill>
              </a:rPr>
              <a:t>إلى أسباب متعددة</a:t>
            </a:r>
            <a:r>
              <a:rPr lang="en-US" dirty="0">
                <a:solidFill>
                  <a:schemeClr val="bg1"/>
                </a:solidFill>
              </a:rPr>
              <a:t>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- 1 </a:t>
            </a:r>
            <a:r>
              <a:rPr lang="ar-SA" dirty="0">
                <a:solidFill>
                  <a:schemeClr val="bg1"/>
                </a:solidFill>
              </a:rPr>
              <a:t>ألا يكون الحديث بلغه... وهذا السبب هو الغالب </a:t>
            </a:r>
            <a:r>
              <a:rPr lang="en-US" dirty="0" smtClean="0">
                <a:solidFill>
                  <a:schemeClr val="bg1"/>
                </a:solidFill>
              </a:rPr>
              <a:t>         -2 </a:t>
            </a:r>
            <a:r>
              <a:rPr lang="ar-SA" dirty="0">
                <a:solidFill>
                  <a:schemeClr val="bg1"/>
                </a:solidFill>
              </a:rPr>
              <a:t>أن يكون الحديث قد بلغه، لكنه لم يثبت عنده، </a:t>
            </a:r>
            <a:r>
              <a:rPr lang="ar-SA" dirty="0" smtClean="0">
                <a:solidFill>
                  <a:schemeClr val="bg1"/>
                </a:solidFill>
              </a:rPr>
              <a:t>وهو </a:t>
            </a:r>
            <a:r>
              <a:rPr lang="ar-SA" dirty="0">
                <a:solidFill>
                  <a:schemeClr val="bg1"/>
                </a:solidFill>
              </a:rPr>
              <a:t>من التابعين وتابعيهم إلى الأئمة المشهورين من </a:t>
            </a:r>
            <a:r>
              <a:rPr lang="ar-SA" dirty="0" smtClean="0">
                <a:solidFill>
                  <a:schemeClr val="bg1"/>
                </a:solidFill>
              </a:rPr>
              <a:t>بعدهم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-3 </a:t>
            </a:r>
            <a:r>
              <a:rPr lang="ar-QA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اعتقاد</a:t>
            </a:r>
            <a:r>
              <a:rPr lang="ar-QA" dirty="0" smtClean="0">
                <a:solidFill>
                  <a:schemeClr val="bg1"/>
                </a:solidFill>
              </a:rPr>
              <a:t>ه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ضعف الحديث باجتهاد قد خالفه فيه غيره</a:t>
            </a:r>
            <a:r>
              <a:rPr lang="en-US" dirty="0">
                <a:solidFill>
                  <a:schemeClr val="bg1"/>
                </a:solidFill>
              </a:rPr>
              <a:t>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ar-QA" dirty="0" smtClean="0">
                <a:solidFill>
                  <a:schemeClr val="bg1"/>
                </a:solidFill>
              </a:rPr>
              <a:t>- </a:t>
            </a:r>
            <a:r>
              <a:rPr lang="ar-SA" dirty="0" smtClean="0">
                <a:solidFill>
                  <a:schemeClr val="bg1"/>
                </a:solidFill>
              </a:rPr>
              <a:t>اشتراطه في </a:t>
            </a:r>
            <a:r>
              <a:rPr lang="ar-SA" dirty="0">
                <a:solidFill>
                  <a:schemeClr val="bg1"/>
                </a:solidFill>
              </a:rPr>
              <a:t>خبر الواحد العدل الحافظ </a:t>
            </a:r>
            <a:r>
              <a:rPr lang="ar-QA" dirty="0">
                <a:solidFill>
                  <a:schemeClr val="bg1"/>
                </a:solidFill>
              </a:rPr>
              <a:t>ت</a:t>
            </a:r>
            <a:r>
              <a:rPr lang="ar-SA" dirty="0" smtClean="0">
                <a:solidFill>
                  <a:schemeClr val="bg1"/>
                </a:solidFill>
              </a:rPr>
              <a:t>خالف</a:t>
            </a:r>
            <a:r>
              <a:rPr lang="ar-QA" dirty="0" smtClean="0">
                <a:solidFill>
                  <a:schemeClr val="bg1"/>
                </a:solidFill>
              </a:rPr>
              <a:t> غيره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QA" dirty="0" smtClean="0">
                <a:solidFill>
                  <a:schemeClr val="bg1"/>
                </a:solidFill>
              </a:rPr>
              <a:t>       5-</a:t>
            </a:r>
            <a:r>
              <a:rPr lang="ar-SA" dirty="0" smtClean="0">
                <a:solidFill>
                  <a:schemeClr val="bg1"/>
                </a:solidFill>
              </a:rPr>
              <a:t>عدم </a:t>
            </a:r>
            <a:r>
              <a:rPr lang="ar-SA" dirty="0">
                <a:solidFill>
                  <a:schemeClr val="bg1"/>
                </a:solidFill>
              </a:rPr>
              <a:t>معرفته بدلالة الحديث</a:t>
            </a:r>
            <a:r>
              <a:rPr lang="en-US" dirty="0">
                <a:solidFill>
                  <a:schemeClr val="bg1"/>
                </a:solidFill>
              </a:rPr>
              <a:t>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QA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ar-QA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اعتقاده </a:t>
            </a:r>
            <a:r>
              <a:rPr lang="ar-SA" dirty="0">
                <a:solidFill>
                  <a:schemeClr val="bg1"/>
                </a:solidFill>
              </a:rPr>
              <a:t>أن لا دلالة في </a:t>
            </a:r>
            <a:r>
              <a:rPr lang="ar-SA" dirty="0" smtClean="0">
                <a:solidFill>
                  <a:schemeClr val="bg1"/>
                </a:solidFill>
              </a:rPr>
              <a:t>الحديث،</a:t>
            </a:r>
            <a:r>
              <a:rPr lang="ar-QA" dirty="0" smtClean="0">
                <a:solidFill>
                  <a:schemeClr val="bg1"/>
                </a:solidFill>
              </a:rPr>
              <a:t>أو أن </a:t>
            </a:r>
            <a:r>
              <a:rPr lang="ar-SA" dirty="0" smtClean="0">
                <a:solidFill>
                  <a:schemeClr val="bg1"/>
                </a:solidFill>
              </a:rPr>
              <a:t>الدلالة </a:t>
            </a:r>
            <a:r>
              <a:rPr lang="ar-SA" dirty="0">
                <a:solidFill>
                  <a:schemeClr val="bg1"/>
                </a:solidFill>
              </a:rPr>
              <a:t>قد عارضها ما دل على أنها ليست </a:t>
            </a:r>
            <a:r>
              <a:rPr lang="ar-SA" dirty="0" smtClean="0">
                <a:solidFill>
                  <a:schemeClr val="bg1"/>
                </a:solidFill>
              </a:rPr>
              <a:t>مرادة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ar-QA" dirty="0" smtClean="0">
                <a:solidFill>
                  <a:schemeClr val="bg1"/>
                </a:solidFill>
              </a:rPr>
              <a:t>7-</a:t>
            </a:r>
            <a:r>
              <a:rPr lang="ar-SA" dirty="0" smtClean="0">
                <a:solidFill>
                  <a:schemeClr val="bg1"/>
                </a:solidFill>
              </a:rPr>
              <a:t>اعتقاده </a:t>
            </a:r>
            <a:r>
              <a:rPr lang="ar-SA" dirty="0">
                <a:solidFill>
                  <a:schemeClr val="bg1"/>
                </a:solidFill>
              </a:rPr>
              <a:t>أن الحديث معارض بما يدل على ضعفه، أو نسخه، أو تأويله</a:t>
            </a:r>
            <a:r>
              <a:rPr lang="en-US" dirty="0">
                <a:solidFill>
                  <a:schemeClr val="bg1"/>
                </a:solidFill>
              </a:rPr>
              <a:t>.</a:t>
            </a:r>
            <a:br>
              <a:rPr lang="en-US" dirty="0">
                <a:solidFill>
                  <a:schemeClr val="bg1"/>
                </a:solidFill>
              </a:rPr>
            </a:b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5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نماذج من اختلافهم </a:t>
            </a:r>
            <a:endParaRPr lang="ar-Q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07744132"/>
              </p:ext>
            </p:extLst>
          </p:nvPr>
        </p:nvGraphicFramePr>
        <p:xfrm>
          <a:off x="755576" y="1412776"/>
          <a:ext cx="8136904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8918"/>
                <a:gridCol w="883419"/>
                <a:gridCol w="698647"/>
                <a:gridCol w="888998"/>
                <a:gridCol w="794868"/>
                <a:gridCol w="1087017"/>
                <a:gridCol w="1285037"/>
              </a:tblGrid>
              <a:tr h="64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الأدلة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>
                          <a:solidFill>
                            <a:schemeClr val="accent6"/>
                          </a:solidFill>
                          <a:effectLst/>
                        </a:rPr>
                        <a:t>خلاصة</a:t>
                      </a:r>
                      <a:endParaRPr lang="en-US" sz="180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>
                          <a:solidFill>
                            <a:schemeClr val="accent6"/>
                          </a:solidFill>
                          <a:effectLst/>
                        </a:rPr>
                        <a:t>ابن حنبل</a:t>
                      </a:r>
                      <a:endParaRPr lang="en-US" sz="180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الشافعي    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>
                          <a:solidFill>
                            <a:schemeClr val="accent6"/>
                          </a:solidFill>
                          <a:effectLst/>
                        </a:rPr>
                        <a:t>مالك</a:t>
                      </a:r>
                      <a:endParaRPr lang="en-US" sz="180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>
                          <a:solidFill>
                            <a:schemeClr val="accent6"/>
                          </a:solidFill>
                          <a:effectLst/>
                        </a:rPr>
                        <a:t>أبوحنيفة</a:t>
                      </a:r>
                      <a:endParaRPr lang="en-US" sz="180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الحكم 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</a:tr>
              <a:tr h="9802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مبايعة رسول الله صلى الله عليه وسلم النساء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إجماع بعدم الجواز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عدم جواز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عدم جواز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عدم </a:t>
                      </a:r>
                      <a:r>
                        <a:rPr lang="ar-QA" sz="1800" b="1" dirty="0" smtClean="0">
                          <a:effectLst/>
                        </a:rPr>
                        <a:t>الجواز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عدم </a:t>
                      </a:r>
                      <a:r>
                        <a:rPr lang="ar-QA" sz="1800" b="1" dirty="0" smtClean="0">
                          <a:effectLst/>
                        </a:rPr>
                        <a:t>الجواز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1- مصافحة الرجل للمرأة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</a:tr>
              <a:tr h="19819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استدل الثلاثة بالآية: وإذا قرئ </a:t>
                      </a:r>
                      <a:r>
                        <a:rPr lang="ar-QA" sz="1800" dirty="0" err="1">
                          <a:solidFill>
                            <a:schemeClr val="accent6"/>
                          </a:solidFill>
                          <a:effectLst/>
                        </a:rPr>
                        <a:t>القرآن..و</a:t>
                      </a: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 حديث: إنما جعل الإمام </a:t>
                      </a:r>
                      <a:r>
                        <a:rPr lang="ar-QA" sz="1800" dirty="0" err="1">
                          <a:solidFill>
                            <a:schemeClr val="accent6"/>
                          </a:solidFill>
                          <a:effectLst/>
                        </a:rPr>
                        <a:t>ليؤتم</a:t>
                      </a: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 به فإذا كبر فكبروا ، وإذا قرأ فأنصتوا( أبو هريرة) 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اختلف </a:t>
                      </a: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الشافعية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لا يقرأ المأموم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يقرأ المأموم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لا يقرأ المأموم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لا يقرأ المأموم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2- قراءة المأموم الفاتحة مع الإمام في الصلاة الجهرية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</a:tr>
              <a:tr h="16480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استدل الحنابلة بالآية: كلموهن من وراء...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الآخرون: الحجاب ليس غطاء الوجه ولا الشعر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اختلف </a:t>
                      </a: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الحنابلة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effectLst/>
                        </a:rPr>
                        <a:t>واجب مطلقا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QA" sz="1800" b="1" dirty="0" smtClean="0">
                          <a:effectLst/>
                        </a:rPr>
                        <a:t>واجب إذا خشيت الفتنة </a:t>
                      </a:r>
                      <a:endParaRPr lang="en-US" sz="18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QA" sz="1800" b="1" dirty="0" smtClean="0">
                          <a:effectLst/>
                        </a:rPr>
                        <a:t>واجب إذا خشيت الفتنة </a:t>
                      </a:r>
                      <a:endParaRPr lang="en-US" sz="18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effectLst/>
                        </a:rPr>
                        <a:t>واجب إذا خشيت الفتنة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effectLst/>
                        </a:rPr>
                        <a:t>-3 </a:t>
                      </a:r>
                      <a:r>
                        <a:rPr lang="ar-QA" sz="1800" b="1" dirty="0">
                          <a:effectLst/>
                        </a:rPr>
                        <a:t>تغطية وجه </a:t>
                      </a:r>
                      <a:r>
                        <a:rPr lang="ar-QA" sz="1800" b="1" dirty="0" smtClean="0">
                          <a:effectLst/>
                        </a:rPr>
                        <a:t>المرأة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750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يتبه نماذج من اختلافهم</a:t>
            </a:r>
            <a:endParaRPr lang="ar-Q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9706828"/>
              </p:ext>
            </p:extLst>
          </p:nvPr>
        </p:nvGraphicFramePr>
        <p:xfrm>
          <a:off x="467544" y="1412777"/>
          <a:ext cx="8280921" cy="5590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766"/>
                <a:gridCol w="1056589"/>
                <a:gridCol w="835598"/>
                <a:gridCol w="1063260"/>
                <a:gridCol w="950680"/>
                <a:gridCol w="1300096"/>
                <a:gridCol w="1536932"/>
              </a:tblGrid>
              <a:tr h="23068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استدل الثلاثة بآية: إلا ما ظهر </a:t>
                      </a:r>
                      <a:r>
                        <a:rPr lang="ar-QA" sz="1800" dirty="0" err="1">
                          <a:solidFill>
                            <a:schemeClr val="accent2"/>
                          </a:solidFill>
                          <a:effectLst/>
                        </a:rPr>
                        <a:t>منها،و</a:t>
                      </a: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 غض أبصارهم، والصلاة </a:t>
                      </a:r>
                      <a:r>
                        <a:rPr lang="ar-QA" sz="1800" dirty="0" err="1">
                          <a:solidFill>
                            <a:schemeClr val="accent2"/>
                          </a:solidFill>
                          <a:effectLst/>
                        </a:rPr>
                        <a:t>حديث:إحرام</a:t>
                      </a: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 المرأة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استدل الحنابلة : من وراء حجاب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اختلف </a:t>
                      </a:r>
                      <a:r>
                        <a:rPr lang="ar-QA" sz="1800" dirty="0">
                          <a:solidFill>
                            <a:srgbClr val="C00000"/>
                          </a:solidFill>
                          <a:effectLst/>
                        </a:rPr>
                        <a:t>الحنابلة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>
                          <a:solidFill>
                            <a:schemeClr val="accent2"/>
                          </a:solidFill>
                          <a:effectLst/>
                        </a:rPr>
                        <a:t>لا يجوز إلا في الصلاة</a:t>
                      </a:r>
                      <a:endParaRPr lang="en-US" sz="180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 smtClean="0">
                          <a:solidFill>
                            <a:schemeClr val="accent2"/>
                          </a:solidFill>
                          <a:effectLst/>
                        </a:rPr>
                        <a:t>لا يجوز إلا بشرط عدم وجود الفتنة 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 smtClean="0">
                          <a:solidFill>
                            <a:schemeClr val="accent2"/>
                          </a:solidFill>
                          <a:effectLst/>
                        </a:rPr>
                        <a:t>لا يجوز إلا بشرط عدم وجود الفتنة 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 smtClean="0">
                          <a:solidFill>
                            <a:schemeClr val="accent2"/>
                          </a:solidFill>
                          <a:effectLst/>
                        </a:rPr>
                        <a:t>لا يجوز إلا بشرط عدم وجود الفتنة 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كشف الوجه</a:t>
                      </a:r>
                      <a:r>
                        <a:rPr lang="en-US" sz="1800" dirty="0">
                          <a:solidFill>
                            <a:schemeClr val="accent2"/>
                          </a:solidFill>
                          <a:effectLst/>
                        </a:rPr>
                        <a:t>- </a:t>
                      </a: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4 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9742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اختلاف الروايات 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اختلف </a:t>
                      </a:r>
                      <a:r>
                        <a:rPr lang="ar-QA" sz="1800" b="1" dirty="0" err="1">
                          <a:solidFill>
                            <a:srgbClr val="C00000"/>
                          </a:solidFill>
                          <a:effectLst/>
                        </a:rPr>
                        <a:t>الأحناف</a:t>
                      </a: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ar-QA" sz="1800" b="1" dirty="0">
                          <a:effectLst/>
                        </a:rPr>
                        <a:t>في الخروج والتصنيف، أجمعوا في مكان العدة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الجواز  نهارا للضرورة، لا يجوز ليلا 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الجواز نهارا للضرورة، ولا يجوز ليلا 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الجواز نهار للضرورة لا يجوز ليلا،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 </a:t>
                      </a:r>
                      <a:r>
                        <a:rPr lang="ar-QA" sz="1800" b="1">
                          <a:effectLst/>
                        </a:rPr>
                        <a:t>الجواز نهارا مطلقا و ليلا مضطرة  لعدة الأرملة،عدم جواز خروج المطلقة مطلقا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5- خروج المعتدة من بيتها ومكان العدة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09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dirty="0">
                          <a:solidFill>
                            <a:schemeClr val="accent2"/>
                          </a:solidFill>
                          <a:effectLst/>
                        </a:rPr>
                        <a:t>روايات عن من صلوا مع رسول الله أنه  كان يجهر بها من عدمه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اختلف </a:t>
                      </a: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الشافعية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لا يجهر بها وتقرأ سرا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يجهر بها في الفاتحة وغيرها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لا يجهر بها وتقرأ سرا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effectLst/>
                        </a:rPr>
                        <a:t>لا يجهر بها وتقرأ سرا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effectLst/>
                        </a:rPr>
                        <a:t>6- الجهر بالبسملة في الفاتحة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2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sz="6600" b="1" dirty="0" smtClean="0">
                <a:solidFill>
                  <a:srgbClr val="FF0000"/>
                </a:solidFill>
              </a:rPr>
              <a:t>التعريف</a:t>
            </a:r>
            <a:endParaRPr lang="ar-QA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400" dirty="0" smtClean="0">
                <a:solidFill>
                  <a:schemeClr val="bg1"/>
                </a:solidFill>
              </a:rPr>
              <a:t>المذاهب </a:t>
            </a:r>
            <a:r>
              <a:rPr lang="ar-SA" sz="4400" dirty="0">
                <a:solidFill>
                  <a:schemeClr val="bg1"/>
                </a:solidFill>
              </a:rPr>
              <a:t>الأربع بالترتيب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QA" dirty="0" smtClean="0">
                <a:solidFill>
                  <a:schemeClr val="bg1"/>
                </a:solidFill>
              </a:rPr>
              <a:t>1- </a:t>
            </a:r>
            <a:r>
              <a:rPr lang="ar-SA" dirty="0" smtClean="0">
                <a:solidFill>
                  <a:schemeClr val="bg1"/>
                </a:solidFill>
              </a:rPr>
              <a:t>الحنفي </a:t>
            </a:r>
            <a:r>
              <a:rPr lang="ar-SA" dirty="0">
                <a:solidFill>
                  <a:schemeClr val="bg1"/>
                </a:solidFill>
              </a:rPr>
              <a:t>نسبة إلى أبي حنيفة النعمان بن ثابت رحمه الله وهو أول إمام من </a:t>
            </a:r>
            <a:r>
              <a:rPr lang="ar-SA" dirty="0" smtClean="0">
                <a:solidFill>
                  <a:schemeClr val="bg1"/>
                </a:solidFill>
              </a:rPr>
              <a:t>الأربع</a:t>
            </a:r>
            <a:r>
              <a:rPr lang="ar-QA" dirty="0" smtClean="0">
                <a:solidFill>
                  <a:schemeClr val="bg1"/>
                </a:solidFill>
              </a:rPr>
              <a:t>ة 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وأول </a:t>
            </a:r>
            <a:r>
              <a:rPr lang="ar-SA" dirty="0" smtClean="0">
                <a:solidFill>
                  <a:schemeClr val="bg1"/>
                </a:solidFill>
              </a:rPr>
              <a:t>المذاهب</a:t>
            </a:r>
            <a:r>
              <a:rPr lang="ar-QA" dirty="0" smtClean="0">
                <a:solidFill>
                  <a:schemeClr val="bg1"/>
                </a:solidFill>
              </a:rPr>
              <a:t> ولد سنة 80 هـ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QA" dirty="0" err="1" smtClean="0">
                <a:solidFill>
                  <a:schemeClr val="bg1"/>
                </a:solidFill>
              </a:rPr>
              <a:t>،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 صاحب منهج الرأي، قيل فيه كل الناس عيال في الفقه على أبي حنيفة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أهم شيوخه ابن حماد، 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أهم طلابه أبو يوسف، و</a:t>
            </a:r>
            <a:r>
              <a:rPr lang="ar-SA" dirty="0">
                <a:solidFill>
                  <a:schemeClr val="bg1"/>
                </a:solidFill>
              </a:rPr>
              <a:t> محمد بن الحسن الشيباني</a:t>
            </a:r>
            <a:r>
              <a:rPr lang="ar-QA" dirty="0" smtClean="0">
                <a:solidFill>
                  <a:schemeClr val="bg1"/>
                </a:solidFill>
              </a:rPr>
              <a:t> 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أهم كتبه : الفقه الأكبر</a:t>
            </a:r>
          </a:p>
        </p:txBody>
      </p:sp>
    </p:spTree>
    <p:extLst>
      <p:ext uri="{BB962C8B-B14F-4D97-AF65-F5344CB8AC3E}">
        <p14:creationId xmlns="" xmlns:p14="http://schemas.microsoft.com/office/powerpoint/2010/main" val="40317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نماذج اختلاف </a:t>
            </a:r>
            <a:endParaRPr lang="ar-Q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5392885"/>
              </p:ext>
            </p:extLst>
          </p:nvPr>
        </p:nvGraphicFramePr>
        <p:xfrm>
          <a:off x="323529" y="1268760"/>
          <a:ext cx="8280920" cy="5853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765"/>
                <a:gridCol w="1056588"/>
                <a:gridCol w="835598"/>
                <a:gridCol w="1063261"/>
                <a:gridCol w="950680"/>
                <a:gridCol w="1300096"/>
                <a:gridCol w="1536932"/>
              </a:tblGrid>
              <a:tr h="16166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حمل المعنيين لكلمة قروء، جمع قرء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اختلف </a:t>
                      </a: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الأحناف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solidFill>
                            <a:schemeClr val="accent2"/>
                          </a:solidFill>
                          <a:effectLst/>
                        </a:rPr>
                        <a:t>ثلاث أطهار أي حيضتين فقط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ثلاث أطهار أي حيضتين فقط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ثلاث أطهار أي حيضتين فقط        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solidFill>
                            <a:schemeClr val="accent2"/>
                          </a:solidFill>
                          <a:effectLst/>
                        </a:rPr>
                        <a:t>ثلاث حيضات بعد الطلاق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7-قروء الطلاق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371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وقال الجمهور من العلماء: يجوز لمن عليه جنابة دخول المسجد للحاجة مطلقاً، واستدلوا بحديث أبي هريرة سأله الرسول صلى الله عليه وسلم - عندما افتقده،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قال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: كنت نجساً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أجنبت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، فقال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(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إن المسلم لا ينجس) قال ابن المنذر: وبه نقول*.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إجماع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 بعدم الجواز إذا انتفت الضرورة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solidFill>
                            <a:schemeClr val="accent2"/>
                          </a:solidFill>
                          <a:effectLst/>
                        </a:rPr>
                        <a:t>1-لايجوز  مطلقا: 2- يجوز  لضرورة مثل طلب العلم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لا يجوز  إلا لحاجة مثل طلب العلم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عدم الجواز إلا لضرورة مثل طلب العلم وضمن عدم تلويث المكان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عدم الجواز إلا لضرورة مثل طلب العلم وضمن عدم تلويث المكان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8- دخول الحائض المسجد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36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نماذج اختلاف </a:t>
            </a:r>
            <a:endParaRPr lang="ar-Q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5392885"/>
              </p:ext>
            </p:extLst>
          </p:nvPr>
        </p:nvGraphicFramePr>
        <p:xfrm>
          <a:off x="251520" y="1844824"/>
          <a:ext cx="8280920" cy="5460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765"/>
                <a:gridCol w="1056588"/>
                <a:gridCol w="835598"/>
                <a:gridCol w="890529"/>
                <a:gridCol w="1123412"/>
                <a:gridCol w="1300096"/>
                <a:gridCol w="1536932"/>
              </a:tblGrid>
              <a:tr h="2216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استدل الشافعية والحنابلة بصلاة النبي على النجاشي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QA" sz="1800" b="1" dirty="0" smtClean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استدل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الأحناف والمالكية بأن النجاشي مات بأرض لم يصل فيها عليه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اختلف </a:t>
                      </a:r>
                      <a:r>
                        <a:rPr lang="ar-Q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اثنان 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مشروعة  إطلاقا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مشروعة إطلاقا 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عدم مشروعيتها لمن تمت عليه صلاة الجنازة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 حاضرة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عدم   مشروعيتها لمن تمت عليه صلاة الجنازة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حاضرة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9- صلاة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الغائب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209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استدلال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بآيات مثل: </a:t>
                      </a:r>
                      <a:r>
                        <a:rPr lang="ar-QA" sz="18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لا تجد قوما يؤمنون بالله واليوم الآخر </a:t>
                      </a:r>
                      <a:r>
                        <a:rPr lang="ar-QA" sz="1800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يوادون</a:t>
                      </a:r>
                      <a:r>
                        <a:rPr lang="ar-QA" sz="18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من حاد الله ورسوله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إجماع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بعدم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الجواز بين كراهة وتحريم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مكروه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لا تجوز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مكروه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لا تجوز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err="1" smtClean="0">
                          <a:solidFill>
                            <a:schemeClr val="accent2"/>
                          </a:solidFill>
                          <a:effectLst/>
                        </a:rPr>
                        <a:t>10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– تهنئة النصارى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واليهود بأعياده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36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نماذج اختلاف </a:t>
            </a:r>
            <a:endParaRPr lang="ar-Q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5392885"/>
              </p:ext>
            </p:extLst>
          </p:nvPr>
        </p:nvGraphicFramePr>
        <p:xfrm>
          <a:off x="323529" y="1268760"/>
          <a:ext cx="8280920" cy="6129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765"/>
                <a:gridCol w="1056588"/>
                <a:gridCol w="835598"/>
                <a:gridCol w="1063261"/>
                <a:gridCol w="950680"/>
                <a:gridCol w="1300096"/>
                <a:gridCol w="1536932"/>
              </a:tblGrid>
              <a:tr h="16166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i="0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حديث </a:t>
                      </a:r>
                      <a:r>
                        <a:rPr lang="ar-QA" sz="18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ar-QA" sz="1800" b="1" i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QA" sz="18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من شك، فلم يدر كم صلى</a:t>
                      </a:r>
                      <a:r>
                        <a:rPr lang="ar-QA" sz="1800" b="1" i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QA" sz="18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ليسجد سجدتين</a:t>
                      </a:r>
                      <a:r>
                        <a:rPr lang="ar-QA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 ولم يذكر </a:t>
                      </a:r>
                      <a:r>
                        <a:rPr lang="ar-QA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موضعهما،</a:t>
                      </a:r>
                      <a:r>
                        <a:rPr lang="ar-Q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اختلف </a:t>
                      </a:r>
                      <a:r>
                        <a:rPr lang="ar-QA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المالكية والأحناف 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قبل التسليم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قبل التسليم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قبل</a:t>
                      </a:r>
                      <a:r>
                        <a:rPr lang="ar-QA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التسليم لنقصان وبعد التسليم للزيادة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        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بعد التسليم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 err="1" smtClean="0">
                          <a:solidFill>
                            <a:schemeClr val="accent2"/>
                          </a:solidFill>
                          <a:effectLst/>
                        </a:rPr>
                        <a:t>11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– سجود السهو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371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وقال الجمهور من العلماء: يجوز لمن عليه جنابة دخول المسجد للحاجة مطلقاً، واستدلوا بحديث أبي هريرة سأله الرسول صلى الله عليه وسلم - عندما افتقده،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قال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: كنت نجساً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أجنبت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، فقال </a:t>
                      </a:r>
                      <a:r>
                        <a:rPr lang="ar-QA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(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إن المسلم لا ينجس) قال ابن المنذر: وبه نقول*.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rgbClr val="C00000"/>
                          </a:solidFill>
                          <a:effectLst/>
                        </a:rPr>
                        <a:t>إجماع</a:t>
                      </a: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 بعدم الجواز إذا انتفت الضرورة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>
                          <a:solidFill>
                            <a:schemeClr val="accent2"/>
                          </a:solidFill>
                          <a:effectLst/>
                        </a:rPr>
                        <a:t>1-لايجوز  مطلقا: 2- يجوز  لضرورة مثل طلب العلم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لا يجوز  إلا لحاجة مثل طلب العلم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عدم الجواز إلا لضرورة مثل طلب العلم وضمن عدم تلويث المكان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عدم الجواز إلا لضرورة مثل طلب العلم وضمن عدم تلويث المكان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QA" sz="1800" b="1" dirty="0">
                          <a:solidFill>
                            <a:schemeClr val="accent2"/>
                          </a:solidFill>
                          <a:effectLst/>
                        </a:rPr>
                        <a:t>8- دخول الحائض المسجد 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36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b="1" dirty="0" smtClean="0">
                <a:solidFill>
                  <a:srgbClr val="FF0000"/>
                </a:solidFill>
              </a:rPr>
              <a:t>مفاهيم فقهية </a:t>
            </a:r>
            <a:endParaRPr lang="ar-Q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QA" b="1" dirty="0" smtClean="0">
                <a:solidFill>
                  <a:schemeClr val="bg1"/>
                </a:solidFill>
              </a:rPr>
              <a:t>علم </a:t>
            </a:r>
            <a:r>
              <a:rPr lang="ar-SA" b="1" dirty="0" smtClean="0">
                <a:solidFill>
                  <a:schemeClr val="bg1"/>
                </a:solidFill>
              </a:rPr>
              <a:t>أصول الفق</a:t>
            </a:r>
            <a:r>
              <a:rPr lang="ar-QA" b="1" dirty="0" smtClean="0">
                <a:solidFill>
                  <a:schemeClr val="bg1"/>
                </a:solidFill>
              </a:rPr>
              <a:t>ه: </a:t>
            </a:r>
            <a:endParaRPr lang="ar-QA" b="1" dirty="0">
              <a:solidFill>
                <a:schemeClr val="bg1"/>
              </a:solidFill>
            </a:endParaRPr>
          </a:p>
          <a:p>
            <a:r>
              <a:rPr lang="ar-QA" dirty="0">
                <a:solidFill>
                  <a:schemeClr val="bg1"/>
                </a:solidFill>
              </a:rPr>
              <a:t>الأحكام </a:t>
            </a:r>
            <a:r>
              <a:rPr lang="ar-QA" dirty="0" smtClean="0">
                <a:solidFill>
                  <a:schemeClr val="bg1"/>
                </a:solidFill>
              </a:rPr>
              <a:t>في الفقه الإسلامي على </a:t>
            </a:r>
            <a:r>
              <a:rPr lang="ar-QA" dirty="0">
                <a:solidFill>
                  <a:schemeClr val="bg1"/>
                </a:solidFill>
              </a:rPr>
              <a:t>الأشياء والأفعال </a:t>
            </a:r>
            <a:r>
              <a:rPr lang="ar-QA" dirty="0" smtClean="0">
                <a:solidFill>
                  <a:schemeClr val="bg1"/>
                </a:solidFill>
              </a:rPr>
              <a:t>خمسة وهي: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1- الفرض أو الواجب 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2 - الاستحباب</a:t>
            </a:r>
            <a:r>
              <a:rPr lang="ar-QA" dirty="0">
                <a:solidFill>
                  <a:schemeClr val="bg1"/>
                </a:solidFill>
              </a:rPr>
              <a:t>، 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3- الإباحة </a:t>
            </a:r>
            <a:r>
              <a:rPr lang="ar-QA" dirty="0">
                <a:solidFill>
                  <a:schemeClr val="bg1"/>
                </a:solidFill>
              </a:rPr>
              <a:t>(أو الحِلّ)، 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4- الكراهة 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5التحريم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32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 مفاهيم فقهية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س‏:‏ </a:t>
            </a:r>
            <a:r>
              <a:rPr lang="ar-QA" b="1" dirty="0">
                <a:solidFill>
                  <a:schemeClr val="bg1"/>
                </a:solidFill>
              </a:rPr>
              <a:t>ما هو </a:t>
            </a:r>
            <a:r>
              <a:rPr lang="ar-SA" b="1" dirty="0">
                <a:solidFill>
                  <a:schemeClr val="bg1"/>
                </a:solidFill>
              </a:rPr>
              <a:t>الفرق بين الواجب والمندوب والمستحب 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  <a:r>
              <a:rPr lang="ar-SA" b="1" dirty="0" err="1" smtClean="0">
                <a:solidFill>
                  <a:schemeClr val="bg1"/>
                </a:solidFill>
              </a:rPr>
              <a:t>‏</a:t>
            </a:r>
            <a:r>
              <a:rPr lang="ar-SA" b="1" dirty="0" err="1">
                <a:solidFill>
                  <a:schemeClr val="bg1"/>
                </a:solidFill>
              </a:rPr>
              <a:t>.‏</a:t>
            </a:r>
            <a:r>
              <a:rPr lang="ar-SA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ar-SA" b="1" dirty="0">
                <a:solidFill>
                  <a:schemeClr val="bg1"/>
                </a:solidFill>
              </a:rPr>
              <a:t>جـ‏:‏ الفرق بينها في الاصطلاح</a:t>
            </a:r>
            <a:r>
              <a:rPr lang="ar-QA" b="1" dirty="0">
                <a:solidFill>
                  <a:schemeClr val="bg1"/>
                </a:solidFill>
              </a:rPr>
              <a:t>، إذ</a:t>
            </a:r>
            <a:r>
              <a:rPr lang="ar-SA" b="1" dirty="0">
                <a:solidFill>
                  <a:schemeClr val="bg1"/>
                </a:solidFill>
              </a:rPr>
              <a:t> أن الواجب هو ما يثاب فاعله ويستحق العقاب تاركه وأما المندوب أو المستحب </a:t>
            </a:r>
            <a:r>
              <a:rPr lang="ar-SA" b="1" dirty="0" smtClean="0">
                <a:solidFill>
                  <a:schemeClr val="bg1"/>
                </a:solidFill>
              </a:rPr>
              <a:t>فهي </a:t>
            </a:r>
            <a:r>
              <a:rPr lang="ar-SA" b="1" dirty="0">
                <a:solidFill>
                  <a:schemeClr val="bg1"/>
                </a:solidFill>
              </a:rPr>
              <a:t>معان متقاربة إن لم تكن مترادفة وكلها تتفق في الاصطلاح على إثابة فاعل المندوب والمستحب والمسنون وعدم عقاب تاركه‏.‏</a:t>
            </a:r>
            <a:endParaRPr lang="ar-QA" b="1" dirty="0">
              <a:solidFill>
                <a:schemeClr val="bg1"/>
              </a:solidFill>
            </a:endParaRPr>
          </a:p>
          <a:p>
            <a:endParaRPr lang="ar-QA" dirty="0"/>
          </a:p>
        </p:txBody>
      </p:sp>
    </p:spTree>
    <p:extLst>
      <p:ext uri="{BB962C8B-B14F-4D97-AF65-F5344CB8AC3E}">
        <p14:creationId xmlns="" xmlns:p14="http://schemas.microsoft.com/office/powerpoint/2010/main" val="11680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 قواعد في أصول الفقه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/>
          <a:lstStyle/>
          <a:p>
            <a:endParaRPr lang="ar-QA" dirty="0" smtClean="0">
              <a:solidFill>
                <a:schemeClr val="bg1"/>
              </a:solidFill>
            </a:endParaRPr>
          </a:p>
          <a:p>
            <a:r>
              <a:rPr lang="ar-SA" b="1" dirty="0" smtClean="0">
                <a:solidFill>
                  <a:schemeClr val="bg1"/>
                </a:solidFill>
              </a:rPr>
              <a:t>س</a:t>
            </a:r>
            <a:r>
              <a:rPr lang="ar-SA" b="1" dirty="0">
                <a:solidFill>
                  <a:schemeClr val="bg1"/>
                </a:solidFill>
              </a:rPr>
              <a:t>‏:‏ </a:t>
            </a:r>
            <a:r>
              <a:rPr lang="ar-QA" b="1" dirty="0" smtClean="0">
                <a:solidFill>
                  <a:schemeClr val="bg1"/>
                </a:solidFill>
              </a:rPr>
              <a:t>الناس </a:t>
            </a:r>
            <a:r>
              <a:rPr lang="ar-SA" b="1" dirty="0" smtClean="0">
                <a:solidFill>
                  <a:schemeClr val="bg1"/>
                </a:solidFill>
              </a:rPr>
              <a:t>عندنا </a:t>
            </a:r>
            <a:r>
              <a:rPr lang="ar-SA" b="1" dirty="0">
                <a:solidFill>
                  <a:schemeClr val="bg1"/>
                </a:solidFill>
              </a:rPr>
              <a:t>يفرقون بين السنة والفرض ويقولون بأن الوعيد لا يكون إلا في الفرض والسنة المؤكدة </a:t>
            </a:r>
            <a:r>
              <a:rPr lang="ar-QA" b="1" dirty="0" smtClean="0">
                <a:solidFill>
                  <a:schemeClr val="bg1"/>
                </a:solidFill>
              </a:rPr>
              <a:t>والبعض </a:t>
            </a:r>
            <a:r>
              <a:rPr lang="ar-QA" b="1" dirty="0" err="1" smtClean="0">
                <a:solidFill>
                  <a:schemeClr val="bg1"/>
                </a:solidFill>
              </a:rPr>
              <a:t>ي</a:t>
            </a:r>
            <a:r>
              <a:rPr lang="ar-QA" b="1" dirty="0" err="1">
                <a:solidFill>
                  <a:schemeClr val="bg1"/>
                </a:solidFill>
              </a:rPr>
              <a:t>ع</a:t>
            </a:r>
            <a:r>
              <a:rPr lang="ar-SA" b="1" dirty="0" smtClean="0">
                <a:solidFill>
                  <a:schemeClr val="bg1"/>
                </a:solidFill>
              </a:rPr>
              <a:t>تقد </a:t>
            </a:r>
            <a:r>
              <a:rPr lang="ar-SA" b="1" dirty="0">
                <a:solidFill>
                  <a:schemeClr val="bg1"/>
                </a:solidFill>
              </a:rPr>
              <a:t>أن كل ما جاء به محمد صلى الله عليه وسلم </a:t>
            </a:r>
            <a:r>
              <a:rPr lang="ar-SA" b="1" dirty="0" smtClean="0">
                <a:solidFill>
                  <a:schemeClr val="bg1"/>
                </a:solidFill>
              </a:rPr>
              <a:t>مفروض عليه</a:t>
            </a:r>
            <a:r>
              <a:rPr lang="ar-QA" b="1" dirty="0" smtClean="0">
                <a:solidFill>
                  <a:schemeClr val="bg1"/>
                </a:solidFill>
              </a:rPr>
              <a:t>م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اتباعه ومن لم يفعل فقد كره ما جاء به محمد‏.‏ </a:t>
            </a:r>
            <a:r>
              <a:rPr lang="ar-QA" b="1" dirty="0" smtClean="0">
                <a:solidFill>
                  <a:schemeClr val="bg1"/>
                </a:solidFill>
              </a:rPr>
              <a:t>                                 </a:t>
            </a:r>
            <a:r>
              <a:rPr lang="ar-SA" b="1" dirty="0" smtClean="0">
                <a:solidFill>
                  <a:schemeClr val="bg1"/>
                </a:solidFill>
              </a:rPr>
              <a:t>جـ</a:t>
            </a:r>
            <a:r>
              <a:rPr lang="ar-SA" b="1" dirty="0">
                <a:solidFill>
                  <a:schemeClr val="bg1"/>
                </a:solidFill>
              </a:rPr>
              <a:t>‏:‏ </a:t>
            </a:r>
            <a:r>
              <a:rPr lang="ar-QA" b="1" dirty="0" smtClean="0">
                <a:solidFill>
                  <a:schemeClr val="bg1"/>
                </a:solidFill>
              </a:rPr>
              <a:t>الفرض هو </a:t>
            </a:r>
            <a:r>
              <a:rPr lang="ar-SA" b="1" dirty="0" smtClean="0">
                <a:solidFill>
                  <a:schemeClr val="bg1"/>
                </a:solidFill>
              </a:rPr>
              <a:t>ما </a:t>
            </a:r>
            <a:r>
              <a:rPr lang="ar-SA" b="1" dirty="0">
                <a:solidFill>
                  <a:schemeClr val="bg1"/>
                </a:solidFill>
              </a:rPr>
              <a:t>يثاب فاعله ويستحق العقاب تاركه والسنة ‏(‏المستحب‏)‏ ما يثاب فاعلها ولا يعاقب تاركها ولا يلزم من ترك السنة </a:t>
            </a:r>
            <a:r>
              <a:rPr lang="ar-QA" b="1" dirty="0" smtClean="0">
                <a:solidFill>
                  <a:schemeClr val="bg1"/>
                </a:solidFill>
              </a:rPr>
              <a:t>أن </a:t>
            </a:r>
            <a:r>
              <a:rPr lang="ar-SA" b="1" dirty="0" err="1" smtClean="0">
                <a:solidFill>
                  <a:schemeClr val="bg1"/>
                </a:solidFill>
              </a:rPr>
              <a:t>بغضها</a:t>
            </a:r>
            <a:r>
              <a:rPr lang="ar-SA" dirty="0" err="1">
                <a:solidFill>
                  <a:schemeClr val="bg1"/>
                </a:solidFill>
              </a:rPr>
              <a:t>،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9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>
                <a:solidFill>
                  <a:srgbClr val="FF0000"/>
                </a:solidFill>
              </a:rPr>
              <a:t>يتبع قواعد في أصول الفقه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 smtClean="0">
                <a:solidFill>
                  <a:schemeClr val="bg1"/>
                </a:solidFill>
              </a:rPr>
              <a:t>س</a:t>
            </a:r>
            <a:r>
              <a:rPr lang="ar-SA" sz="3600" dirty="0">
                <a:solidFill>
                  <a:schemeClr val="bg1"/>
                </a:solidFill>
              </a:rPr>
              <a:t>‏:‏ ما هو تعريف المكروه‏؟‏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ar-SA" sz="3600" dirty="0">
                <a:solidFill>
                  <a:schemeClr val="bg1"/>
                </a:solidFill>
              </a:rPr>
              <a:t>جـ‏:‏ </a:t>
            </a:r>
            <a:r>
              <a:rPr lang="ar-QA" sz="3600" dirty="0" smtClean="0">
                <a:solidFill>
                  <a:schemeClr val="bg1"/>
                </a:solidFill>
              </a:rPr>
              <a:t>المكروه  في الفقه الإسلامي هو</a:t>
            </a:r>
            <a:r>
              <a:rPr lang="ar-SA" sz="3600" dirty="0" smtClean="0">
                <a:solidFill>
                  <a:schemeClr val="bg1"/>
                </a:solidFill>
              </a:rPr>
              <a:t>‏ </a:t>
            </a:r>
            <a:r>
              <a:rPr lang="ar-SA" sz="3600" dirty="0">
                <a:solidFill>
                  <a:schemeClr val="bg1"/>
                </a:solidFill>
              </a:rPr>
              <a:t>ما يثاب تاركه حسبة لله على تركه ولا يستحق العقاب فاعله</a:t>
            </a:r>
            <a:r>
              <a:rPr lang="ar-SA" sz="3600" dirty="0" smtClean="0">
                <a:solidFill>
                  <a:schemeClr val="bg1"/>
                </a:solidFill>
              </a:rPr>
              <a:t>‏</a:t>
            </a:r>
            <a:r>
              <a:rPr lang="ar-QA" sz="3600" dirty="0" smtClean="0">
                <a:solidFill>
                  <a:schemeClr val="bg1"/>
                </a:solidFill>
              </a:rPr>
              <a:t>، وهو </a:t>
            </a:r>
            <a:r>
              <a:rPr lang="ar-QA" sz="3600" dirty="0">
                <a:solidFill>
                  <a:schemeClr val="bg1"/>
                </a:solidFill>
              </a:rPr>
              <a:t>أحد الأحكام الخمسة على الأشياء والأفعال وهي الفرض/ الواجب، والاستحباب، والإباحة (أو الحِلّ)، والكراهة ، والتحريم</a:t>
            </a:r>
            <a:r>
              <a:rPr lang="ar-QA" sz="3600" dirty="0"/>
              <a:t>. </a:t>
            </a:r>
          </a:p>
          <a:p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49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b="1" dirty="0" smtClean="0">
                <a:solidFill>
                  <a:srgbClr val="FF0000"/>
                </a:solidFill>
              </a:rPr>
              <a:t>خاتمة</a:t>
            </a:r>
            <a:r>
              <a:rPr lang="ar-QA" dirty="0" smtClean="0">
                <a:solidFill>
                  <a:srgbClr val="FF0000"/>
                </a:solidFill>
              </a:rPr>
              <a:t> 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QA" dirty="0" smtClean="0"/>
          </a:p>
          <a:p>
            <a:r>
              <a:rPr lang="ar-QA" sz="4800" dirty="0" smtClean="0">
                <a:solidFill>
                  <a:schemeClr val="bg1"/>
                </a:solidFill>
              </a:rPr>
              <a:t>اللهم علمنا ما ينفعنا وانفعنا بما علمتنا وزدنا علما</a:t>
            </a:r>
          </a:p>
          <a:p>
            <a:r>
              <a:rPr lang="ar-QA" sz="4800" smtClean="0">
                <a:solidFill>
                  <a:schemeClr val="bg1"/>
                </a:solidFill>
              </a:rPr>
              <a:t>اللهم </a:t>
            </a:r>
            <a:r>
              <a:rPr lang="ar-QA" sz="4800" dirty="0" smtClean="0">
                <a:solidFill>
                  <a:schemeClr val="bg1"/>
                </a:solidFill>
              </a:rPr>
              <a:t>ارزقنا علم الخائفين منك وخوف العالمي بك </a:t>
            </a:r>
            <a:endParaRPr lang="ar-QA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6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QA" dirty="0" smtClean="0"/>
          </a:p>
          <a:p>
            <a:r>
              <a:rPr lang="ar-QA" dirty="0" smtClean="0">
                <a:solidFill>
                  <a:schemeClr val="bg1"/>
                </a:solidFill>
              </a:rPr>
              <a:t>2- </a:t>
            </a:r>
            <a:r>
              <a:rPr lang="ar-SA" dirty="0" smtClean="0">
                <a:solidFill>
                  <a:schemeClr val="bg1"/>
                </a:solidFill>
              </a:rPr>
              <a:t>المالكي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ar-SA" dirty="0">
                <a:solidFill>
                  <a:schemeClr val="bg1"/>
                </a:solidFill>
              </a:rPr>
              <a:t>وهو ثانيها وهو ينسب إلى الإمام مالك بن أنس رحمه الله </a:t>
            </a:r>
            <a:r>
              <a:rPr lang="ar-QA" dirty="0" smtClean="0">
                <a:solidFill>
                  <a:schemeClr val="bg1"/>
                </a:solidFill>
              </a:rPr>
              <a:t>ولد سنة 93 </a:t>
            </a:r>
            <a:r>
              <a:rPr lang="ar-QA" dirty="0" err="1" smtClean="0">
                <a:solidFill>
                  <a:schemeClr val="bg1"/>
                </a:solidFill>
              </a:rPr>
              <a:t>هـ،</a:t>
            </a:r>
            <a:r>
              <a:rPr lang="ar-QA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نشأ </a:t>
            </a:r>
            <a:r>
              <a:rPr lang="ar-SA" dirty="0">
                <a:solidFill>
                  <a:schemeClr val="bg1"/>
                </a:solidFill>
              </a:rPr>
              <a:t>في المدينة وبها </a:t>
            </a:r>
            <a:r>
              <a:rPr lang="ar-SA" dirty="0" smtClean="0">
                <a:solidFill>
                  <a:schemeClr val="bg1"/>
                </a:solidFill>
              </a:rPr>
              <a:t>وفاته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تبنى منهج النقل ولا يلجأ إلى العقل إلا عند انعدام النص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جاءت فيه بشارة الرسول صلى الله عليه وسلم: يوشك </a:t>
            </a:r>
            <a:r>
              <a:rPr lang="ar-QA" dirty="0" err="1" smtClean="0">
                <a:solidFill>
                  <a:schemeClr val="bg1"/>
                </a:solidFill>
              </a:rPr>
              <a:t>الناس: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أهم شيوخه:ابن هرمز، نافع مولى بن عمر، </a:t>
            </a:r>
            <a:r>
              <a:rPr lang="ar-QA" dirty="0" err="1" smtClean="0">
                <a:solidFill>
                  <a:schemeClr val="bg1"/>
                </a:solidFill>
              </a:rPr>
              <a:t>الزهري...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أهم تلاميذه الشافعي، سفيان الثوري، </a:t>
            </a:r>
            <a:r>
              <a:rPr lang="ar-QA" dirty="0" err="1" smtClean="0">
                <a:solidFill>
                  <a:schemeClr val="bg1"/>
                </a:solidFill>
              </a:rPr>
              <a:t>الأوزاعي</a:t>
            </a:r>
            <a:r>
              <a:rPr lang="ar-QA" dirty="0" smtClean="0">
                <a:solidFill>
                  <a:schemeClr val="bg1"/>
                </a:solidFill>
              </a:rPr>
              <a:t>، أبو </a:t>
            </a:r>
            <a:r>
              <a:rPr lang="ar-QA" dirty="0" err="1" smtClean="0">
                <a:solidFill>
                  <a:schemeClr val="bg1"/>
                </a:solidFill>
              </a:rPr>
              <a:t>يوسف: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أهم كتبه الموطّأ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قوله:</a:t>
            </a:r>
            <a:r>
              <a:rPr lang="ar-SA" dirty="0"/>
              <a:t> </a:t>
            </a:r>
            <a:r>
              <a:rPr lang="ar-SA" dirty="0" smtClean="0">
                <a:solidFill>
                  <a:schemeClr val="bg1"/>
                </a:solidFill>
              </a:rPr>
              <a:t>كل </a:t>
            </a:r>
            <a:r>
              <a:rPr lang="ar-SA" dirty="0">
                <a:solidFill>
                  <a:schemeClr val="bg1"/>
                </a:solidFill>
              </a:rPr>
              <a:t>يؤخذ منه ويرد إلا رسول الله صلى الله عليه وسلم </a:t>
            </a:r>
            <a:endParaRPr lang="ar-QA" dirty="0" smtClean="0">
              <a:solidFill>
                <a:schemeClr val="bg1"/>
              </a:solidFill>
            </a:endParaRPr>
          </a:p>
          <a:p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7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يتبع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QA" dirty="0" smtClean="0">
                <a:solidFill>
                  <a:schemeClr val="bg1"/>
                </a:solidFill>
              </a:rPr>
              <a:t>3- </a:t>
            </a:r>
            <a:r>
              <a:rPr lang="ar-SA" dirty="0">
                <a:solidFill>
                  <a:schemeClr val="bg1"/>
                </a:solidFill>
              </a:rPr>
              <a:t>الشافعي : نسبة إلى الإمام محمد بن إدريس الشافعي رحمه الله ولد </a:t>
            </a:r>
            <a:r>
              <a:rPr lang="ar-QA" dirty="0" smtClean="0">
                <a:solidFill>
                  <a:schemeClr val="bg1"/>
                </a:solidFill>
              </a:rPr>
              <a:t>ب</a:t>
            </a:r>
            <a:r>
              <a:rPr lang="ar-SA" dirty="0" smtClean="0">
                <a:solidFill>
                  <a:schemeClr val="bg1"/>
                </a:solidFill>
              </a:rPr>
              <a:t>غزة </a:t>
            </a:r>
            <a:r>
              <a:rPr lang="ar-SA" dirty="0">
                <a:solidFill>
                  <a:schemeClr val="bg1"/>
                </a:solidFill>
              </a:rPr>
              <a:t>وسكن العراق </a:t>
            </a:r>
            <a:r>
              <a:rPr lang="ar-QA" dirty="0" smtClean="0">
                <a:solidFill>
                  <a:schemeClr val="bg1"/>
                </a:solidFill>
              </a:rPr>
              <a:t>حيث وضع فقها يناسبهم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اعتمد النقل أولا وأخيرا ولم يعتب على أهل العقل</a:t>
            </a:r>
          </a:p>
          <a:p>
            <a:r>
              <a:rPr lang="ar-QA" dirty="0">
                <a:solidFill>
                  <a:schemeClr val="bg1"/>
                </a:solidFill>
              </a:rPr>
              <a:t> </a:t>
            </a:r>
            <a:r>
              <a:rPr lang="ar-QA" dirty="0" smtClean="0">
                <a:solidFill>
                  <a:schemeClr val="bg1"/>
                </a:solidFill>
              </a:rPr>
              <a:t>أهم شيوخه: </a:t>
            </a:r>
            <a:r>
              <a:rPr lang="ar-SA" dirty="0" smtClean="0">
                <a:solidFill>
                  <a:schemeClr val="bg1"/>
                </a:solidFill>
              </a:rPr>
              <a:t>الإمام </a:t>
            </a:r>
            <a:r>
              <a:rPr lang="ar-SA" dirty="0">
                <a:solidFill>
                  <a:schemeClr val="bg1"/>
                </a:solidFill>
              </a:rPr>
              <a:t>مالك </a:t>
            </a:r>
            <a:r>
              <a:rPr lang="ar-QA" dirty="0" smtClean="0">
                <a:solidFill>
                  <a:schemeClr val="bg1"/>
                </a:solidFill>
              </a:rPr>
              <a:t>و</a:t>
            </a:r>
            <a:r>
              <a:rPr lang="ar-SA" dirty="0" smtClean="0">
                <a:solidFill>
                  <a:schemeClr val="bg1"/>
                </a:solidFill>
              </a:rPr>
              <a:t>محمد </a:t>
            </a:r>
            <a:r>
              <a:rPr lang="ar-SA" dirty="0">
                <a:solidFill>
                  <a:schemeClr val="bg1"/>
                </a:solidFill>
              </a:rPr>
              <a:t>بن الحسن الشيباني </a:t>
            </a:r>
            <a:r>
              <a:rPr lang="ar-SA" dirty="0" smtClean="0">
                <a:solidFill>
                  <a:schemeClr val="bg1"/>
                </a:solidFill>
              </a:rPr>
              <a:t>تلميذ أبي </a:t>
            </a:r>
            <a:r>
              <a:rPr lang="ar-SA" dirty="0">
                <a:solidFill>
                  <a:schemeClr val="bg1"/>
                </a:solidFill>
              </a:rPr>
              <a:t>حنيفة رحمه الله 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وتوفي </a:t>
            </a:r>
            <a:r>
              <a:rPr lang="ar-SA" dirty="0">
                <a:solidFill>
                  <a:schemeClr val="bg1"/>
                </a:solidFill>
              </a:rPr>
              <a:t>في مصر بعد أن استقر </a:t>
            </a:r>
            <a:r>
              <a:rPr lang="ar-SA" dirty="0" smtClean="0">
                <a:solidFill>
                  <a:schemeClr val="bg1"/>
                </a:solidFill>
              </a:rPr>
              <a:t>فيها</a:t>
            </a:r>
            <a:r>
              <a:rPr lang="ar-QA" dirty="0" smtClean="0">
                <a:solidFill>
                  <a:schemeClr val="bg1"/>
                </a:solidFill>
              </a:rPr>
              <a:t> ووضع فيها فقها لأهلها.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أهم كتبه الرسالة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 قوله: </a:t>
            </a:r>
            <a:r>
              <a:rPr lang="ar-SA" dirty="0" smtClean="0">
                <a:solidFill>
                  <a:schemeClr val="bg1"/>
                </a:solidFill>
              </a:rPr>
              <a:t>إذا </a:t>
            </a:r>
            <a:r>
              <a:rPr lang="ar-SA" dirty="0">
                <a:solidFill>
                  <a:schemeClr val="bg1"/>
                </a:solidFill>
              </a:rPr>
              <a:t>صح الحديث فهو مذهبي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9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رابعا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QA" dirty="0" smtClean="0"/>
          </a:p>
          <a:p>
            <a:r>
              <a:rPr lang="ar-SA" dirty="0">
                <a:solidFill>
                  <a:schemeClr val="bg1"/>
                </a:solidFill>
              </a:rPr>
              <a:t>الحنبلي : نسبة إلى الإمام </a:t>
            </a:r>
            <a:r>
              <a:rPr lang="ar-QA" dirty="0" smtClean="0">
                <a:solidFill>
                  <a:schemeClr val="bg1"/>
                </a:solidFill>
              </a:rPr>
              <a:t>أ</a:t>
            </a:r>
            <a:r>
              <a:rPr lang="ar-SA" dirty="0" smtClean="0">
                <a:solidFill>
                  <a:schemeClr val="bg1"/>
                </a:solidFill>
              </a:rPr>
              <a:t>حمد </a:t>
            </a:r>
            <a:r>
              <a:rPr lang="ar-SA" dirty="0">
                <a:solidFill>
                  <a:schemeClr val="bg1"/>
                </a:solidFill>
              </a:rPr>
              <a:t>بن محمد بن حنبل رحمه الله </a:t>
            </a:r>
            <a:r>
              <a:rPr lang="ar-SA" dirty="0" smtClean="0">
                <a:solidFill>
                  <a:schemeClr val="bg1"/>
                </a:solidFill>
              </a:rPr>
              <a:t>نشأ </a:t>
            </a:r>
            <a:r>
              <a:rPr lang="ar-SA" dirty="0">
                <a:solidFill>
                  <a:schemeClr val="bg1"/>
                </a:solidFill>
              </a:rPr>
              <a:t>في بغداد </a:t>
            </a:r>
            <a:endParaRPr lang="ar-QA" dirty="0" smtClean="0">
              <a:solidFill>
                <a:schemeClr val="bg1"/>
              </a:solidFill>
            </a:endParaRPr>
          </a:p>
          <a:p>
            <a:r>
              <a:rPr lang="ar-QA" dirty="0" smtClean="0">
                <a:solidFill>
                  <a:schemeClr val="bg1"/>
                </a:solidFill>
              </a:rPr>
              <a:t>النقل أولا ثم العقل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أهم شيوخه </a:t>
            </a:r>
            <a:r>
              <a:rPr lang="ar-SA" dirty="0" smtClean="0">
                <a:solidFill>
                  <a:schemeClr val="bg1"/>
                </a:solidFill>
              </a:rPr>
              <a:t>الشافعي </a:t>
            </a:r>
            <a:r>
              <a:rPr lang="ar-QA" dirty="0" smtClean="0">
                <a:solidFill>
                  <a:schemeClr val="bg1"/>
                </a:solidFill>
              </a:rPr>
              <a:t>وسفيان بن عيينة رحمهما الله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أهم طلابه عبد الله بن أحمد </a:t>
            </a:r>
          </a:p>
          <a:p>
            <a:r>
              <a:rPr lang="ar-QA" dirty="0" smtClean="0">
                <a:solidFill>
                  <a:schemeClr val="bg1"/>
                </a:solidFill>
              </a:rPr>
              <a:t>أهم كتبه مسند الإمام أحمد</a:t>
            </a: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26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مصادر التشريع للأئمة الأربعة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QA" dirty="0" smtClean="0">
              <a:solidFill>
                <a:schemeClr val="bg1"/>
              </a:solidFill>
            </a:endParaRPr>
          </a:p>
          <a:p>
            <a:r>
              <a:rPr lang="ar-SA" sz="3600" dirty="0" smtClean="0">
                <a:solidFill>
                  <a:schemeClr val="bg1"/>
                </a:solidFill>
              </a:rPr>
              <a:t>أربعة </a:t>
            </a:r>
            <a:r>
              <a:rPr lang="ar-SA" sz="3600" dirty="0">
                <a:solidFill>
                  <a:schemeClr val="bg1"/>
                </a:solidFill>
              </a:rPr>
              <a:t>مصادر </a:t>
            </a:r>
            <a:r>
              <a:rPr lang="ar-QA" sz="3600" dirty="0" smtClean="0">
                <a:solidFill>
                  <a:schemeClr val="bg1"/>
                </a:solidFill>
              </a:rPr>
              <a:t>للتشريع باتفاق الأئمة</a:t>
            </a:r>
          </a:p>
          <a:p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ar-QA" sz="3600" dirty="0" smtClean="0">
                <a:solidFill>
                  <a:schemeClr val="bg1"/>
                </a:solidFill>
              </a:rPr>
              <a:t>- </a:t>
            </a:r>
            <a:r>
              <a:rPr lang="ar-SA" sz="3600" dirty="0" smtClean="0">
                <a:solidFill>
                  <a:schemeClr val="bg1"/>
                </a:solidFill>
              </a:rPr>
              <a:t>القرآن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-2 </a:t>
            </a:r>
            <a:r>
              <a:rPr lang="ar-SA" sz="3600" dirty="0" smtClean="0">
                <a:solidFill>
                  <a:schemeClr val="bg1"/>
                </a:solidFill>
              </a:rPr>
              <a:t>السنة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-3 </a:t>
            </a:r>
            <a:r>
              <a:rPr lang="ar-SA" sz="3600" dirty="0">
                <a:solidFill>
                  <a:schemeClr val="bg1"/>
                </a:solidFill>
              </a:rPr>
              <a:t>الاجماع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- 4 </a:t>
            </a:r>
            <a:r>
              <a:rPr lang="ar-SA" sz="3600" dirty="0" smtClean="0">
                <a:solidFill>
                  <a:schemeClr val="bg1"/>
                </a:solidFill>
              </a:rPr>
              <a:t>القياس</a:t>
            </a:r>
            <a:endParaRPr lang="ar-Q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77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اتباع المذاهب 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المذاهب الأربعة والتقليد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إنّ طائفة </a:t>
            </a:r>
            <a:r>
              <a:rPr lang="ar-QA" dirty="0" smtClean="0">
                <a:solidFill>
                  <a:schemeClr val="bg1"/>
                </a:solidFill>
              </a:rPr>
              <a:t>عظمى</a:t>
            </a:r>
            <a:r>
              <a:rPr lang="ar-SA" dirty="0">
                <a:solidFill>
                  <a:schemeClr val="bg1"/>
                </a:solidFill>
              </a:rPr>
              <a:t> من المسلمين الآن </a:t>
            </a:r>
            <a:r>
              <a:rPr lang="ar-QA" dirty="0" smtClean="0">
                <a:solidFill>
                  <a:schemeClr val="bg1"/>
                </a:solidFill>
              </a:rPr>
              <a:t>يتبعون </a:t>
            </a:r>
            <a:r>
              <a:rPr lang="ar-SA" dirty="0" smtClean="0">
                <a:solidFill>
                  <a:schemeClr val="bg1"/>
                </a:solidFill>
              </a:rPr>
              <a:t>أحد </a:t>
            </a:r>
            <a:r>
              <a:rPr lang="ar-SA" dirty="0">
                <a:solidFill>
                  <a:schemeClr val="bg1"/>
                </a:solidFill>
              </a:rPr>
              <a:t>المذاهب الأربعة: (الحنفي، المالكي، الشافعي، الحنبلي</a:t>
            </a:r>
            <a:r>
              <a:rPr lang="en-US" dirty="0">
                <a:solidFill>
                  <a:schemeClr val="bg1"/>
                </a:solidFill>
              </a:rPr>
              <a:t>).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ولكن، هل الإسلام محصور بهم</a:t>
            </a:r>
            <a:r>
              <a:rPr lang="ar-SA" dirty="0" smtClean="0">
                <a:solidFill>
                  <a:schemeClr val="bg1"/>
                </a:solidFill>
              </a:rPr>
              <a:t>،؟! </a:t>
            </a:r>
            <a:r>
              <a:rPr lang="ar-SA" dirty="0">
                <a:solidFill>
                  <a:schemeClr val="bg1"/>
                </a:solidFill>
              </a:rPr>
              <a:t>بمعنى آخر: هل تبرئ ذمتي أمام الله عز </a:t>
            </a:r>
            <a:r>
              <a:rPr lang="ar-SA" dirty="0" smtClean="0">
                <a:solidFill>
                  <a:schemeClr val="bg1"/>
                </a:solidFill>
              </a:rPr>
              <a:t>وجل</a:t>
            </a:r>
            <a:r>
              <a:rPr lang="ar-QA" dirty="0" smtClean="0">
                <a:solidFill>
                  <a:schemeClr val="bg1"/>
                </a:solidFill>
              </a:rPr>
              <a:t> إذا اتبعت مذهبا رغم عدم اطمئناني</a:t>
            </a:r>
            <a:r>
              <a:rPr lang="ar-SA" dirty="0" err="1" smtClean="0">
                <a:solidFill>
                  <a:schemeClr val="bg1"/>
                </a:solidFill>
              </a:rPr>
              <a:t>؟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• </a:t>
            </a:r>
            <a:r>
              <a:rPr lang="ar-SA" dirty="0">
                <a:solidFill>
                  <a:schemeClr val="bg1"/>
                </a:solidFill>
              </a:rPr>
              <a:t>أين الدليل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إنّ الباحث في الكتاب والسنة لا يجد أدنى دليل يلزم المسلمين باتباع أحد المذاهب الأربعة، وإلى هذا ذهب شيخ الأزهر الراحل جاد الحق علي جاد الحق</a:t>
            </a: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5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اتباع المذاهب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QA" dirty="0" smtClean="0">
              <a:solidFill>
                <a:schemeClr val="bg1"/>
              </a:solidFill>
            </a:endParaRPr>
          </a:p>
          <a:p>
            <a:endParaRPr lang="ar-QA" dirty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الأئمة </a:t>
            </a:r>
            <a:r>
              <a:rPr lang="ar-SA" dirty="0">
                <a:solidFill>
                  <a:schemeClr val="bg1"/>
                </a:solidFill>
              </a:rPr>
              <a:t>لم يروا النبي (صلى الله عليه </a:t>
            </a:r>
            <a:r>
              <a:rPr lang="ar-QA" dirty="0" smtClean="0">
                <a:solidFill>
                  <a:schemeClr val="bg1"/>
                </a:solidFill>
              </a:rPr>
              <a:t>وسلم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لقد ولد أول الأئمة </a:t>
            </a:r>
            <a:r>
              <a:rPr lang="ar-QA" dirty="0" smtClean="0">
                <a:solidFill>
                  <a:schemeClr val="bg1"/>
                </a:solidFill>
              </a:rPr>
              <a:t>وهو أبو حنيفة </a:t>
            </a:r>
            <a:r>
              <a:rPr lang="ar-SA" dirty="0" smtClean="0">
                <a:solidFill>
                  <a:schemeClr val="bg1"/>
                </a:solidFill>
              </a:rPr>
              <a:t>سنة </a:t>
            </a:r>
            <a:r>
              <a:rPr lang="ar-SA" dirty="0">
                <a:solidFill>
                  <a:schemeClr val="bg1"/>
                </a:solidFill>
              </a:rPr>
              <a:t>80 هـ وهكذا بقية الأئمة ولدوا متأخرين عن عصر الرسالة، فكيف حُصِرَ الإسلام </a:t>
            </a:r>
            <a:r>
              <a:rPr lang="ar-SA" dirty="0" smtClean="0">
                <a:solidFill>
                  <a:schemeClr val="bg1"/>
                </a:solidFill>
              </a:rPr>
              <a:t>بهم</a:t>
            </a:r>
            <a:r>
              <a:rPr lang="ar-QA" dirty="0" smtClean="0">
                <a:solidFill>
                  <a:schemeClr val="bg1"/>
                </a:solidFill>
              </a:rPr>
              <a:t>؟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وإذا لا تكون النجاة إلا </a:t>
            </a:r>
            <a:r>
              <a:rPr lang="ar-SA" dirty="0" smtClean="0">
                <a:solidFill>
                  <a:schemeClr val="bg1"/>
                </a:solidFill>
              </a:rPr>
              <a:t>بهم</a:t>
            </a:r>
            <a:r>
              <a:rPr lang="ar-QA" dirty="0" smtClean="0">
                <a:solidFill>
                  <a:schemeClr val="bg1"/>
                </a:solidFill>
              </a:rPr>
              <a:t>؟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فكيف عاش الناس قبلهم، ومن قلّد الأئمة قبل أن يجتهدوا؟</a:t>
            </a:r>
            <a:r>
              <a:rPr lang="en-US" dirty="0">
                <a:solidFill>
                  <a:schemeClr val="bg1"/>
                </a:solidFill>
              </a:rPr>
              <a:t>!</a:t>
            </a:r>
            <a:br>
              <a:rPr lang="en-US" dirty="0">
                <a:solidFill>
                  <a:schemeClr val="bg1"/>
                </a:solidFill>
              </a:rPr>
            </a:b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2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QA" dirty="0" smtClean="0">
                <a:solidFill>
                  <a:srgbClr val="FF0000"/>
                </a:solidFill>
              </a:rPr>
              <a:t>نهي الأئمة عن تقليدهم </a:t>
            </a:r>
            <a:endParaRPr lang="ar-Q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نهي الأئمة عن تقليدهم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</a:rPr>
              <a:t>أقوال </a:t>
            </a:r>
            <a:r>
              <a:rPr lang="ar-SA" dirty="0">
                <a:solidFill>
                  <a:schemeClr val="bg1"/>
                </a:solidFill>
              </a:rPr>
              <a:t>أبي حنيفة</a:t>
            </a:r>
            <a:r>
              <a:rPr lang="en-US" dirty="0">
                <a:solidFill>
                  <a:schemeClr val="bg1"/>
                </a:solidFill>
              </a:rPr>
              <a:t>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 </a:t>
            </a:r>
            <a:r>
              <a:rPr lang="ar-QA" dirty="0" smtClean="0">
                <a:solidFill>
                  <a:schemeClr val="bg1"/>
                </a:solidFill>
              </a:rPr>
              <a:t>- لا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يحل لأحد أن يأخذ بقولنا ما لم يعرف من أين </a:t>
            </a:r>
            <a:r>
              <a:rPr lang="ar-SA" dirty="0" smtClean="0">
                <a:solidFill>
                  <a:schemeClr val="bg1"/>
                </a:solidFill>
              </a:rPr>
              <a:t>أخذناه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-2 </a:t>
            </a:r>
            <a:r>
              <a:rPr lang="ar-SA" dirty="0" smtClean="0">
                <a:solidFill>
                  <a:schemeClr val="bg1"/>
                </a:solidFill>
              </a:rPr>
              <a:t>قيل </a:t>
            </a:r>
            <a:r>
              <a:rPr lang="ar-SA" dirty="0">
                <a:solidFill>
                  <a:schemeClr val="bg1"/>
                </a:solidFill>
              </a:rPr>
              <a:t>لأبي حنيفة: يا أبا حنيفة هذا الذي تفتي فيه هو الحق الذي لاشك فيه؟ فقال: (لا أدري لعلّه الباطل الذي لاشك فيه</a:t>
            </a:r>
            <a:r>
              <a:rPr lang="ar-SA" dirty="0" smtClean="0">
                <a:solidFill>
                  <a:schemeClr val="bg1"/>
                </a:solidFill>
              </a:rPr>
              <a:t>...)</a:t>
            </a:r>
            <a:endParaRPr lang="ar-Q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4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7">
  <a:themeElements>
    <a:clrScheme name="7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7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77</Template>
  <TotalTime>285</TotalTime>
  <Words>1462</Words>
  <Application>Microsoft Office PowerPoint</Application>
  <PresentationFormat>On-screen Show (4:3)</PresentationFormat>
  <Paragraphs>190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77</vt:lpstr>
      <vt:lpstr>Slide 1</vt:lpstr>
      <vt:lpstr>التعريف</vt:lpstr>
      <vt:lpstr>يتبع</vt:lpstr>
      <vt:lpstr>يتبع</vt:lpstr>
      <vt:lpstr>رابعا</vt:lpstr>
      <vt:lpstr>مصادر التشريع للأئمة الأربعة</vt:lpstr>
      <vt:lpstr>اتباع المذاهب </vt:lpstr>
      <vt:lpstr>اتباع المذاهب</vt:lpstr>
      <vt:lpstr>نهي الأئمة عن تقليدهم </vt:lpstr>
      <vt:lpstr>يتبع</vt:lpstr>
      <vt:lpstr>يتبع</vt:lpstr>
      <vt:lpstr>يتبع</vt:lpstr>
      <vt:lpstr>منهج اللجنة الدائمة للبحوث العلمية والإفتاء</vt:lpstr>
      <vt:lpstr>خلاصة</vt:lpstr>
      <vt:lpstr>أوجه الاختلاف</vt:lpstr>
      <vt:lpstr>لماذا اختلفوا؟</vt:lpstr>
      <vt:lpstr>يتبع: لماذا اختلفوا؟</vt:lpstr>
      <vt:lpstr>نماذج من اختلافهم </vt:lpstr>
      <vt:lpstr>يتبه نماذج من اختلافهم</vt:lpstr>
      <vt:lpstr>نماذج اختلاف </vt:lpstr>
      <vt:lpstr>نماذج اختلاف </vt:lpstr>
      <vt:lpstr>نماذج اختلاف </vt:lpstr>
      <vt:lpstr>مفاهيم فقهية </vt:lpstr>
      <vt:lpstr>يتبع مفاهيم فقهية</vt:lpstr>
      <vt:lpstr>يتبع قواعد في أصول الفقه</vt:lpstr>
      <vt:lpstr>يتبع قواعد في أصول الفقه</vt:lpstr>
      <vt:lpstr>خاتمة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Shannat</dc:creator>
  <cp:lastModifiedBy>Lina</cp:lastModifiedBy>
  <cp:revision>38</cp:revision>
  <dcterms:created xsi:type="dcterms:W3CDTF">2008-11-14T14:00:11Z</dcterms:created>
  <dcterms:modified xsi:type="dcterms:W3CDTF">2013-04-06T05:50:39Z</dcterms:modified>
</cp:coreProperties>
</file>