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2D"/>
    <a:srgbClr val="FFDF69"/>
    <a:srgbClr val="002060"/>
    <a:srgbClr val="F87D00"/>
    <a:srgbClr val="0B550B"/>
    <a:srgbClr val="EC7878"/>
    <a:srgbClr val="79A1E3"/>
    <a:srgbClr val="CDD7FF"/>
    <a:srgbClr val="9AB3DD"/>
    <a:srgbClr val="E9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3" autoAdjust="0"/>
    <p:restoredTop sz="96529" autoAdjust="0"/>
  </p:normalViewPr>
  <p:slideViewPr>
    <p:cSldViewPr>
      <p:cViewPr varScale="1">
        <p:scale>
          <a:sx n="74" d="100"/>
          <a:sy n="74" d="100"/>
        </p:scale>
        <p:origin x="211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4586"/>
            <a:ext cx="6858000" cy="7632475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srcRect/>
            <a:tile tx="0" ty="0" sx="100000" sy="100000" flip="none" algn="tl"/>
          </a:blipFill>
          <a:ln/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23" y="2093212"/>
            <a:ext cx="5644754" cy="4291518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623" y="7809129"/>
            <a:ext cx="5644754" cy="62829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27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6934200"/>
            <a:ext cx="5644753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6858000" cy="69342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8" y="7752821"/>
            <a:ext cx="5644753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920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363830" y="1933359"/>
            <a:ext cx="3561984" cy="467882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80" y="2160203"/>
            <a:ext cx="3315285" cy="3821873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20" y="6789904"/>
            <a:ext cx="3314045" cy="1030237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49163" y="1933359"/>
            <a:ext cx="2476737" cy="588678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346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641747" y="3302845"/>
            <a:ext cx="2753502" cy="361684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763363" y="3518604"/>
            <a:ext cx="2465168" cy="290014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62338" y="3302000"/>
            <a:ext cx="2753916" cy="332263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8615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3478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4314178" y="644351"/>
            <a:ext cx="2543822" cy="782161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3925491" y="0"/>
            <a:ext cx="2932509" cy="847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03241" y="846692"/>
            <a:ext cx="1276350" cy="7416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647" y="644351"/>
            <a:ext cx="3710532" cy="782161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797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98" y="3209970"/>
            <a:ext cx="5643002" cy="5252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144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6858000" cy="7516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4263128"/>
            <a:ext cx="5644753" cy="21216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648" y="7628401"/>
            <a:ext cx="5644753" cy="626824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1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497" y="3209971"/>
            <a:ext cx="2753042" cy="525599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0" y="3209971"/>
            <a:ext cx="2753040" cy="525599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5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7" y="3141486"/>
            <a:ext cx="2753042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498" y="3973865"/>
            <a:ext cx="2765543" cy="449209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460" y="3141486"/>
            <a:ext cx="2753040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0" y="3973865"/>
            <a:ext cx="2753040" cy="449209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065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82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583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03647" y="644347"/>
            <a:ext cx="1995488" cy="2621163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7" y="644349"/>
            <a:ext cx="1995488" cy="233768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294" y="644349"/>
            <a:ext cx="3517106" cy="782161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7" y="3265510"/>
            <a:ext cx="1995488" cy="52004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333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97" y="1050864"/>
            <a:ext cx="2626161" cy="233590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3430191" y="0"/>
            <a:ext cx="3427809" cy="9906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497" y="3386766"/>
            <a:ext cx="2626161" cy="507919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85768" y="8726411"/>
            <a:ext cx="549494" cy="527403"/>
          </a:xfrm>
        </p:spPr>
        <p:txBody>
          <a:bodyPr/>
          <a:lstStyle/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098" y="8726411"/>
            <a:ext cx="1853670" cy="52740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35263" y="8545171"/>
            <a:ext cx="597462" cy="708643"/>
          </a:xfrm>
        </p:spPr>
        <p:txBody>
          <a:bodyPr/>
          <a:lstStyle/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692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498" y="645938"/>
            <a:ext cx="5643002" cy="1401761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8" y="3155245"/>
            <a:ext cx="5643002" cy="530746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098" y="8726411"/>
            <a:ext cx="4717149" cy="5274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3567" y="8726411"/>
            <a:ext cx="744871" cy="5274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46239474-1892-460F-99DF-7FA9F6535E24}" type="datetimeFigureOut">
              <a:rPr lang="en-AU" smtClean="0"/>
              <a:t>12/07/2018</a:t>
            </a:fld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8438" y="8545171"/>
            <a:ext cx="597462" cy="708643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FE6F3326-AA45-4A14-8E3F-D588D376398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8772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</p:sldLayoutIdLs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openxmlformats.org/officeDocument/2006/relationships/hyperlink" Target="https://www.facebook.com/WikiJournal-of-Medicine-832110790204079/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hyperlink" Target="mailto:Submissions@WiJouMed.org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hyperlink" Target="https://twitter.com/Wijoum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213" y="135840"/>
            <a:ext cx="6493574" cy="20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0" name="Rectangle 59"/>
          <p:cNvSpPr/>
          <p:nvPr/>
        </p:nvSpPr>
        <p:spPr>
          <a:xfrm>
            <a:off x="6675787" y="135840"/>
            <a:ext cx="66963" cy="205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1" name="Rectangle 60"/>
          <p:cNvSpPr/>
          <p:nvPr/>
        </p:nvSpPr>
        <p:spPr>
          <a:xfrm>
            <a:off x="115250" y="135840"/>
            <a:ext cx="66963" cy="205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7" name="Rectangle 66"/>
          <p:cNvSpPr/>
          <p:nvPr/>
        </p:nvSpPr>
        <p:spPr>
          <a:xfrm>
            <a:off x="-424" y="7459980"/>
            <a:ext cx="6863186" cy="2443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8000" tIns="216000" rtlCol="0" anchor="t"/>
          <a:lstStyle/>
          <a:p>
            <a:pPr marL="104775" indent="-104775">
              <a:spcBef>
                <a:spcPts val="0"/>
              </a:spcBef>
              <a:spcAft>
                <a:spcPts val="200"/>
              </a:spcAft>
            </a:pPr>
            <a:r>
              <a:rPr lang="en-US" sz="1600" b="1" dirty="0">
                <a:solidFill>
                  <a:schemeClr val="tx1"/>
                </a:solidFill>
              </a:rPr>
              <a:t>Ideal for research professionals aiming to:</a:t>
            </a:r>
          </a:p>
          <a:p>
            <a:pPr defTabSz="622300">
              <a:spcBef>
                <a:spcPts val="0"/>
              </a:spcBef>
              <a:spcAft>
                <a:spcPts val="200"/>
              </a:spcAft>
            </a:pPr>
            <a:r>
              <a:rPr lang="en-US" sz="1600" dirty="0">
                <a:solidFill>
                  <a:schemeClr val="tx1"/>
                </a:solidFill>
              </a:rPr>
              <a:t>Achieve maximum outreach, exposure, and impact</a:t>
            </a:r>
          </a:p>
          <a:p>
            <a:pPr defTabSz="622300">
              <a:spcBef>
                <a:spcPts val="0"/>
              </a:spcBef>
              <a:spcAft>
                <a:spcPts val="200"/>
              </a:spcAft>
            </a:pPr>
            <a:r>
              <a:rPr lang="en-US" sz="1600" dirty="0">
                <a:solidFill>
                  <a:schemeClr val="tx1"/>
                </a:solidFill>
              </a:rPr>
              <a:t>Improve public understanding of science</a:t>
            </a:r>
          </a:p>
          <a:p>
            <a:pPr defTabSz="622300">
              <a:spcBef>
                <a:spcPts val="0"/>
              </a:spcBef>
              <a:spcAft>
                <a:spcPts val="200"/>
              </a:spcAft>
            </a:pPr>
            <a:r>
              <a:rPr lang="en-US" sz="1600" dirty="0">
                <a:solidFill>
                  <a:schemeClr val="tx1"/>
                </a:solidFill>
              </a:rPr>
              <a:t>Be rewarded for expert input to open access projects</a:t>
            </a:r>
          </a:p>
          <a:p>
            <a:pPr defTabSz="622300">
              <a:spcBef>
                <a:spcPts val="0"/>
              </a:spcBef>
              <a:spcAft>
                <a:spcPts val="200"/>
              </a:spcAft>
            </a:pPr>
            <a:r>
              <a:rPr lang="en-US" sz="1600" dirty="0">
                <a:solidFill>
                  <a:schemeClr val="tx1"/>
                </a:solidFill>
              </a:rPr>
              <a:t>Contribute to the world’s most read </a:t>
            </a:r>
            <a:r>
              <a:rPr lang="en-AU" sz="1600" dirty="0">
                <a:solidFill>
                  <a:schemeClr val="tx1"/>
                </a:solidFill>
              </a:rPr>
              <a:t>encyclopedia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3047" y="3630675"/>
            <a:ext cx="6371906" cy="521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Rectangle 21"/>
          <p:cNvSpPr/>
          <p:nvPr/>
        </p:nvSpPr>
        <p:spPr>
          <a:xfrm>
            <a:off x="792924" y="3691551"/>
            <a:ext cx="2047895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AU" sz="2000" dirty="0">
                <a:solidFill>
                  <a:srgbClr val="F87D00"/>
                </a:solidFill>
                <a:latin typeface="Century Gothic" panose="020B0502020202020204" pitchFamily="34" charset="0"/>
              </a:rPr>
              <a:t>Open Access</a:t>
            </a:r>
            <a:endParaRPr lang="en-AU" sz="2000" dirty="0">
              <a:solidFill>
                <a:srgbClr val="F87D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52238" y="3676163"/>
            <a:ext cx="3604422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AU" sz="1100" dirty="0">
                <a:solidFill>
                  <a:schemeClr val="bg2"/>
                </a:solidFill>
              </a:rPr>
              <a:t>All published articles are openly accessible under a free Creative Commons license</a:t>
            </a:r>
          </a:p>
        </p:txBody>
      </p:sp>
      <p:pic>
        <p:nvPicPr>
          <p:cNvPr id="1036" name="Picture 12" descr="Open Access logo PLoS transparen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93" y="3709902"/>
            <a:ext cx="22857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243047" y="4215114"/>
            <a:ext cx="6371906" cy="521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0" name="Rectangle 29"/>
          <p:cNvSpPr/>
          <p:nvPr/>
        </p:nvSpPr>
        <p:spPr>
          <a:xfrm>
            <a:off x="792924" y="4275990"/>
            <a:ext cx="20478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0D580D"/>
                </a:solidFill>
                <a:latin typeface="Century Gothic" panose="020B0502020202020204" pitchFamily="34" charset="0"/>
              </a:rPr>
              <a:t>Free to publish</a:t>
            </a:r>
            <a:endParaRPr lang="en-AU" sz="2000" dirty="0">
              <a:solidFill>
                <a:srgbClr val="0D580D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52238" y="4260602"/>
            <a:ext cx="36044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schemeClr val="bg2"/>
                </a:solidFill>
              </a:rPr>
              <a:t>WJM is a fully non-profit journal run by volunteer editors so has no publication charges of any kind</a:t>
            </a:r>
          </a:p>
        </p:txBody>
      </p:sp>
      <p:pic>
        <p:nvPicPr>
          <p:cNvPr id="1038" name="Picture 14" descr="Fxemoji u1F4B2 narrow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93" y="4292784"/>
            <a:ext cx="20869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243047" y="3046237"/>
            <a:ext cx="6371906" cy="521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040" name="Picture 16" descr="Journal Icon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6" y="3131160"/>
            <a:ext cx="39130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792925" y="3107113"/>
            <a:ext cx="28048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Public peer-review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10988" y="3091725"/>
            <a:ext cx="29005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schemeClr val="bg2"/>
                </a:solidFill>
              </a:rPr>
              <a:t>All article peer reviews are published and publicly accessible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3047" y="2317286"/>
            <a:ext cx="6371906" cy="6578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1" name="Rectangle 40"/>
          <p:cNvSpPr/>
          <p:nvPr/>
        </p:nvSpPr>
        <p:spPr>
          <a:xfrm>
            <a:off x="792924" y="2446147"/>
            <a:ext cx="28048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Wikipedia-integrated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10988" y="2346120"/>
            <a:ext cx="30456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dirty="0">
                <a:solidFill>
                  <a:schemeClr val="bg2"/>
                </a:solidFill>
              </a:rPr>
              <a:t>Published articles have suitable material integrated into Wikipedia for massively increased reach and exposure</a:t>
            </a:r>
          </a:p>
        </p:txBody>
      </p:sp>
      <p:pic>
        <p:nvPicPr>
          <p:cNvPr id="1042" name="Picture 18" descr="Wikipedia-W-bold-in-square-Clean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2" y="2392043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ectangle 63"/>
          <p:cNvSpPr/>
          <p:nvPr/>
        </p:nvSpPr>
        <p:spPr>
          <a:xfrm>
            <a:off x="579669" y="9217283"/>
            <a:ext cx="2759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24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www.WikiJSci.org</a:t>
            </a:r>
            <a:endParaRPr lang="en-AU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43047" y="4944579"/>
            <a:ext cx="1565433" cy="354503"/>
          </a:xfrm>
          <a:prstGeom prst="rect">
            <a:avLst/>
          </a:prstGeom>
          <a:solidFill>
            <a:srgbClr val="EC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600" dirty="0">
                <a:solidFill>
                  <a:schemeClr val="bg1"/>
                </a:solidFill>
              </a:rPr>
              <a:t>Research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4738" y="5353282"/>
            <a:ext cx="1563741" cy="17654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7200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AU" sz="1000" b="1" dirty="0">
                <a:solidFill>
                  <a:schemeClr val="bg1"/>
                </a:solidFill>
              </a:rPr>
              <a:t>Original research</a:t>
            </a:r>
          </a:p>
          <a:p>
            <a:r>
              <a:rPr lang="en-AU" sz="900" dirty="0">
                <a:solidFill>
                  <a:schemeClr val="bg1"/>
                </a:solidFill>
              </a:rPr>
              <a:t>on scientific topics with an educational focus can be submitted. Such papers follow the standard format of </a:t>
            </a:r>
            <a:r>
              <a:rPr lang="en-AU" sz="900" i="1" dirty="0">
                <a:solidFill>
                  <a:schemeClr val="bg1"/>
                </a:solidFill>
              </a:rPr>
              <a:t>Introduction, Method, Results, Discussion</a:t>
            </a:r>
            <a:r>
              <a:rPr lang="en-AU" sz="900" dirty="0">
                <a:solidFill>
                  <a:schemeClr val="bg1"/>
                </a:solidFill>
              </a:rPr>
              <a:t>. Supplementary data set publication is encouraged.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916833" y="4944579"/>
            <a:ext cx="4696388" cy="354503"/>
          </a:xfrm>
          <a:prstGeom prst="rect">
            <a:avLst/>
          </a:prstGeom>
          <a:solidFill>
            <a:srgbClr val="79A1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600" dirty="0">
                <a:solidFill>
                  <a:schemeClr val="bg1"/>
                </a:solidFill>
              </a:rPr>
              <a:t>Review articles</a:t>
            </a:r>
            <a:endParaRPr lang="en-AU" sz="1600" i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16832" y="5353282"/>
            <a:ext cx="1495163" cy="15228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7200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AU" sz="1000" b="1" dirty="0">
                <a:solidFill>
                  <a:schemeClr val="bg1"/>
                </a:solidFill>
              </a:rPr>
              <a:t>Focused reviews</a:t>
            </a:r>
            <a:endParaRPr lang="en-AU" sz="900" b="1" dirty="0">
              <a:solidFill>
                <a:schemeClr val="bg1"/>
              </a:solidFill>
            </a:endParaRPr>
          </a:p>
          <a:p>
            <a:r>
              <a:rPr lang="en-AU" sz="900" dirty="0">
                <a:solidFill>
                  <a:schemeClr val="bg1"/>
                </a:solidFill>
              </a:rPr>
              <a:t>describe a specific topic in detail, summarising and synthesising published works. Sections of these may be integrated in relevant, specialist Wikipedia articles.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118057" y="5353282"/>
            <a:ext cx="1495163" cy="19039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7200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AU" sz="1000" b="1" dirty="0">
                <a:solidFill>
                  <a:schemeClr val="bg1"/>
                </a:solidFill>
              </a:rPr>
              <a:t>Figure reviews</a:t>
            </a:r>
            <a:endParaRPr lang="en-AU" sz="900" b="1" dirty="0">
              <a:solidFill>
                <a:schemeClr val="bg1"/>
              </a:solidFill>
            </a:endParaRPr>
          </a:p>
          <a:p>
            <a:r>
              <a:rPr lang="en-AU" sz="900" dirty="0">
                <a:solidFill>
                  <a:schemeClr val="bg1"/>
                </a:solidFill>
              </a:rPr>
              <a:t>are short reviews centred around a key figure. This can be a diagram, schematic, photograph, video or animation. The article gives the relevant background, explains the image and acts as an extended figure legend.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484610" y="5353283"/>
            <a:ext cx="1560832" cy="17654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7200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AU" sz="1000" b="1" dirty="0">
                <a:solidFill>
                  <a:schemeClr val="bg1"/>
                </a:solidFill>
              </a:rPr>
              <a:t>Encyclopedic reviews</a:t>
            </a:r>
            <a:endParaRPr lang="en-AU" sz="900" b="1" dirty="0">
              <a:solidFill>
                <a:schemeClr val="bg1"/>
              </a:solidFill>
            </a:endParaRPr>
          </a:p>
          <a:p>
            <a:r>
              <a:rPr lang="en-AU" sz="900" dirty="0">
                <a:solidFill>
                  <a:schemeClr val="bg1"/>
                </a:solidFill>
              </a:rPr>
              <a:t>cover an entire topic and are written in an encyclopaedic tone. Published articles are subsequently copied to Wikipedia. Articles can also be expansions, improvements or re-writes of existing Wikipedia articles.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9BBB64-ED29-40B0-AE9D-4FCCAA4FA993}"/>
              </a:ext>
            </a:extLst>
          </p:cNvPr>
          <p:cNvSpPr/>
          <p:nvPr/>
        </p:nvSpPr>
        <p:spPr>
          <a:xfrm>
            <a:off x="264493" y="1567607"/>
            <a:ext cx="635046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80" dirty="0" err="1">
                <a:solidFill>
                  <a:schemeClr val="bg1"/>
                </a:solidFill>
              </a:rPr>
              <a:t>WikiJournals</a:t>
            </a:r>
            <a:r>
              <a:rPr lang="en-US" sz="1080" dirty="0">
                <a:solidFill>
                  <a:schemeClr val="bg1"/>
                </a:solidFill>
              </a:rPr>
              <a:t> </a:t>
            </a:r>
            <a:r>
              <a:rPr lang="en-AU" sz="1080" dirty="0">
                <a:solidFill>
                  <a:schemeClr val="bg1"/>
                </a:solidFill>
              </a:rPr>
              <a:t>couple the rigour of academic peer review with the extreme reach of Wikipedia (where articles often get &gt;100,000 views per year). This improves the encyclopedia’s accuracy, and rewards expert contributors with citable, indexed publications.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176627" y="455226"/>
            <a:ext cx="4075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WikiJournal of Science</a:t>
            </a:r>
            <a:endParaRPr lang="en-AU" sz="2800" dirty="0"/>
          </a:p>
        </p:txBody>
      </p:sp>
      <p:sp>
        <p:nvSpPr>
          <p:cNvPr id="6" name="Rectangle 5"/>
          <p:cNvSpPr/>
          <p:nvPr/>
        </p:nvSpPr>
        <p:spPr>
          <a:xfrm>
            <a:off x="1916832" y="1021534"/>
            <a:ext cx="45947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200" dirty="0">
                <a:solidFill>
                  <a:srgbClr val="252525"/>
                </a:solidFill>
                <a:latin typeface="Arial" panose="020B0604020202020204" pitchFamily="34" charset="0"/>
              </a:rPr>
              <a:t>Open access • Publication charge free • Public peer review</a:t>
            </a:r>
            <a:endParaRPr lang="en-AU" sz="1200" dirty="0"/>
          </a:p>
        </p:txBody>
      </p:sp>
      <p:pic>
        <p:nvPicPr>
          <p:cNvPr id="1026" name="Picture 2" descr="https://upload.wikimedia.org/wikipedia/commons/thumb/7/77/WikiJournal_of_Science_logo.svg/500px-WikiJournal_of_Science_logo.svg.png">
            <a:extLst>
              <a:ext uri="{FF2B5EF4-FFF2-40B4-BE49-F238E27FC236}">
                <a16:creationId xmlns:a16="http://schemas.microsoft.com/office/drawing/2014/main" id="{0DA07F8C-4C22-4D47-94F2-FE51999F9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83" y="200706"/>
            <a:ext cx="1325064" cy="129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1584C73-ECF3-4795-B26B-18422006D3A2}"/>
              </a:ext>
            </a:extLst>
          </p:cNvPr>
          <p:cNvGrpSpPr/>
          <p:nvPr/>
        </p:nvGrpSpPr>
        <p:grpSpPr>
          <a:xfrm>
            <a:off x="3716304" y="9092522"/>
            <a:ext cx="2302881" cy="783869"/>
            <a:chOff x="4254413" y="8562744"/>
            <a:chExt cx="2302881" cy="783869"/>
          </a:xfrm>
        </p:grpSpPr>
        <p:sp>
          <p:nvSpPr>
            <p:cNvPr id="40" name="Rectangle 39"/>
            <p:cNvSpPr/>
            <p:nvPr/>
          </p:nvSpPr>
          <p:spPr>
            <a:xfrm>
              <a:off x="4482687" y="8562744"/>
              <a:ext cx="2074607" cy="7838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AU" sz="1400" dirty="0" err="1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rPr>
                <a:t>WikiJSci</a:t>
              </a:r>
              <a:endParaRPr lang="en-AU" sz="14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AU" sz="1400" dirty="0" err="1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rPr>
                <a:t>WikiJSci</a:t>
              </a:r>
              <a:endParaRPr lang="en-AU" sz="14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AU" sz="1400" dirty="0">
                  <a:solidFill>
                    <a:schemeClr val="tx1">
                      <a:lumMod val="75000"/>
                    </a:schemeClr>
                  </a:solidFill>
                  <a:latin typeface="Century Gothic" panose="020B0502020202020204" pitchFamily="34" charset="0"/>
                </a:rPr>
                <a:t>Contact@WikiJSci.org</a:t>
              </a:r>
            </a:p>
          </p:txBody>
        </p:sp>
        <p:pic>
          <p:nvPicPr>
            <p:cNvPr id="1028" name="Picture 4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261252" y="8607281"/>
              <a:ext cx="214326" cy="214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261252" y="8859001"/>
              <a:ext cx="218959" cy="21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10" descr="https://upload.wikimedia.org/wikipedia/commons/thumb/d/df/Aiga_mail.svg/240px-Aiga_mail.svg.png">
              <a:hlinkClick r:id="rId11"/>
              <a:extLst>
                <a:ext uri="{FF2B5EF4-FFF2-40B4-BE49-F238E27FC236}">
                  <a16:creationId xmlns:a16="http://schemas.microsoft.com/office/drawing/2014/main" id="{5CAA534C-2AF5-4648-BAAA-E4B0187415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artisticPhotocopy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4413" y="9079392"/>
              <a:ext cx="232636" cy="232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1202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5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BFBFBF"/>
      </a:hlink>
      <a:folHlink>
        <a:srgbClr val="D8D8D8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412</TotalTime>
  <Words>290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Trebuchet MS</vt:lpstr>
      <vt:lpstr>Wingdings 2</vt:lpstr>
      <vt:lpstr>Quotable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Shafee</dc:creator>
  <cp:lastModifiedBy>Thomas Shafee</cp:lastModifiedBy>
  <cp:revision>106</cp:revision>
  <dcterms:created xsi:type="dcterms:W3CDTF">2016-09-14T08:49:31Z</dcterms:created>
  <dcterms:modified xsi:type="dcterms:W3CDTF">2018-07-12T03:54:56Z</dcterms:modified>
</cp:coreProperties>
</file>