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8"/>
  </p:notesMasterIdLst>
  <p:sldIdLst>
    <p:sldId id="256" r:id="rId2"/>
    <p:sldId id="334" r:id="rId3"/>
    <p:sldId id="350" r:id="rId4"/>
    <p:sldId id="269" r:id="rId5"/>
    <p:sldId id="348" r:id="rId6"/>
    <p:sldId id="336" r:id="rId7"/>
    <p:sldId id="338" r:id="rId8"/>
    <p:sldId id="311" r:id="rId9"/>
    <p:sldId id="339" r:id="rId10"/>
    <p:sldId id="343" r:id="rId11"/>
    <p:sldId id="344" r:id="rId12"/>
    <p:sldId id="346" r:id="rId13"/>
    <p:sldId id="337" r:id="rId14"/>
    <p:sldId id="333" r:id="rId15"/>
    <p:sldId id="347" r:id="rId16"/>
    <p:sldId id="354" r:id="rId17"/>
    <p:sldId id="342" r:id="rId18"/>
    <p:sldId id="263" r:id="rId19"/>
    <p:sldId id="353" r:id="rId20"/>
    <p:sldId id="326" r:id="rId21"/>
    <p:sldId id="341" r:id="rId22"/>
    <p:sldId id="312" r:id="rId23"/>
    <p:sldId id="272" r:id="rId24"/>
    <p:sldId id="355" r:id="rId25"/>
    <p:sldId id="276"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7CB"/>
    <a:srgbClr val="D2A000"/>
    <a:srgbClr val="E9CEB5"/>
    <a:srgbClr val="BC8F00"/>
    <a:srgbClr val="F9D601"/>
    <a:srgbClr val="FABE00"/>
    <a:srgbClr val="FFDF1D"/>
    <a:srgbClr val="FFF1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75" autoAdjust="0"/>
    <p:restoredTop sz="94660"/>
  </p:normalViewPr>
  <p:slideViewPr>
    <p:cSldViewPr snapToGrid="0">
      <p:cViewPr varScale="1">
        <p:scale>
          <a:sx n="69" d="100"/>
          <a:sy n="69" d="100"/>
        </p:scale>
        <p:origin x="404" y="44"/>
      </p:cViewPr>
      <p:guideLst/>
    </p:cSldViewPr>
  </p:slideViewPr>
  <p:notesTextViewPr>
    <p:cViewPr>
      <p:scale>
        <a:sx n="1" d="1"/>
        <a:sy n="1" d="1"/>
      </p:scale>
      <p:origin x="0" y="0"/>
    </p:cViewPr>
  </p:notesTextViewPr>
  <p:sorterViewPr>
    <p:cViewPr>
      <p:scale>
        <a:sx n="170" d="100"/>
        <a:sy n="170" d="100"/>
      </p:scale>
      <p:origin x="0" y="-137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E63173-FE7A-414B-8A66-7C0E673A7B5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FC3C9020-7C96-4BA9-9A28-8314320519B7}">
      <dgm:prSet phldrT="[Text]" custT="1"/>
      <dgm:spPr>
        <a:solidFill>
          <a:srgbClr val="E9CEB5"/>
        </a:solidFill>
      </dgm:spPr>
      <dgm:t>
        <a:bodyPr tIns="0" anchor="ctr" anchorCtr="0"/>
        <a:lstStyle/>
        <a:p>
          <a:pPr>
            <a:lnSpc>
              <a:spcPct val="100000"/>
            </a:lnSpc>
          </a:pPr>
          <a:r>
            <a:rPr lang="en-US" sz="1800" u="sng" dirty="0">
              <a:solidFill>
                <a:schemeClr val="tx1"/>
              </a:solidFill>
            </a:rPr>
            <a:t>2015 - 2018</a:t>
          </a:r>
        </a:p>
        <a:p>
          <a:pPr>
            <a:lnSpc>
              <a:spcPct val="90000"/>
            </a:lnSpc>
          </a:pPr>
          <a:r>
            <a:rPr lang="en-US" sz="1600" dirty="0">
              <a:solidFill>
                <a:schemeClr val="tx1"/>
              </a:solidFill>
            </a:rPr>
            <a:t>BOCC pass resolution to reduce number of people with mental illness in jails (2015).</a:t>
          </a:r>
        </a:p>
        <a:p>
          <a:pPr>
            <a:lnSpc>
              <a:spcPct val="90000"/>
            </a:lnSpc>
          </a:pPr>
          <a:r>
            <a:rPr lang="en-US" sz="1600" dirty="0">
              <a:solidFill>
                <a:schemeClr val="tx1"/>
              </a:solidFill>
            </a:rPr>
            <a:t>Sherriff Blackwood puts forth idea of a diversion unit in new OC Detention Center – workgroup established but plans not completed in time to add diversion unit (2018).</a:t>
          </a:r>
          <a:endParaRPr lang="en-US" sz="1800" dirty="0">
            <a:solidFill>
              <a:schemeClr val="tx1"/>
            </a:solidFill>
          </a:endParaRPr>
        </a:p>
      </dgm:t>
    </dgm:pt>
    <dgm:pt modelId="{30C8DC52-74FC-4031-B5F9-B26E330DE2CE}" type="parTrans" cxnId="{9C077E8F-3E4E-4C07-83FA-EA23C194F59C}">
      <dgm:prSet/>
      <dgm:spPr/>
      <dgm:t>
        <a:bodyPr/>
        <a:lstStyle/>
        <a:p>
          <a:endParaRPr lang="en-US">
            <a:solidFill>
              <a:schemeClr val="tx1"/>
            </a:solidFill>
          </a:endParaRPr>
        </a:p>
      </dgm:t>
    </dgm:pt>
    <dgm:pt modelId="{A3D968E3-67F5-4CB9-A160-D0AFF78F4013}" type="sibTrans" cxnId="{9C077E8F-3E4E-4C07-83FA-EA23C194F59C}">
      <dgm:prSet/>
      <dgm:spPr>
        <a:solidFill>
          <a:schemeClr val="bg2">
            <a:lumMod val="75000"/>
            <a:alpha val="90000"/>
          </a:schemeClr>
        </a:solidFill>
      </dgm:spPr>
      <dgm:t>
        <a:bodyPr/>
        <a:lstStyle/>
        <a:p>
          <a:endParaRPr lang="en-US">
            <a:solidFill>
              <a:schemeClr val="tx1"/>
            </a:solidFill>
          </a:endParaRPr>
        </a:p>
      </dgm:t>
    </dgm:pt>
    <dgm:pt modelId="{12EDB5F1-08EC-466D-887F-E462EC8C81B1}">
      <dgm:prSet phldrT="[Text]" custT="1"/>
      <dgm:spPr>
        <a:solidFill>
          <a:srgbClr val="E9CEB5"/>
        </a:solidFill>
      </dgm:spPr>
      <dgm:t>
        <a:bodyPr/>
        <a:lstStyle/>
        <a:p>
          <a:pPr>
            <a:lnSpc>
              <a:spcPct val="0"/>
            </a:lnSpc>
            <a:spcAft>
              <a:spcPct val="35000"/>
            </a:spcAft>
          </a:pPr>
          <a:r>
            <a:rPr lang="en-US" sz="1800" u="sng" dirty="0">
              <a:solidFill>
                <a:schemeClr val="tx1"/>
              </a:solidFill>
            </a:rPr>
            <a:t>2019 - 2021</a:t>
          </a:r>
        </a:p>
        <a:p>
          <a:pPr>
            <a:lnSpc>
              <a:spcPct val="100000"/>
            </a:lnSpc>
            <a:spcAft>
              <a:spcPts val="42"/>
            </a:spcAft>
          </a:pPr>
          <a:r>
            <a:rPr lang="en-US" sz="1600" dirty="0">
              <a:solidFill>
                <a:schemeClr val="tx1"/>
              </a:solidFill>
            </a:rPr>
            <a:t>NCDHHS and Orange County hold SIM Workshop (April 2019) and Workshop participants examined: 1) gaps in crisis services and 2) action plan.</a:t>
          </a:r>
        </a:p>
        <a:p>
          <a:pPr indent="0">
            <a:lnSpc>
              <a:spcPct val="150000"/>
            </a:lnSpc>
            <a:spcAft>
              <a:spcPts val="42"/>
            </a:spcAft>
          </a:pPr>
          <a:r>
            <a:rPr lang="en-US" sz="1600" dirty="0">
              <a:solidFill>
                <a:schemeClr val="tx1"/>
              </a:solidFill>
            </a:rPr>
            <a:t>BHTF Crisis Diversion Facility Subcommittee established (November 2019).</a:t>
          </a:r>
        </a:p>
        <a:p>
          <a:pPr indent="0">
            <a:lnSpc>
              <a:spcPct val="100000"/>
            </a:lnSpc>
            <a:spcAft>
              <a:spcPts val="42"/>
            </a:spcAft>
          </a:pPr>
          <a:r>
            <a:rPr lang="en-US" sz="1600" dirty="0">
              <a:solidFill>
                <a:schemeClr val="tx1"/>
              </a:solidFill>
            </a:rPr>
            <a:t>Recommendations for Crisis-Diversion Facility approved by BOCC (April 2021).</a:t>
          </a:r>
        </a:p>
      </dgm:t>
    </dgm:pt>
    <dgm:pt modelId="{BF5B6B52-E5EE-4D13-854B-E04EF3518C05}" type="parTrans" cxnId="{2EDF2DBA-273B-444D-947E-509791E06651}">
      <dgm:prSet/>
      <dgm:spPr/>
      <dgm:t>
        <a:bodyPr/>
        <a:lstStyle/>
        <a:p>
          <a:endParaRPr lang="en-US">
            <a:solidFill>
              <a:schemeClr val="tx1"/>
            </a:solidFill>
          </a:endParaRPr>
        </a:p>
      </dgm:t>
    </dgm:pt>
    <dgm:pt modelId="{A29AA6A7-035E-42DE-B8F1-B62424AC7500}" type="sibTrans" cxnId="{2EDF2DBA-273B-444D-947E-509791E06651}">
      <dgm:prSet/>
      <dgm:spPr>
        <a:solidFill>
          <a:schemeClr val="bg2">
            <a:lumMod val="75000"/>
            <a:alpha val="90000"/>
          </a:schemeClr>
        </a:solidFill>
      </dgm:spPr>
      <dgm:t>
        <a:bodyPr/>
        <a:lstStyle/>
        <a:p>
          <a:endParaRPr lang="en-US">
            <a:solidFill>
              <a:schemeClr val="tx1"/>
            </a:solidFill>
          </a:endParaRPr>
        </a:p>
      </dgm:t>
    </dgm:pt>
    <dgm:pt modelId="{25CD7DD8-16D2-481B-BF04-768B74068EB4}">
      <dgm:prSet phldrT="[Text]" custT="1"/>
      <dgm:spPr>
        <a:solidFill>
          <a:srgbClr val="E9CEB5"/>
        </a:solidFill>
      </dgm:spPr>
      <dgm:t>
        <a:bodyPr/>
        <a:lstStyle/>
        <a:p>
          <a:r>
            <a:rPr lang="en-US" sz="1800" u="sng" dirty="0">
              <a:solidFill>
                <a:schemeClr val="tx1"/>
              </a:solidFill>
            </a:rPr>
            <a:t>2022 -2023</a:t>
          </a:r>
        </a:p>
        <a:p>
          <a:r>
            <a:rPr lang="en-US" sz="1600" dirty="0">
              <a:solidFill>
                <a:schemeClr val="tx1"/>
              </a:solidFill>
            </a:rPr>
            <a:t>Orange County forms team to oversee facility design, facility operations, site location, and estimating preliminary costs (Fall 2022).</a:t>
          </a:r>
        </a:p>
        <a:p>
          <a:r>
            <a:rPr lang="en-US" sz="1600" dirty="0">
              <a:solidFill>
                <a:schemeClr val="tx1"/>
              </a:solidFill>
            </a:rPr>
            <a:t>BOCC approves contract with architect team (CPL/RHA) for preliminary physical/operational design of facility (December 5, 2022) and work begins in January 2023.</a:t>
          </a:r>
        </a:p>
      </dgm:t>
    </dgm:pt>
    <dgm:pt modelId="{4DDC3E09-BD7B-46FA-B8B4-48520C7ED0BD}" type="parTrans" cxnId="{3D728B88-046D-43B2-B8FA-497BE10BADE1}">
      <dgm:prSet/>
      <dgm:spPr/>
      <dgm:t>
        <a:bodyPr/>
        <a:lstStyle/>
        <a:p>
          <a:endParaRPr lang="en-US">
            <a:solidFill>
              <a:schemeClr val="tx1"/>
            </a:solidFill>
          </a:endParaRPr>
        </a:p>
      </dgm:t>
    </dgm:pt>
    <dgm:pt modelId="{F004FB43-6F15-4119-901A-B3389666FD78}" type="sibTrans" cxnId="{3D728B88-046D-43B2-B8FA-497BE10BADE1}">
      <dgm:prSet/>
      <dgm:spPr/>
      <dgm:t>
        <a:bodyPr/>
        <a:lstStyle/>
        <a:p>
          <a:endParaRPr lang="en-US">
            <a:solidFill>
              <a:schemeClr val="tx1"/>
            </a:solidFill>
          </a:endParaRPr>
        </a:p>
      </dgm:t>
    </dgm:pt>
    <dgm:pt modelId="{0655E447-50E7-45C7-9306-97A09D9B7FE5}" type="pres">
      <dgm:prSet presAssocID="{65E63173-FE7A-414B-8A66-7C0E673A7B5B}" presName="outerComposite" presStyleCnt="0">
        <dgm:presLayoutVars>
          <dgm:chMax val="5"/>
          <dgm:dir/>
          <dgm:resizeHandles val="exact"/>
        </dgm:presLayoutVars>
      </dgm:prSet>
      <dgm:spPr/>
      <dgm:t>
        <a:bodyPr/>
        <a:lstStyle/>
        <a:p>
          <a:endParaRPr lang="en-US"/>
        </a:p>
      </dgm:t>
    </dgm:pt>
    <dgm:pt modelId="{7E010EA3-95D1-4DDD-BD54-B66974623AB3}" type="pres">
      <dgm:prSet presAssocID="{65E63173-FE7A-414B-8A66-7C0E673A7B5B}" presName="dummyMaxCanvas" presStyleCnt="0">
        <dgm:presLayoutVars/>
      </dgm:prSet>
      <dgm:spPr/>
    </dgm:pt>
    <dgm:pt modelId="{FA290FA5-F074-4FED-8F3E-05DA1A080F4F}" type="pres">
      <dgm:prSet presAssocID="{65E63173-FE7A-414B-8A66-7C0E673A7B5B}" presName="ThreeNodes_1" presStyleLbl="node1" presStyleIdx="0" presStyleCnt="3" custScaleY="72295" custLinFactNeighborX="113" custLinFactNeighborY="-470">
        <dgm:presLayoutVars>
          <dgm:bulletEnabled val="1"/>
        </dgm:presLayoutVars>
      </dgm:prSet>
      <dgm:spPr/>
      <dgm:t>
        <a:bodyPr/>
        <a:lstStyle/>
        <a:p>
          <a:endParaRPr lang="en-US"/>
        </a:p>
      </dgm:t>
    </dgm:pt>
    <dgm:pt modelId="{3555C14A-23C0-4B2A-8F4E-5B563D17C427}" type="pres">
      <dgm:prSet presAssocID="{65E63173-FE7A-414B-8A66-7C0E673A7B5B}" presName="ThreeNodes_2" presStyleLbl="node1" presStyleIdx="1" presStyleCnt="3" custScaleY="94743" custLinFactNeighborX="-2336" custLinFactNeighborY="-22103">
        <dgm:presLayoutVars>
          <dgm:bulletEnabled val="1"/>
        </dgm:presLayoutVars>
      </dgm:prSet>
      <dgm:spPr/>
      <dgm:t>
        <a:bodyPr/>
        <a:lstStyle/>
        <a:p>
          <a:endParaRPr lang="en-US"/>
        </a:p>
      </dgm:t>
    </dgm:pt>
    <dgm:pt modelId="{581CF3F4-A4F8-41FB-86D2-4F90213476AD}" type="pres">
      <dgm:prSet presAssocID="{65E63173-FE7A-414B-8A66-7C0E673A7B5B}" presName="ThreeNodes_3" presStyleLbl="node1" presStyleIdx="2" presStyleCnt="3" custLinFactNeighborX="-5581" custLinFactNeighborY="-29127">
        <dgm:presLayoutVars>
          <dgm:bulletEnabled val="1"/>
        </dgm:presLayoutVars>
      </dgm:prSet>
      <dgm:spPr/>
      <dgm:t>
        <a:bodyPr/>
        <a:lstStyle/>
        <a:p>
          <a:endParaRPr lang="en-US"/>
        </a:p>
      </dgm:t>
    </dgm:pt>
    <dgm:pt modelId="{0F65FA05-D020-49EB-B8FF-9353E11D6FC1}" type="pres">
      <dgm:prSet presAssocID="{65E63173-FE7A-414B-8A66-7C0E673A7B5B}" presName="ThreeConn_1-2" presStyleLbl="fgAccFollowNode1" presStyleIdx="0" presStyleCnt="2" custScaleX="58987" custScaleY="100000" custLinFactNeighborY="-24587">
        <dgm:presLayoutVars>
          <dgm:bulletEnabled val="1"/>
        </dgm:presLayoutVars>
      </dgm:prSet>
      <dgm:spPr/>
      <dgm:t>
        <a:bodyPr/>
        <a:lstStyle/>
        <a:p>
          <a:endParaRPr lang="en-US"/>
        </a:p>
      </dgm:t>
    </dgm:pt>
    <dgm:pt modelId="{F9DEE1E3-86E4-495E-8B00-C186D6310C54}" type="pres">
      <dgm:prSet presAssocID="{65E63173-FE7A-414B-8A66-7C0E673A7B5B}" presName="ThreeConn_2-3" presStyleLbl="fgAccFollowNode1" presStyleIdx="1" presStyleCnt="2" custScaleX="57513" custScaleY="100000" custLinFactNeighborX="-1177" custLinFactNeighborY="-39068">
        <dgm:presLayoutVars>
          <dgm:bulletEnabled val="1"/>
        </dgm:presLayoutVars>
      </dgm:prSet>
      <dgm:spPr/>
      <dgm:t>
        <a:bodyPr/>
        <a:lstStyle/>
        <a:p>
          <a:endParaRPr lang="en-US"/>
        </a:p>
      </dgm:t>
    </dgm:pt>
    <dgm:pt modelId="{4595E44F-ADA8-4868-83A1-71CC3C98424C}" type="pres">
      <dgm:prSet presAssocID="{65E63173-FE7A-414B-8A66-7C0E673A7B5B}" presName="ThreeNodes_1_text" presStyleLbl="node1" presStyleIdx="2" presStyleCnt="3">
        <dgm:presLayoutVars>
          <dgm:bulletEnabled val="1"/>
        </dgm:presLayoutVars>
      </dgm:prSet>
      <dgm:spPr/>
      <dgm:t>
        <a:bodyPr/>
        <a:lstStyle/>
        <a:p>
          <a:endParaRPr lang="en-US"/>
        </a:p>
      </dgm:t>
    </dgm:pt>
    <dgm:pt modelId="{9216A034-3568-46EC-A1FC-7E89822FD4C8}" type="pres">
      <dgm:prSet presAssocID="{65E63173-FE7A-414B-8A66-7C0E673A7B5B}" presName="ThreeNodes_2_text" presStyleLbl="node1" presStyleIdx="2" presStyleCnt="3">
        <dgm:presLayoutVars>
          <dgm:bulletEnabled val="1"/>
        </dgm:presLayoutVars>
      </dgm:prSet>
      <dgm:spPr/>
      <dgm:t>
        <a:bodyPr/>
        <a:lstStyle/>
        <a:p>
          <a:endParaRPr lang="en-US"/>
        </a:p>
      </dgm:t>
    </dgm:pt>
    <dgm:pt modelId="{08FE5736-BF0E-49F3-BF20-B7F8AD68DC4D}" type="pres">
      <dgm:prSet presAssocID="{65E63173-FE7A-414B-8A66-7C0E673A7B5B}" presName="ThreeNodes_3_text" presStyleLbl="node1" presStyleIdx="2" presStyleCnt="3">
        <dgm:presLayoutVars>
          <dgm:bulletEnabled val="1"/>
        </dgm:presLayoutVars>
      </dgm:prSet>
      <dgm:spPr/>
      <dgm:t>
        <a:bodyPr/>
        <a:lstStyle/>
        <a:p>
          <a:endParaRPr lang="en-US"/>
        </a:p>
      </dgm:t>
    </dgm:pt>
  </dgm:ptLst>
  <dgm:cxnLst>
    <dgm:cxn modelId="{7B6BEF5C-1959-44AD-94F6-EB0B935CD8FD}" type="presOf" srcId="{25CD7DD8-16D2-481B-BF04-768B74068EB4}" destId="{08FE5736-BF0E-49F3-BF20-B7F8AD68DC4D}" srcOrd="1" destOrd="0" presId="urn:microsoft.com/office/officeart/2005/8/layout/vProcess5"/>
    <dgm:cxn modelId="{9C077E8F-3E4E-4C07-83FA-EA23C194F59C}" srcId="{65E63173-FE7A-414B-8A66-7C0E673A7B5B}" destId="{FC3C9020-7C96-4BA9-9A28-8314320519B7}" srcOrd="0" destOrd="0" parTransId="{30C8DC52-74FC-4031-B5F9-B26E330DE2CE}" sibTransId="{A3D968E3-67F5-4CB9-A160-D0AFF78F4013}"/>
    <dgm:cxn modelId="{3D0BA964-64ED-4639-9C54-F594C0560EFB}" type="presOf" srcId="{A3D968E3-67F5-4CB9-A160-D0AFF78F4013}" destId="{0F65FA05-D020-49EB-B8FF-9353E11D6FC1}" srcOrd="0" destOrd="0" presId="urn:microsoft.com/office/officeart/2005/8/layout/vProcess5"/>
    <dgm:cxn modelId="{EB1DB7FC-A4CD-4D20-A5B3-9C63F5073F97}" type="presOf" srcId="{12EDB5F1-08EC-466D-887F-E462EC8C81B1}" destId="{9216A034-3568-46EC-A1FC-7E89822FD4C8}" srcOrd="1" destOrd="0" presId="urn:microsoft.com/office/officeart/2005/8/layout/vProcess5"/>
    <dgm:cxn modelId="{2EDF2DBA-273B-444D-947E-509791E06651}" srcId="{65E63173-FE7A-414B-8A66-7C0E673A7B5B}" destId="{12EDB5F1-08EC-466D-887F-E462EC8C81B1}" srcOrd="1" destOrd="0" parTransId="{BF5B6B52-E5EE-4D13-854B-E04EF3518C05}" sibTransId="{A29AA6A7-035E-42DE-B8F1-B62424AC7500}"/>
    <dgm:cxn modelId="{64CC17DD-D9C4-4B4D-8FAF-3947229F815B}" type="presOf" srcId="{12EDB5F1-08EC-466D-887F-E462EC8C81B1}" destId="{3555C14A-23C0-4B2A-8F4E-5B563D17C427}" srcOrd="0" destOrd="0" presId="urn:microsoft.com/office/officeart/2005/8/layout/vProcess5"/>
    <dgm:cxn modelId="{4FD12FAB-257B-408B-832A-41F6DC107FBF}" type="presOf" srcId="{25CD7DD8-16D2-481B-BF04-768B74068EB4}" destId="{581CF3F4-A4F8-41FB-86D2-4F90213476AD}" srcOrd="0" destOrd="0" presId="urn:microsoft.com/office/officeart/2005/8/layout/vProcess5"/>
    <dgm:cxn modelId="{6A0CC469-A601-4C14-A2AB-B297E880A700}" type="presOf" srcId="{A29AA6A7-035E-42DE-B8F1-B62424AC7500}" destId="{F9DEE1E3-86E4-495E-8B00-C186D6310C54}" srcOrd="0" destOrd="0" presId="urn:microsoft.com/office/officeart/2005/8/layout/vProcess5"/>
    <dgm:cxn modelId="{05DD3241-1734-4045-A829-7FC52AF3D23F}" type="presOf" srcId="{FC3C9020-7C96-4BA9-9A28-8314320519B7}" destId="{4595E44F-ADA8-4868-83A1-71CC3C98424C}" srcOrd="1" destOrd="0" presId="urn:microsoft.com/office/officeart/2005/8/layout/vProcess5"/>
    <dgm:cxn modelId="{E07BC765-4B26-4207-82D9-1D7B2810F16C}" type="presOf" srcId="{FC3C9020-7C96-4BA9-9A28-8314320519B7}" destId="{FA290FA5-F074-4FED-8F3E-05DA1A080F4F}" srcOrd="0" destOrd="0" presId="urn:microsoft.com/office/officeart/2005/8/layout/vProcess5"/>
    <dgm:cxn modelId="{AC7AF3A6-A544-4DAB-A5AB-B90FEA480FE8}" type="presOf" srcId="{65E63173-FE7A-414B-8A66-7C0E673A7B5B}" destId="{0655E447-50E7-45C7-9306-97A09D9B7FE5}" srcOrd="0" destOrd="0" presId="urn:microsoft.com/office/officeart/2005/8/layout/vProcess5"/>
    <dgm:cxn modelId="{3D728B88-046D-43B2-B8FA-497BE10BADE1}" srcId="{65E63173-FE7A-414B-8A66-7C0E673A7B5B}" destId="{25CD7DD8-16D2-481B-BF04-768B74068EB4}" srcOrd="2" destOrd="0" parTransId="{4DDC3E09-BD7B-46FA-B8B4-48520C7ED0BD}" sibTransId="{F004FB43-6F15-4119-901A-B3389666FD78}"/>
    <dgm:cxn modelId="{33227931-6D8F-4B7B-ABAD-195FD410FF4F}" type="presParOf" srcId="{0655E447-50E7-45C7-9306-97A09D9B7FE5}" destId="{7E010EA3-95D1-4DDD-BD54-B66974623AB3}" srcOrd="0" destOrd="0" presId="urn:microsoft.com/office/officeart/2005/8/layout/vProcess5"/>
    <dgm:cxn modelId="{CA793482-01CD-4E11-AE11-903ADD4F4DF9}" type="presParOf" srcId="{0655E447-50E7-45C7-9306-97A09D9B7FE5}" destId="{FA290FA5-F074-4FED-8F3E-05DA1A080F4F}" srcOrd="1" destOrd="0" presId="urn:microsoft.com/office/officeart/2005/8/layout/vProcess5"/>
    <dgm:cxn modelId="{7B866F0B-0F89-4259-84BA-9EAB5F50E409}" type="presParOf" srcId="{0655E447-50E7-45C7-9306-97A09D9B7FE5}" destId="{3555C14A-23C0-4B2A-8F4E-5B563D17C427}" srcOrd="2" destOrd="0" presId="urn:microsoft.com/office/officeart/2005/8/layout/vProcess5"/>
    <dgm:cxn modelId="{B3687D39-7932-474B-B908-61F005E26B0B}" type="presParOf" srcId="{0655E447-50E7-45C7-9306-97A09D9B7FE5}" destId="{581CF3F4-A4F8-41FB-86D2-4F90213476AD}" srcOrd="3" destOrd="0" presId="urn:microsoft.com/office/officeart/2005/8/layout/vProcess5"/>
    <dgm:cxn modelId="{22337943-42FC-465A-9D63-30AD9BC45B9F}" type="presParOf" srcId="{0655E447-50E7-45C7-9306-97A09D9B7FE5}" destId="{0F65FA05-D020-49EB-B8FF-9353E11D6FC1}" srcOrd="4" destOrd="0" presId="urn:microsoft.com/office/officeart/2005/8/layout/vProcess5"/>
    <dgm:cxn modelId="{992FB796-9C83-4645-AA45-919B72805E33}" type="presParOf" srcId="{0655E447-50E7-45C7-9306-97A09D9B7FE5}" destId="{F9DEE1E3-86E4-495E-8B00-C186D6310C54}" srcOrd="5" destOrd="0" presId="urn:microsoft.com/office/officeart/2005/8/layout/vProcess5"/>
    <dgm:cxn modelId="{491DD9B5-C8ED-4BA6-A81F-B54693EE7B51}" type="presParOf" srcId="{0655E447-50E7-45C7-9306-97A09D9B7FE5}" destId="{4595E44F-ADA8-4868-83A1-71CC3C98424C}" srcOrd="6" destOrd="0" presId="urn:microsoft.com/office/officeart/2005/8/layout/vProcess5"/>
    <dgm:cxn modelId="{64DD15C5-88CE-448D-A6C7-F758177545DD}" type="presParOf" srcId="{0655E447-50E7-45C7-9306-97A09D9B7FE5}" destId="{9216A034-3568-46EC-A1FC-7E89822FD4C8}" srcOrd="7" destOrd="0" presId="urn:microsoft.com/office/officeart/2005/8/layout/vProcess5"/>
    <dgm:cxn modelId="{4A3A19D9-5B14-4DBF-9CB9-155D05D5D07B}" type="presParOf" srcId="{0655E447-50E7-45C7-9306-97A09D9B7FE5}" destId="{08FE5736-BF0E-49F3-BF20-B7F8AD68DC4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FB19A-0501-42F1-AABE-7778CF9380A2}"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n-US"/>
        </a:p>
      </dgm:t>
    </dgm:pt>
    <dgm:pt modelId="{702814A2-EC31-4C8F-8690-07EC1A14B197}">
      <dgm:prSet phldrT="[Text]" custT="1"/>
      <dgm:spPr/>
      <dgm:t>
        <a:bodyPr/>
        <a:lstStyle/>
        <a:p>
          <a:pPr>
            <a:spcAft>
              <a:spcPts val="0"/>
            </a:spcAft>
          </a:pPr>
          <a:r>
            <a:rPr lang="en-US" sz="1000" dirty="0"/>
            <a:t>SAMHSA/</a:t>
          </a:r>
          <a:r>
            <a:rPr lang="en-US" sz="1000" i="1" dirty="0"/>
            <a:t>Crisis Now </a:t>
          </a:r>
          <a:r>
            <a:rPr lang="en-US" sz="1000" dirty="0"/>
            <a:t>cite key elements of comprehensive crisis system.</a:t>
          </a:r>
        </a:p>
      </dgm:t>
    </dgm:pt>
    <dgm:pt modelId="{DFAC5C20-A768-492C-B7F2-379BA7F77D4C}" type="parTrans" cxnId="{06D7F06F-E133-4073-A97A-AFA971B4D908}">
      <dgm:prSet/>
      <dgm:spPr/>
      <dgm:t>
        <a:bodyPr/>
        <a:lstStyle/>
        <a:p>
          <a:endParaRPr lang="en-US">
            <a:solidFill>
              <a:schemeClr val="tx1"/>
            </a:solidFill>
          </a:endParaRPr>
        </a:p>
      </dgm:t>
    </dgm:pt>
    <dgm:pt modelId="{87E166B2-9FE7-432E-A8FD-E8CAF6844EF6}" type="sibTrans" cxnId="{06D7F06F-E133-4073-A97A-AFA971B4D908}">
      <dgm:prSet/>
      <dgm:spPr/>
      <dgm:t>
        <a:bodyPr/>
        <a:lstStyle/>
        <a:p>
          <a:endParaRPr lang="en-US">
            <a:solidFill>
              <a:schemeClr val="tx1"/>
            </a:solidFill>
          </a:endParaRPr>
        </a:p>
      </dgm:t>
    </dgm:pt>
    <dgm:pt modelId="{933D521B-F1FA-4CD5-8861-0BF4B834542A}">
      <dgm:prSet phldrT="[Text]" custT="1"/>
      <dgm:spPr/>
      <dgm:t>
        <a:bodyPr/>
        <a:lstStyle/>
        <a:p>
          <a:pPr>
            <a:spcAft>
              <a:spcPct val="35000"/>
            </a:spcAft>
          </a:pPr>
          <a:endParaRPr lang="en-US" sz="700" b="1" i="0" cap="all">
            <a:effectLst/>
            <a:latin typeface="Open Sans"/>
          </a:endParaRPr>
        </a:p>
        <a:p>
          <a:pPr>
            <a:spcAft>
              <a:spcPts val="0"/>
            </a:spcAft>
          </a:pPr>
          <a:r>
            <a:rPr lang="en-US" sz="1000" b="1" i="0" cap="all">
              <a:effectLst/>
              <a:latin typeface="Open Sans"/>
            </a:rPr>
            <a:t>Enhanced CRISIS</a:t>
          </a:r>
          <a:br>
            <a:rPr lang="en-US" sz="1000" b="1" i="0" cap="all">
              <a:effectLst/>
              <a:latin typeface="Open Sans"/>
            </a:rPr>
          </a:br>
          <a:r>
            <a:rPr lang="en-US" sz="1000" b="1" i="0" cap="all">
              <a:effectLst/>
              <a:latin typeface="Open Sans"/>
            </a:rPr>
            <a:t>CALL CENTERS</a:t>
          </a:r>
        </a:p>
        <a:p>
          <a:pPr>
            <a:spcAft>
              <a:spcPct val="35000"/>
            </a:spcAft>
          </a:pPr>
          <a:r>
            <a:rPr lang="en-US" sz="1000" b="1" i="0" cap="all">
              <a:effectLst/>
              <a:latin typeface="Open Sans"/>
            </a:rPr>
            <a:t>(911/988)</a:t>
          </a:r>
        </a:p>
        <a:p>
          <a:pPr>
            <a:spcAft>
              <a:spcPct val="35000"/>
            </a:spcAft>
          </a:pPr>
          <a:r>
            <a:rPr lang="en-US" sz="800" b="0" i="0">
              <a:effectLst/>
              <a:latin typeface="Open Sans"/>
            </a:rPr>
            <a:t>These services provide real-time coordination across a system of care, leverage data for performance improvement, and provide high-touch support to individuals/families in crisis.</a:t>
          </a:r>
          <a:endParaRPr lang="en-US" sz="800" dirty="0"/>
        </a:p>
      </dgm:t>
    </dgm:pt>
    <dgm:pt modelId="{7A1B877B-25CE-4BAD-A2F6-90B87A6A128A}" type="parTrans" cxnId="{E6A78219-39D1-4CA4-AC05-58F7CB21B4F6}">
      <dgm:prSet/>
      <dgm:spPr/>
      <dgm:t>
        <a:bodyPr/>
        <a:lstStyle/>
        <a:p>
          <a:endParaRPr lang="en-US">
            <a:solidFill>
              <a:schemeClr val="tx1"/>
            </a:solidFill>
          </a:endParaRPr>
        </a:p>
      </dgm:t>
    </dgm:pt>
    <dgm:pt modelId="{159FC1DC-A2C0-435B-9284-E23402628109}" type="sibTrans" cxnId="{E6A78219-39D1-4CA4-AC05-58F7CB21B4F6}">
      <dgm:prSet/>
      <dgm:spPr/>
      <dgm:t>
        <a:bodyPr/>
        <a:lstStyle/>
        <a:p>
          <a:endParaRPr lang="en-US">
            <a:solidFill>
              <a:schemeClr val="tx1"/>
            </a:solidFill>
          </a:endParaRPr>
        </a:p>
      </dgm:t>
    </dgm:pt>
    <dgm:pt modelId="{AE5CD811-7453-487D-AB00-8610488BF5CB}">
      <dgm:prSet phldrT="[Text]" custT="1"/>
      <dgm:spPr/>
      <dgm:t>
        <a:bodyPr tIns="0" rIns="91440" anchor="ctr" anchorCtr="0"/>
        <a:lstStyle/>
        <a:p>
          <a:r>
            <a:rPr lang="en-US" sz="1000" b="1" i="0" cap="all" dirty="0">
              <a:effectLst/>
              <a:latin typeface="Open Sans"/>
            </a:rPr>
            <a:t>CRISIS STABILIZATION</a:t>
          </a:r>
          <a:br>
            <a:rPr lang="en-US" sz="1000" b="1" i="0" cap="all" dirty="0">
              <a:effectLst/>
              <a:latin typeface="Open Sans"/>
            </a:rPr>
          </a:br>
          <a:r>
            <a:rPr lang="en-US" sz="1000" b="1" i="0" cap="all" dirty="0">
              <a:effectLst/>
              <a:latin typeface="Open Sans"/>
            </a:rPr>
            <a:t>PROGRAMS</a:t>
          </a:r>
        </a:p>
        <a:p>
          <a:r>
            <a:rPr lang="en-US" sz="800" b="0" i="0" dirty="0">
              <a:effectLst/>
              <a:latin typeface="Open Sans"/>
            </a:rPr>
            <a:t>These programs offer short-term “sub-acute” care for individuals who need support and observation, but not ED or medical inpatient stays, at lower costs and without the overhead of hospital-based acute care.</a:t>
          </a:r>
          <a:endParaRPr lang="en-US" sz="800" dirty="0"/>
        </a:p>
      </dgm:t>
    </dgm:pt>
    <dgm:pt modelId="{22CF2162-B4A2-498B-B1D5-D2D508877D36}" type="parTrans" cxnId="{270C41D6-D5E4-4534-B511-FA36C6FE7888}">
      <dgm:prSet/>
      <dgm:spPr/>
      <dgm:t>
        <a:bodyPr/>
        <a:lstStyle/>
        <a:p>
          <a:endParaRPr lang="en-US">
            <a:solidFill>
              <a:schemeClr val="tx1"/>
            </a:solidFill>
          </a:endParaRPr>
        </a:p>
      </dgm:t>
    </dgm:pt>
    <dgm:pt modelId="{622B4104-B5D0-4D8F-95BA-B1B172737D31}" type="sibTrans" cxnId="{270C41D6-D5E4-4534-B511-FA36C6FE7888}">
      <dgm:prSet/>
      <dgm:spPr/>
      <dgm:t>
        <a:bodyPr/>
        <a:lstStyle/>
        <a:p>
          <a:endParaRPr lang="en-US">
            <a:solidFill>
              <a:schemeClr val="tx1"/>
            </a:solidFill>
          </a:endParaRPr>
        </a:p>
      </dgm:t>
    </dgm:pt>
    <dgm:pt modelId="{A46B6471-C9AD-484D-8F34-7A2AD88716B3}">
      <dgm:prSet phldrT="[Text]" custT="1"/>
      <dgm:spPr/>
      <dgm:t>
        <a:bodyPr tIns="0" anchor="ctr" anchorCtr="0"/>
        <a:lstStyle/>
        <a:p>
          <a:r>
            <a:rPr lang="en-US" sz="1000" b="1" i="0" cap="all" dirty="0">
              <a:effectLst/>
              <a:latin typeface="Open Sans"/>
            </a:rPr>
            <a:t>ESSENTIAL</a:t>
          </a:r>
          <a:br>
            <a:rPr lang="en-US" sz="1000" b="1" i="0" cap="all" dirty="0">
              <a:effectLst/>
              <a:latin typeface="Open Sans"/>
            </a:rPr>
          </a:br>
          <a:r>
            <a:rPr lang="en-US" sz="1000" b="1" i="0" cap="all" dirty="0">
              <a:effectLst/>
              <a:latin typeface="Open Sans"/>
            </a:rPr>
            <a:t>PRINCIPLES &amp; PRACTICES</a:t>
          </a:r>
        </a:p>
        <a:p>
          <a:r>
            <a:rPr lang="en-US" sz="800" b="0" i="0" dirty="0">
              <a:effectLst/>
              <a:latin typeface="Open Sans"/>
            </a:rPr>
            <a:t>These must include a recovery orientation, trauma-informed care, significant use of peer staff, a commitment to Zero Suicide/Suicide Safer Care, strong commitments to safety for consumers and staff, and collaboration with law enforcement.</a:t>
          </a:r>
          <a:endParaRPr lang="en-US" sz="800" dirty="0"/>
        </a:p>
      </dgm:t>
    </dgm:pt>
    <dgm:pt modelId="{933B059D-1CA2-4182-A392-296529A329A3}" type="parTrans" cxnId="{EF528CFF-D62B-4382-B4B4-1F715E5FBF46}">
      <dgm:prSet/>
      <dgm:spPr/>
      <dgm:t>
        <a:bodyPr/>
        <a:lstStyle/>
        <a:p>
          <a:endParaRPr lang="en-US">
            <a:solidFill>
              <a:schemeClr val="tx1"/>
            </a:solidFill>
          </a:endParaRPr>
        </a:p>
      </dgm:t>
    </dgm:pt>
    <dgm:pt modelId="{84DAD1B6-A656-4E6E-8838-C4E471B3AF9A}" type="sibTrans" cxnId="{EF528CFF-D62B-4382-B4B4-1F715E5FBF46}">
      <dgm:prSet/>
      <dgm:spPr/>
      <dgm:t>
        <a:bodyPr/>
        <a:lstStyle/>
        <a:p>
          <a:endParaRPr lang="en-US">
            <a:solidFill>
              <a:schemeClr val="tx1"/>
            </a:solidFill>
          </a:endParaRPr>
        </a:p>
      </dgm:t>
    </dgm:pt>
    <dgm:pt modelId="{5FE6D4D6-9B32-487C-A085-2FA82CDD2135}">
      <dgm:prSet phldrT="[Text]" phldr="1"/>
      <dgm:spPr/>
      <dgm:t>
        <a:bodyPr/>
        <a:lstStyle/>
        <a:p>
          <a:endParaRPr lang="en-US">
            <a:solidFill>
              <a:schemeClr val="tx1"/>
            </a:solidFill>
          </a:endParaRPr>
        </a:p>
      </dgm:t>
    </dgm:pt>
    <dgm:pt modelId="{66015D98-6B07-473D-AD30-7BAEE329A785}" type="parTrans" cxnId="{87AD6636-6FD1-4CD6-BFFD-6AC590894577}">
      <dgm:prSet/>
      <dgm:spPr/>
      <dgm:t>
        <a:bodyPr/>
        <a:lstStyle/>
        <a:p>
          <a:endParaRPr lang="en-US">
            <a:solidFill>
              <a:schemeClr val="tx1"/>
            </a:solidFill>
          </a:endParaRPr>
        </a:p>
      </dgm:t>
    </dgm:pt>
    <dgm:pt modelId="{4262AB82-844E-4612-9DF1-3FAE4356C9C3}" type="sibTrans" cxnId="{87AD6636-6FD1-4CD6-BFFD-6AC590894577}">
      <dgm:prSet/>
      <dgm:spPr/>
      <dgm:t>
        <a:bodyPr/>
        <a:lstStyle/>
        <a:p>
          <a:endParaRPr lang="en-US">
            <a:solidFill>
              <a:schemeClr val="tx1"/>
            </a:solidFill>
          </a:endParaRPr>
        </a:p>
      </dgm:t>
    </dgm:pt>
    <dgm:pt modelId="{24B571DD-9BB5-48A6-95A1-2DC3511B3D4F}">
      <dgm:prSet custT="1"/>
      <dgm:spPr/>
      <dgm:t>
        <a:bodyPr/>
        <a:lstStyle/>
        <a:p>
          <a:r>
            <a:rPr lang="en-US" sz="1000" b="1" i="0" cap="all" dirty="0">
              <a:effectLst/>
              <a:latin typeface="Open Sans"/>
            </a:rPr>
            <a:t>24/7 community-based MOBILE</a:t>
          </a:r>
          <a:br>
            <a:rPr lang="en-US" sz="1000" b="1" i="0" cap="all" dirty="0">
              <a:effectLst/>
              <a:latin typeface="Open Sans"/>
            </a:rPr>
          </a:br>
          <a:r>
            <a:rPr lang="en-US" sz="1000" b="1" i="0" cap="all" dirty="0">
              <a:effectLst/>
              <a:latin typeface="Open Sans"/>
            </a:rPr>
            <a:t>CRISIS</a:t>
          </a:r>
        </a:p>
        <a:p>
          <a:r>
            <a:rPr lang="en-US" sz="800" b="0" i="0" dirty="0">
              <a:effectLst/>
              <a:latin typeface="Open Sans"/>
            </a:rPr>
            <a:t>Mobile crisis offers outreach and support where people in crisis are. Programs should include contractually required response times and medical backup.</a:t>
          </a:r>
          <a:endParaRPr lang="en-US" sz="800" b="1" i="0" cap="all" dirty="0">
            <a:effectLst/>
            <a:latin typeface="Open Sans"/>
          </a:endParaRPr>
        </a:p>
      </dgm:t>
    </dgm:pt>
    <dgm:pt modelId="{AB55196B-34E0-4442-BF69-EBE65F940388}" type="parTrans" cxnId="{FABCBCB9-355E-4AC7-B4BE-064B746B99D5}">
      <dgm:prSet/>
      <dgm:spPr/>
      <dgm:t>
        <a:bodyPr/>
        <a:lstStyle/>
        <a:p>
          <a:endParaRPr lang="en-US">
            <a:solidFill>
              <a:schemeClr val="tx1"/>
            </a:solidFill>
          </a:endParaRPr>
        </a:p>
      </dgm:t>
    </dgm:pt>
    <dgm:pt modelId="{1E45001B-90F2-4580-919D-D9EF49BDB0B2}" type="sibTrans" cxnId="{FABCBCB9-355E-4AC7-B4BE-064B746B99D5}">
      <dgm:prSet/>
      <dgm:spPr/>
      <dgm:t>
        <a:bodyPr/>
        <a:lstStyle/>
        <a:p>
          <a:endParaRPr lang="en-US">
            <a:solidFill>
              <a:schemeClr val="tx1"/>
            </a:solidFill>
          </a:endParaRPr>
        </a:p>
      </dgm:t>
    </dgm:pt>
    <dgm:pt modelId="{884E9D6C-0586-42C0-B01A-9BB31D3980FF}">
      <dgm:prSet/>
      <dgm:spPr/>
      <dgm:t>
        <a:bodyPr/>
        <a:lstStyle/>
        <a:p>
          <a:endParaRPr lang="en-US"/>
        </a:p>
      </dgm:t>
    </dgm:pt>
    <dgm:pt modelId="{3E6E8010-7269-4B9F-841E-4FAE2AAEE1FF}" type="parTrans" cxnId="{BB4A2E9F-7503-48B7-B501-6914C687C220}">
      <dgm:prSet/>
      <dgm:spPr/>
      <dgm:t>
        <a:bodyPr/>
        <a:lstStyle/>
        <a:p>
          <a:endParaRPr lang="en-US"/>
        </a:p>
      </dgm:t>
    </dgm:pt>
    <dgm:pt modelId="{B0E711CE-2506-4188-9F2D-FF7629612B70}" type="sibTrans" cxnId="{BB4A2E9F-7503-48B7-B501-6914C687C220}">
      <dgm:prSet/>
      <dgm:spPr/>
      <dgm:t>
        <a:bodyPr/>
        <a:lstStyle/>
        <a:p>
          <a:endParaRPr lang="en-US"/>
        </a:p>
      </dgm:t>
    </dgm:pt>
    <dgm:pt modelId="{DDE062FF-7A87-4431-8DBA-02A084FC5558}" type="pres">
      <dgm:prSet presAssocID="{B9FFB19A-0501-42F1-AABE-7778CF9380A2}" presName="diagram" presStyleCnt="0">
        <dgm:presLayoutVars>
          <dgm:chMax val="1"/>
          <dgm:dir/>
          <dgm:animLvl val="ctr"/>
          <dgm:resizeHandles val="exact"/>
        </dgm:presLayoutVars>
      </dgm:prSet>
      <dgm:spPr/>
      <dgm:t>
        <a:bodyPr/>
        <a:lstStyle/>
        <a:p>
          <a:endParaRPr lang="en-US"/>
        </a:p>
      </dgm:t>
    </dgm:pt>
    <dgm:pt modelId="{50671020-5AAF-4087-9E23-2BA83EA42ED5}" type="pres">
      <dgm:prSet presAssocID="{B9FFB19A-0501-42F1-AABE-7778CF9380A2}" presName="matrix" presStyleCnt="0"/>
      <dgm:spPr/>
    </dgm:pt>
    <dgm:pt modelId="{DFD6AFEB-7709-4F6F-B0D2-0DB4AFB50BA2}" type="pres">
      <dgm:prSet presAssocID="{B9FFB19A-0501-42F1-AABE-7778CF9380A2}" presName="tile1" presStyleLbl="node1" presStyleIdx="0" presStyleCnt="4"/>
      <dgm:spPr/>
      <dgm:t>
        <a:bodyPr/>
        <a:lstStyle/>
        <a:p>
          <a:endParaRPr lang="en-US"/>
        </a:p>
      </dgm:t>
    </dgm:pt>
    <dgm:pt modelId="{946F983B-5553-40D6-A06E-59C8D36788A3}" type="pres">
      <dgm:prSet presAssocID="{B9FFB19A-0501-42F1-AABE-7778CF9380A2}" presName="tile1text" presStyleLbl="node1" presStyleIdx="0" presStyleCnt="4">
        <dgm:presLayoutVars>
          <dgm:chMax val="0"/>
          <dgm:chPref val="0"/>
          <dgm:bulletEnabled val="1"/>
        </dgm:presLayoutVars>
      </dgm:prSet>
      <dgm:spPr/>
      <dgm:t>
        <a:bodyPr/>
        <a:lstStyle/>
        <a:p>
          <a:endParaRPr lang="en-US"/>
        </a:p>
      </dgm:t>
    </dgm:pt>
    <dgm:pt modelId="{CCD6C5BB-202C-4871-B6D4-0CDDADED0B60}" type="pres">
      <dgm:prSet presAssocID="{B9FFB19A-0501-42F1-AABE-7778CF9380A2}" presName="tile2" presStyleLbl="node1" presStyleIdx="1" presStyleCnt="4"/>
      <dgm:spPr/>
      <dgm:t>
        <a:bodyPr/>
        <a:lstStyle/>
        <a:p>
          <a:endParaRPr lang="en-US"/>
        </a:p>
      </dgm:t>
    </dgm:pt>
    <dgm:pt modelId="{4C79362E-61D6-415A-95D8-6F027872D026}" type="pres">
      <dgm:prSet presAssocID="{B9FFB19A-0501-42F1-AABE-7778CF9380A2}" presName="tile2text" presStyleLbl="node1" presStyleIdx="1" presStyleCnt="4">
        <dgm:presLayoutVars>
          <dgm:chMax val="0"/>
          <dgm:chPref val="0"/>
          <dgm:bulletEnabled val="1"/>
        </dgm:presLayoutVars>
      </dgm:prSet>
      <dgm:spPr/>
      <dgm:t>
        <a:bodyPr/>
        <a:lstStyle/>
        <a:p>
          <a:endParaRPr lang="en-US"/>
        </a:p>
      </dgm:t>
    </dgm:pt>
    <dgm:pt modelId="{7BAAC04B-542C-4855-9357-FBC5094199F8}" type="pres">
      <dgm:prSet presAssocID="{B9FFB19A-0501-42F1-AABE-7778CF9380A2}" presName="tile3" presStyleLbl="node1" presStyleIdx="2" presStyleCnt="4" custLinFactNeighborY="582"/>
      <dgm:spPr/>
      <dgm:t>
        <a:bodyPr/>
        <a:lstStyle/>
        <a:p>
          <a:endParaRPr lang="en-US"/>
        </a:p>
      </dgm:t>
    </dgm:pt>
    <dgm:pt modelId="{2FD6BF68-49A7-4E4F-94A6-19363CC5486F}" type="pres">
      <dgm:prSet presAssocID="{B9FFB19A-0501-42F1-AABE-7778CF9380A2}" presName="tile3text" presStyleLbl="node1" presStyleIdx="2" presStyleCnt="4">
        <dgm:presLayoutVars>
          <dgm:chMax val="0"/>
          <dgm:chPref val="0"/>
          <dgm:bulletEnabled val="1"/>
        </dgm:presLayoutVars>
      </dgm:prSet>
      <dgm:spPr/>
      <dgm:t>
        <a:bodyPr/>
        <a:lstStyle/>
        <a:p>
          <a:endParaRPr lang="en-US"/>
        </a:p>
      </dgm:t>
    </dgm:pt>
    <dgm:pt modelId="{959FE399-29AE-4694-A99D-D79FE0EB588F}" type="pres">
      <dgm:prSet presAssocID="{B9FFB19A-0501-42F1-AABE-7778CF9380A2}" presName="tile4" presStyleLbl="node1" presStyleIdx="3" presStyleCnt="4" custLinFactNeighborY="2020"/>
      <dgm:spPr/>
      <dgm:t>
        <a:bodyPr/>
        <a:lstStyle/>
        <a:p>
          <a:endParaRPr lang="en-US"/>
        </a:p>
      </dgm:t>
    </dgm:pt>
    <dgm:pt modelId="{17891B4C-A845-4742-866A-9BA49BB8595D}" type="pres">
      <dgm:prSet presAssocID="{B9FFB19A-0501-42F1-AABE-7778CF9380A2}" presName="tile4text" presStyleLbl="node1" presStyleIdx="3" presStyleCnt="4">
        <dgm:presLayoutVars>
          <dgm:chMax val="0"/>
          <dgm:chPref val="0"/>
          <dgm:bulletEnabled val="1"/>
        </dgm:presLayoutVars>
      </dgm:prSet>
      <dgm:spPr/>
      <dgm:t>
        <a:bodyPr/>
        <a:lstStyle/>
        <a:p>
          <a:endParaRPr lang="en-US"/>
        </a:p>
      </dgm:t>
    </dgm:pt>
    <dgm:pt modelId="{2FE5DC73-E57B-48D1-8CC6-5E41FA7A1848}" type="pres">
      <dgm:prSet presAssocID="{B9FFB19A-0501-42F1-AABE-7778CF9380A2}" presName="centerTile" presStyleLbl="fgShp" presStyleIdx="0" presStyleCnt="1" custScaleY="83583" custLinFactNeighborY="799">
        <dgm:presLayoutVars>
          <dgm:chMax val="0"/>
          <dgm:chPref val="0"/>
        </dgm:presLayoutVars>
      </dgm:prSet>
      <dgm:spPr/>
      <dgm:t>
        <a:bodyPr/>
        <a:lstStyle/>
        <a:p>
          <a:endParaRPr lang="en-US"/>
        </a:p>
      </dgm:t>
    </dgm:pt>
  </dgm:ptLst>
  <dgm:cxnLst>
    <dgm:cxn modelId="{791037A1-A6BD-4134-B28F-716AA6241C38}" type="presOf" srcId="{933D521B-F1FA-4CD5-8861-0BF4B834542A}" destId="{DFD6AFEB-7709-4F6F-B0D2-0DB4AFB50BA2}" srcOrd="0" destOrd="0" presId="urn:microsoft.com/office/officeart/2005/8/layout/matrix1"/>
    <dgm:cxn modelId="{4483DFAC-6837-4EA3-AC71-2B11A4C7F0A0}" type="presOf" srcId="{24B571DD-9BB5-48A6-95A1-2DC3511B3D4F}" destId="{CCD6C5BB-202C-4871-B6D4-0CDDADED0B60}" srcOrd="0" destOrd="0" presId="urn:microsoft.com/office/officeart/2005/8/layout/matrix1"/>
    <dgm:cxn modelId="{E6A78219-39D1-4CA4-AC05-58F7CB21B4F6}" srcId="{702814A2-EC31-4C8F-8690-07EC1A14B197}" destId="{933D521B-F1FA-4CD5-8861-0BF4B834542A}" srcOrd="0" destOrd="0" parTransId="{7A1B877B-25CE-4BAD-A2F6-90B87A6A128A}" sibTransId="{159FC1DC-A2C0-435B-9284-E23402628109}"/>
    <dgm:cxn modelId="{06D7F06F-E133-4073-A97A-AFA971B4D908}" srcId="{B9FFB19A-0501-42F1-AABE-7778CF9380A2}" destId="{702814A2-EC31-4C8F-8690-07EC1A14B197}" srcOrd="0" destOrd="0" parTransId="{DFAC5C20-A768-492C-B7F2-379BA7F77D4C}" sibTransId="{87E166B2-9FE7-432E-A8FD-E8CAF6844EF6}"/>
    <dgm:cxn modelId="{541E548B-D298-42A8-9A63-7F73D372CF3C}" type="presOf" srcId="{A46B6471-C9AD-484D-8F34-7A2AD88716B3}" destId="{959FE399-29AE-4694-A99D-D79FE0EB588F}" srcOrd="0" destOrd="0" presId="urn:microsoft.com/office/officeart/2005/8/layout/matrix1"/>
    <dgm:cxn modelId="{87AD6636-6FD1-4CD6-BFFD-6AC590894577}" srcId="{702814A2-EC31-4C8F-8690-07EC1A14B197}" destId="{5FE6D4D6-9B32-487C-A085-2FA82CDD2135}" srcOrd="5" destOrd="0" parTransId="{66015D98-6B07-473D-AD30-7BAEE329A785}" sibTransId="{4262AB82-844E-4612-9DF1-3FAE4356C9C3}"/>
    <dgm:cxn modelId="{BD942296-9718-4EDC-A55F-405ED0E7B5A1}" type="presOf" srcId="{702814A2-EC31-4C8F-8690-07EC1A14B197}" destId="{2FE5DC73-E57B-48D1-8CC6-5E41FA7A1848}" srcOrd="0" destOrd="0" presId="urn:microsoft.com/office/officeart/2005/8/layout/matrix1"/>
    <dgm:cxn modelId="{36331043-C58D-4E33-88AF-048D58EF78EF}" type="presOf" srcId="{B9FFB19A-0501-42F1-AABE-7778CF9380A2}" destId="{DDE062FF-7A87-4431-8DBA-02A084FC5558}" srcOrd="0" destOrd="0" presId="urn:microsoft.com/office/officeart/2005/8/layout/matrix1"/>
    <dgm:cxn modelId="{FABCBCB9-355E-4AC7-B4BE-064B746B99D5}" srcId="{702814A2-EC31-4C8F-8690-07EC1A14B197}" destId="{24B571DD-9BB5-48A6-95A1-2DC3511B3D4F}" srcOrd="1" destOrd="0" parTransId="{AB55196B-34E0-4442-BF69-EBE65F940388}" sibTransId="{1E45001B-90F2-4580-919D-D9EF49BDB0B2}"/>
    <dgm:cxn modelId="{EF528CFF-D62B-4382-B4B4-1F715E5FBF46}" srcId="{702814A2-EC31-4C8F-8690-07EC1A14B197}" destId="{A46B6471-C9AD-484D-8F34-7A2AD88716B3}" srcOrd="3" destOrd="0" parTransId="{933B059D-1CA2-4182-A392-296529A329A3}" sibTransId="{84DAD1B6-A656-4E6E-8838-C4E471B3AF9A}"/>
    <dgm:cxn modelId="{B34F74AA-99A2-4CE2-B4B0-2A9E82CDECAE}" type="presOf" srcId="{A46B6471-C9AD-484D-8F34-7A2AD88716B3}" destId="{17891B4C-A845-4742-866A-9BA49BB8595D}" srcOrd="1" destOrd="0" presId="urn:microsoft.com/office/officeart/2005/8/layout/matrix1"/>
    <dgm:cxn modelId="{F5B34F5F-9D99-4EB8-9EF1-3E2AEC838F82}" type="presOf" srcId="{24B571DD-9BB5-48A6-95A1-2DC3511B3D4F}" destId="{4C79362E-61D6-415A-95D8-6F027872D026}" srcOrd="1" destOrd="0" presId="urn:microsoft.com/office/officeart/2005/8/layout/matrix1"/>
    <dgm:cxn modelId="{F27D1CE5-D212-45AE-9499-8C1F6C20079E}" type="presOf" srcId="{AE5CD811-7453-487D-AB00-8610488BF5CB}" destId="{2FD6BF68-49A7-4E4F-94A6-19363CC5486F}" srcOrd="1" destOrd="0" presId="urn:microsoft.com/office/officeart/2005/8/layout/matrix1"/>
    <dgm:cxn modelId="{BB4A2E9F-7503-48B7-B501-6914C687C220}" srcId="{702814A2-EC31-4C8F-8690-07EC1A14B197}" destId="{884E9D6C-0586-42C0-B01A-9BB31D3980FF}" srcOrd="4" destOrd="0" parTransId="{3E6E8010-7269-4B9F-841E-4FAE2AAEE1FF}" sibTransId="{B0E711CE-2506-4188-9F2D-FF7629612B70}"/>
    <dgm:cxn modelId="{E9674012-C80F-4A0C-BB05-CCF99A192BFE}" type="presOf" srcId="{933D521B-F1FA-4CD5-8861-0BF4B834542A}" destId="{946F983B-5553-40D6-A06E-59C8D36788A3}" srcOrd="1" destOrd="0" presId="urn:microsoft.com/office/officeart/2005/8/layout/matrix1"/>
    <dgm:cxn modelId="{270C41D6-D5E4-4534-B511-FA36C6FE7888}" srcId="{702814A2-EC31-4C8F-8690-07EC1A14B197}" destId="{AE5CD811-7453-487D-AB00-8610488BF5CB}" srcOrd="2" destOrd="0" parTransId="{22CF2162-B4A2-498B-B1D5-D2D508877D36}" sibTransId="{622B4104-B5D0-4D8F-95BA-B1B172737D31}"/>
    <dgm:cxn modelId="{68D955D5-E4BF-4F6B-A6DF-1FD7558DEA51}" type="presOf" srcId="{AE5CD811-7453-487D-AB00-8610488BF5CB}" destId="{7BAAC04B-542C-4855-9357-FBC5094199F8}" srcOrd="0" destOrd="0" presId="urn:microsoft.com/office/officeart/2005/8/layout/matrix1"/>
    <dgm:cxn modelId="{E540F4CE-1F5E-4FDB-AAF2-7BEA3A8DC55C}" type="presParOf" srcId="{DDE062FF-7A87-4431-8DBA-02A084FC5558}" destId="{50671020-5AAF-4087-9E23-2BA83EA42ED5}" srcOrd="0" destOrd="0" presId="urn:microsoft.com/office/officeart/2005/8/layout/matrix1"/>
    <dgm:cxn modelId="{BB398479-4C75-4209-9DEC-5B4A371B5776}" type="presParOf" srcId="{50671020-5AAF-4087-9E23-2BA83EA42ED5}" destId="{DFD6AFEB-7709-4F6F-B0D2-0DB4AFB50BA2}" srcOrd="0" destOrd="0" presId="urn:microsoft.com/office/officeart/2005/8/layout/matrix1"/>
    <dgm:cxn modelId="{D206DAC8-FDF9-4062-8B87-B85CEB730437}" type="presParOf" srcId="{50671020-5AAF-4087-9E23-2BA83EA42ED5}" destId="{946F983B-5553-40D6-A06E-59C8D36788A3}" srcOrd="1" destOrd="0" presId="urn:microsoft.com/office/officeart/2005/8/layout/matrix1"/>
    <dgm:cxn modelId="{1914D46C-AACD-466F-A0A0-11B9DCFC615C}" type="presParOf" srcId="{50671020-5AAF-4087-9E23-2BA83EA42ED5}" destId="{CCD6C5BB-202C-4871-B6D4-0CDDADED0B60}" srcOrd="2" destOrd="0" presId="urn:microsoft.com/office/officeart/2005/8/layout/matrix1"/>
    <dgm:cxn modelId="{105A92F8-CD11-4687-BB16-2339E9258ED5}" type="presParOf" srcId="{50671020-5AAF-4087-9E23-2BA83EA42ED5}" destId="{4C79362E-61D6-415A-95D8-6F027872D026}" srcOrd="3" destOrd="0" presId="urn:microsoft.com/office/officeart/2005/8/layout/matrix1"/>
    <dgm:cxn modelId="{E3FA7104-F44E-4C82-916B-D815B775F9E7}" type="presParOf" srcId="{50671020-5AAF-4087-9E23-2BA83EA42ED5}" destId="{7BAAC04B-542C-4855-9357-FBC5094199F8}" srcOrd="4" destOrd="0" presId="urn:microsoft.com/office/officeart/2005/8/layout/matrix1"/>
    <dgm:cxn modelId="{56FBB91D-AE88-41CE-BEDC-7ADB73C92D24}" type="presParOf" srcId="{50671020-5AAF-4087-9E23-2BA83EA42ED5}" destId="{2FD6BF68-49A7-4E4F-94A6-19363CC5486F}" srcOrd="5" destOrd="0" presId="urn:microsoft.com/office/officeart/2005/8/layout/matrix1"/>
    <dgm:cxn modelId="{B78D64C7-7C31-4C8B-A0A6-EA2DFCE9B47E}" type="presParOf" srcId="{50671020-5AAF-4087-9E23-2BA83EA42ED5}" destId="{959FE399-29AE-4694-A99D-D79FE0EB588F}" srcOrd="6" destOrd="0" presId="urn:microsoft.com/office/officeart/2005/8/layout/matrix1"/>
    <dgm:cxn modelId="{C9F6C94A-43B8-40DD-8418-24E3782170D9}" type="presParOf" srcId="{50671020-5AAF-4087-9E23-2BA83EA42ED5}" destId="{17891B4C-A845-4742-866A-9BA49BB8595D}" srcOrd="7" destOrd="0" presId="urn:microsoft.com/office/officeart/2005/8/layout/matrix1"/>
    <dgm:cxn modelId="{563D268E-90F6-4714-BFFA-A91A0452B129}" type="presParOf" srcId="{DDE062FF-7A87-4431-8DBA-02A084FC5558}" destId="{2FE5DC73-E57B-48D1-8CC6-5E41FA7A184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90FA5-F074-4FED-8F3E-05DA1A080F4F}">
      <dsp:nvSpPr>
        <dsp:cNvPr id="0" name=""/>
        <dsp:cNvSpPr/>
      </dsp:nvSpPr>
      <dsp:spPr>
        <a:xfrm>
          <a:off x="10604" y="236602"/>
          <a:ext cx="9384180" cy="1278175"/>
        </a:xfrm>
        <a:prstGeom prst="roundRect">
          <a:avLst>
            <a:gd name="adj" fmla="val 10000"/>
          </a:avLst>
        </a:prstGeom>
        <a:solidFill>
          <a:srgbClr val="E9CEB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68580" bIns="68580" numCol="1" spcCol="1270" anchor="ctr" anchorCtr="0">
          <a:noAutofit/>
        </a:bodyPr>
        <a:lstStyle/>
        <a:p>
          <a:pPr lvl="0" algn="l" defTabSz="800100">
            <a:lnSpc>
              <a:spcPct val="100000"/>
            </a:lnSpc>
            <a:spcBef>
              <a:spcPct val="0"/>
            </a:spcBef>
            <a:spcAft>
              <a:spcPct val="35000"/>
            </a:spcAft>
          </a:pPr>
          <a:r>
            <a:rPr lang="en-US" sz="1800" u="sng" kern="1200" dirty="0">
              <a:solidFill>
                <a:schemeClr val="tx1"/>
              </a:solidFill>
            </a:rPr>
            <a:t>2015 - 2018</a:t>
          </a:r>
        </a:p>
        <a:p>
          <a:pPr lvl="0" algn="l" defTabSz="800100">
            <a:lnSpc>
              <a:spcPct val="90000"/>
            </a:lnSpc>
            <a:spcBef>
              <a:spcPct val="0"/>
            </a:spcBef>
            <a:spcAft>
              <a:spcPct val="35000"/>
            </a:spcAft>
          </a:pPr>
          <a:r>
            <a:rPr lang="en-US" sz="1600" kern="1200" dirty="0">
              <a:solidFill>
                <a:schemeClr val="tx1"/>
              </a:solidFill>
            </a:rPr>
            <a:t>BOCC pass resolution to reduce number of people with mental illness in jails (2015).</a:t>
          </a:r>
        </a:p>
        <a:p>
          <a:pPr lvl="0" algn="l" defTabSz="800100">
            <a:lnSpc>
              <a:spcPct val="90000"/>
            </a:lnSpc>
            <a:spcBef>
              <a:spcPct val="0"/>
            </a:spcBef>
            <a:spcAft>
              <a:spcPct val="35000"/>
            </a:spcAft>
          </a:pPr>
          <a:r>
            <a:rPr lang="en-US" sz="1600" kern="1200" dirty="0">
              <a:solidFill>
                <a:schemeClr val="tx1"/>
              </a:solidFill>
            </a:rPr>
            <a:t>Sherriff Blackwood puts forth idea of a diversion unit in new OC Detention Center – workgroup established but plans not completed in time to add diversion unit (2018).</a:t>
          </a:r>
          <a:endParaRPr lang="en-US" sz="1800" kern="1200" dirty="0">
            <a:solidFill>
              <a:schemeClr val="tx1"/>
            </a:solidFill>
          </a:endParaRPr>
        </a:p>
      </dsp:txBody>
      <dsp:txXfrm>
        <a:off x="48040" y="274038"/>
        <a:ext cx="7505064" cy="1203303"/>
      </dsp:txXfrm>
    </dsp:sp>
    <dsp:sp modelId="{3555C14A-23C0-4B2A-8F4E-5B563D17C427}">
      <dsp:nvSpPr>
        <dsp:cNvPr id="0" name=""/>
        <dsp:cNvSpPr/>
      </dsp:nvSpPr>
      <dsp:spPr>
        <a:xfrm>
          <a:off x="608801" y="1718357"/>
          <a:ext cx="9384180" cy="1675056"/>
        </a:xfrm>
        <a:prstGeom prst="roundRect">
          <a:avLst>
            <a:gd name="adj" fmla="val 10000"/>
          </a:avLst>
        </a:prstGeom>
        <a:solidFill>
          <a:srgbClr val="E9CEB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0"/>
            </a:lnSpc>
            <a:spcBef>
              <a:spcPct val="0"/>
            </a:spcBef>
            <a:spcAft>
              <a:spcPct val="35000"/>
            </a:spcAft>
          </a:pPr>
          <a:r>
            <a:rPr lang="en-US" sz="1800" u="sng" kern="1200" dirty="0">
              <a:solidFill>
                <a:schemeClr val="tx1"/>
              </a:solidFill>
            </a:rPr>
            <a:t>2019 - 2021</a:t>
          </a:r>
        </a:p>
        <a:p>
          <a:pPr lvl="0" algn="l" defTabSz="800100">
            <a:lnSpc>
              <a:spcPct val="100000"/>
            </a:lnSpc>
            <a:spcBef>
              <a:spcPct val="0"/>
            </a:spcBef>
            <a:spcAft>
              <a:spcPts val="42"/>
            </a:spcAft>
          </a:pPr>
          <a:r>
            <a:rPr lang="en-US" sz="1600" kern="1200" dirty="0">
              <a:solidFill>
                <a:schemeClr val="tx1"/>
              </a:solidFill>
            </a:rPr>
            <a:t>NCDHHS and Orange County hold SIM Workshop (April 2019) and Workshop participants examined: 1) gaps in crisis services and 2) action plan.</a:t>
          </a:r>
        </a:p>
        <a:p>
          <a:pPr lvl="0" indent="0" algn="l" defTabSz="800100">
            <a:lnSpc>
              <a:spcPct val="150000"/>
            </a:lnSpc>
            <a:spcBef>
              <a:spcPct val="0"/>
            </a:spcBef>
            <a:spcAft>
              <a:spcPts val="42"/>
            </a:spcAft>
          </a:pPr>
          <a:r>
            <a:rPr lang="en-US" sz="1600" kern="1200" dirty="0">
              <a:solidFill>
                <a:schemeClr val="tx1"/>
              </a:solidFill>
            </a:rPr>
            <a:t>BHTF Crisis Diversion Facility Subcommittee established (November 2019).</a:t>
          </a:r>
        </a:p>
        <a:p>
          <a:pPr lvl="0" indent="0" algn="l" defTabSz="800100">
            <a:lnSpc>
              <a:spcPct val="100000"/>
            </a:lnSpc>
            <a:spcBef>
              <a:spcPct val="0"/>
            </a:spcBef>
            <a:spcAft>
              <a:spcPts val="42"/>
            </a:spcAft>
          </a:pPr>
          <a:r>
            <a:rPr lang="en-US" sz="1600" kern="1200" dirty="0">
              <a:solidFill>
                <a:schemeClr val="tx1"/>
              </a:solidFill>
            </a:rPr>
            <a:t>Recommendations for Crisis-Diversion Facility approved by BOCC (April 2021).</a:t>
          </a:r>
        </a:p>
      </dsp:txBody>
      <dsp:txXfrm>
        <a:off x="657862" y="1767418"/>
        <a:ext cx="7308842" cy="1576934"/>
      </dsp:txXfrm>
    </dsp:sp>
    <dsp:sp modelId="{581CF3F4-A4F8-41FB-86D2-4F90213476AD}">
      <dsp:nvSpPr>
        <dsp:cNvPr id="0" name=""/>
        <dsp:cNvSpPr/>
      </dsp:nvSpPr>
      <dsp:spPr>
        <a:xfrm>
          <a:off x="1132300" y="3610367"/>
          <a:ext cx="9384180" cy="1767999"/>
        </a:xfrm>
        <a:prstGeom prst="roundRect">
          <a:avLst>
            <a:gd name="adj" fmla="val 10000"/>
          </a:avLst>
        </a:prstGeom>
        <a:solidFill>
          <a:srgbClr val="E9CEB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u="sng" kern="1200" dirty="0">
              <a:solidFill>
                <a:schemeClr val="tx1"/>
              </a:solidFill>
            </a:rPr>
            <a:t>2022 -2023</a:t>
          </a:r>
        </a:p>
        <a:p>
          <a:pPr lvl="0" algn="l" defTabSz="800100">
            <a:lnSpc>
              <a:spcPct val="90000"/>
            </a:lnSpc>
            <a:spcBef>
              <a:spcPct val="0"/>
            </a:spcBef>
            <a:spcAft>
              <a:spcPct val="35000"/>
            </a:spcAft>
          </a:pPr>
          <a:r>
            <a:rPr lang="en-US" sz="1600" kern="1200" dirty="0">
              <a:solidFill>
                <a:schemeClr val="tx1"/>
              </a:solidFill>
            </a:rPr>
            <a:t>Orange County forms team to oversee facility design, facility operations, site location, and estimating preliminary costs (Fall 2022).</a:t>
          </a:r>
        </a:p>
        <a:p>
          <a:pPr lvl="0" algn="l" defTabSz="800100">
            <a:lnSpc>
              <a:spcPct val="90000"/>
            </a:lnSpc>
            <a:spcBef>
              <a:spcPct val="0"/>
            </a:spcBef>
            <a:spcAft>
              <a:spcPct val="35000"/>
            </a:spcAft>
          </a:pPr>
          <a:r>
            <a:rPr lang="en-US" sz="1600" kern="1200" dirty="0">
              <a:solidFill>
                <a:schemeClr val="tx1"/>
              </a:solidFill>
            </a:rPr>
            <a:t>BOCC approves contract with architect team (CPL/RHA) for preliminary physical/operational design of facility (December 5, 2022) and work begins in January 2023.</a:t>
          </a:r>
        </a:p>
      </dsp:txBody>
      <dsp:txXfrm>
        <a:off x="1184083" y="3662150"/>
        <a:ext cx="7303398" cy="1664433"/>
      </dsp:txXfrm>
    </dsp:sp>
    <dsp:sp modelId="{0F65FA05-D020-49EB-B8FF-9353E11D6FC1}">
      <dsp:nvSpPr>
        <dsp:cNvPr id="0" name=""/>
        <dsp:cNvSpPr/>
      </dsp:nvSpPr>
      <dsp:spPr>
        <a:xfrm>
          <a:off x="8470640" y="1058179"/>
          <a:ext cx="677878" cy="1149199"/>
        </a:xfrm>
        <a:prstGeom prst="downArrow">
          <a:avLst>
            <a:gd name="adj1" fmla="val 55000"/>
            <a:gd name="adj2" fmla="val 45000"/>
          </a:avLst>
        </a:prstGeom>
        <a:solidFill>
          <a:schemeClr val="bg2">
            <a:lumMod val="75000"/>
            <a:alpha val="9000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endParaRPr>
        </a:p>
      </dsp:txBody>
      <dsp:txXfrm>
        <a:off x="8623163" y="1058179"/>
        <a:ext cx="372832" cy="981424"/>
      </dsp:txXfrm>
    </dsp:sp>
    <dsp:sp modelId="{F9DEE1E3-86E4-495E-8B00-C186D6310C54}">
      <dsp:nvSpPr>
        <dsp:cNvPr id="0" name=""/>
        <dsp:cNvSpPr/>
      </dsp:nvSpPr>
      <dsp:spPr>
        <a:xfrm>
          <a:off x="9293600" y="2942643"/>
          <a:ext cx="660939" cy="1149199"/>
        </a:xfrm>
        <a:prstGeom prst="downArrow">
          <a:avLst>
            <a:gd name="adj1" fmla="val 55000"/>
            <a:gd name="adj2" fmla="val 45000"/>
          </a:avLst>
        </a:prstGeom>
        <a:solidFill>
          <a:schemeClr val="bg2">
            <a:lumMod val="75000"/>
            <a:alpha val="9000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endParaRPr>
        </a:p>
      </dsp:txBody>
      <dsp:txXfrm>
        <a:off x="9442311" y="2942643"/>
        <a:ext cx="363517" cy="985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AFEB-7709-4F6F-B0D2-0DB4AFB50BA2}">
      <dsp:nvSpPr>
        <dsp:cNvPr id="0" name=""/>
        <dsp:cNvSpPr/>
      </dsp:nvSpPr>
      <dsp:spPr>
        <a:xfrm rot="16200000">
          <a:off x="594667" y="-594667"/>
          <a:ext cx="1521415" cy="2710749"/>
        </a:xfrm>
        <a:prstGeom prst="round1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endParaRPr lang="en-US" sz="700" b="1" i="0" kern="1200" cap="all">
            <a:effectLst/>
            <a:latin typeface="Open Sans"/>
          </a:endParaRPr>
        </a:p>
        <a:p>
          <a:pPr lvl="0" algn="ctr" defTabSz="311150">
            <a:lnSpc>
              <a:spcPct val="90000"/>
            </a:lnSpc>
            <a:spcBef>
              <a:spcPct val="0"/>
            </a:spcBef>
            <a:spcAft>
              <a:spcPts val="0"/>
            </a:spcAft>
          </a:pPr>
          <a:r>
            <a:rPr lang="en-US" sz="1000" b="1" i="0" kern="1200" cap="all">
              <a:effectLst/>
              <a:latin typeface="Open Sans"/>
            </a:rPr>
            <a:t>Enhanced CRISIS</a:t>
          </a:r>
          <a:br>
            <a:rPr lang="en-US" sz="1000" b="1" i="0" kern="1200" cap="all">
              <a:effectLst/>
              <a:latin typeface="Open Sans"/>
            </a:rPr>
          </a:br>
          <a:r>
            <a:rPr lang="en-US" sz="1000" b="1" i="0" kern="1200" cap="all">
              <a:effectLst/>
              <a:latin typeface="Open Sans"/>
            </a:rPr>
            <a:t>CALL CENTERS</a:t>
          </a:r>
        </a:p>
        <a:p>
          <a:pPr lvl="0" algn="ctr" defTabSz="311150">
            <a:lnSpc>
              <a:spcPct val="90000"/>
            </a:lnSpc>
            <a:spcBef>
              <a:spcPct val="0"/>
            </a:spcBef>
            <a:spcAft>
              <a:spcPct val="35000"/>
            </a:spcAft>
          </a:pPr>
          <a:r>
            <a:rPr lang="en-US" sz="1000" b="1" i="0" kern="1200" cap="all">
              <a:effectLst/>
              <a:latin typeface="Open Sans"/>
            </a:rPr>
            <a:t>(911/988)</a:t>
          </a:r>
        </a:p>
        <a:p>
          <a:pPr lvl="0" algn="ctr" defTabSz="311150">
            <a:lnSpc>
              <a:spcPct val="90000"/>
            </a:lnSpc>
            <a:spcBef>
              <a:spcPct val="0"/>
            </a:spcBef>
            <a:spcAft>
              <a:spcPct val="35000"/>
            </a:spcAft>
          </a:pPr>
          <a:r>
            <a:rPr lang="en-US" sz="800" b="0" i="0" kern="1200">
              <a:effectLst/>
              <a:latin typeface="Open Sans"/>
            </a:rPr>
            <a:t>These services provide real-time coordination across a system of care, leverage data for performance improvement, and provide high-touch support to individuals/families in crisis.</a:t>
          </a:r>
          <a:endParaRPr lang="en-US" sz="800" kern="1200" dirty="0"/>
        </a:p>
      </dsp:txBody>
      <dsp:txXfrm rot="5400000">
        <a:off x="-1" y="1"/>
        <a:ext cx="2710749" cy="1141061"/>
      </dsp:txXfrm>
    </dsp:sp>
    <dsp:sp modelId="{CCD6C5BB-202C-4871-B6D4-0CDDADED0B60}">
      <dsp:nvSpPr>
        <dsp:cNvPr id="0" name=""/>
        <dsp:cNvSpPr/>
      </dsp:nvSpPr>
      <dsp:spPr>
        <a:xfrm>
          <a:off x="2710749" y="0"/>
          <a:ext cx="2710749" cy="1521415"/>
        </a:xfrm>
        <a:prstGeom prst="round1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b="1" i="0" kern="1200" cap="all" dirty="0">
              <a:effectLst/>
              <a:latin typeface="Open Sans"/>
            </a:rPr>
            <a:t>24/7 community-based MOBILE</a:t>
          </a:r>
          <a:br>
            <a:rPr lang="en-US" sz="1000" b="1" i="0" kern="1200" cap="all" dirty="0">
              <a:effectLst/>
              <a:latin typeface="Open Sans"/>
            </a:rPr>
          </a:br>
          <a:r>
            <a:rPr lang="en-US" sz="1000" b="1" i="0" kern="1200" cap="all" dirty="0">
              <a:effectLst/>
              <a:latin typeface="Open Sans"/>
            </a:rPr>
            <a:t>CRISIS</a:t>
          </a:r>
        </a:p>
        <a:p>
          <a:pPr lvl="0" algn="ctr" defTabSz="444500">
            <a:lnSpc>
              <a:spcPct val="90000"/>
            </a:lnSpc>
            <a:spcBef>
              <a:spcPct val="0"/>
            </a:spcBef>
            <a:spcAft>
              <a:spcPct val="35000"/>
            </a:spcAft>
          </a:pPr>
          <a:r>
            <a:rPr lang="en-US" sz="800" b="0" i="0" kern="1200" dirty="0">
              <a:effectLst/>
              <a:latin typeface="Open Sans"/>
            </a:rPr>
            <a:t>Mobile crisis offers outreach and support where people in crisis are. Programs should include contractually required response times and medical backup.</a:t>
          </a:r>
          <a:endParaRPr lang="en-US" sz="800" b="1" i="0" kern="1200" cap="all" dirty="0">
            <a:effectLst/>
            <a:latin typeface="Open Sans"/>
          </a:endParaRPr>
        </a:p>
      </dsp:txBody>
      <dsp:txXfrm>
        <a:off x="2710749" y="0"/>
        <a:ext cx="2710749" cy="1141061"/>
      </dsp:txXfrm>
    </dsp:sp>
    <dsp:sp modelId="{7BAAC04B-542C-4855-9357-FBC5094199F8}">
      <dsp:nvSpPr>
        <dsp:cNvPr id="0" name=""/>
        <dsp:cNvSpPr/>
      </dsp:nvSpPr>
      <dsp:spPr>
        <a:xfrm rot="10800000">
          <a:off x="0" y="1521415"/>
          <a:ext cx="2710749" cy="1521415"/>
        </a:xfrm>
        <a:prstGeom prst="round1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0" rIns="91440" bIns="71120" numCol="1" spcCol="1270" anchor="ctr" anchorCtr="0">
          <a:noAutofit/>
        </a:bodyPr>
        <a:lstStyle/>
        <a:p>
          <a:pPr lvl="0" algn="ctr" defTabSz="444500">
            <a:lnSpc>
              <a:spcPct val="90000"/>
            </a:lnSpc>
            <a:spcBef>
              <a:spcPct val="0"/>
            </a:spcBef>
            <a:spcAft>
              <a:spcPct val="35000"/>
            </a:spcAft>
          </a:pPr>
          <a:r>
            <a:rPr lang="en-US" sz="1000" b="1" i="0" kern="1200" cap="all" dirty="0">
              <a:effectLst/>
              <a:latin typeface="Open Sans"/>
            </a:rPr>
            <a:t>CRISIS STABILIZATION</a:t>
          </a:r>
          <a:br>
            <a:rPr lang="en-US" sz="1000" b="1" i="0" kern="1200" cap="all" dirty="0">
              <a:effectLst/>
              <a:latin typeface="Open Sans"/>
            </a:rPr>
          </a:br>
          <a:r>
            <a:rPr lang="en-US" sz="1000" b="1" i="0" kern="1200" cap="all" dirty="0">
              <a:effectLst/>
              <a:latin typeface="Open Sans"/>
            </a:rPr>
            <a:t>PROGRAMS</a:t>
          </a:r>
        </a:p>
        <a:p>
          <a:pPr lvl="0" algn="ctr" defTabSz="444500">
            <a:lnSpc>
              <a:spcPct val="90000"/>
            </a:lnSpc>
            <a:spcBef>
              <a:spcPct val="0"/>
            </a:spcBef>
            <a:spcAft>
              <a:spcPct val="35000"/>
            </a:spcAft>
          </a:pPr>
          <a:r>
            <a:rPr lang="en-US" sz="800" b="0" i="0" kern="1200" dirty="0">
              <a:effectLst/>
              <a:latin typeface="Open Sans"/>
            </a:rPr>
            <a:t>These programs offer short-term “sub-acute” care for individuals who need support and observation, but not ED or medical inpatient stays, at lower costs and without the overhead of hospital-based acute care.</a:t>
          </a:r>
          <a:endParaRPr lang="en-US" sz="800" kern="1200" dirty="0"/>
        </a:p>
      </dsp:txBody>
      <dsp:txXfrm rot="10800000">
        <a:off x="0" y="1901769"/>
        <a:ext cx="2710749" cy="1141061"/>
      </dsp:txXfrm>
    </dsp:sp>
    <dsp:sp modelId="{959FE399-29AE-4694-A99D-D79FE0EB588F}">
      <dsp:nvSpPr>
        <dsp:cNvPr id="0" name=""/>
        <dsp:cNvSpPr/>
      </dsp:nvSpPr>
      <dsp:spPr>
        <a:xfrm rot="5400000">
          <a:off x="3305416" y="926748"/>
          <a:ext cx="1521415" cy="2710749"/>
        </a:xfrm>
        <a:prstGeom prst="round1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0" rIns="71120" bIns="71120" numCol="1" spcCol="1270" anchor="ctr" anchorCtr="0">
          <a:noAutofit/>
        </a:bodyPr>
        <a:lstStyle/>
        <a:p>
          <a:pPr lvl="0" algn="ctr" defTabSz="444500">
            <a:lnSpc>
              <a:spcPct val="90000"/>
            </a:lnSpc>
            <a:spcBef>
              <a:spcPct val="0"/>
            </a:spcBef>
            <a:spcAft>
              <a:spcPct val="35000"/>
            </a:spcAft>
          </a:pPr>
          <a:r>
            <a:rPr lang="en-US" sz="1000" b="1" i="0" kern="1200" cap="all" dirty="0">
              <a:effectLst/>
              <a:latin typeface="Open Sans"/>
            </a:rPr>
            <a:t>ESSENTIAL</a:t>
          </a:r>
          <a:br>
            <a:rPr lang="en-US" sz="1000" b="1" i="0" kern="1200" cap="all" dirty="0">
              <a:effectLst/>
              <a:latin typeface="Open Sans"/>
            </a:rPr>
          </a:br>
          <a:r>
            <a:rPr lang="en-US" sz="1000" b="1" i="0" kern="1200" cap="all" dirty="0">
              <a:effectLst/>
              <a:latin typeface="Open Sans"/>
            </a:rPr>
            <a:t>PRINCIPLES &amp; PRACTICES</a:t>
          </a:r>
        </a:p>
        <a:p>
          <a:pPr lvl="0" algn="ctr" defTabSz="444500">
            <a:lnSpc>
              <a:spcPct val="90000"/>
            </a:lnSpc>
            <a:spcBef>
              <a:spcPct val="0"/>
            </a:spcBef>
            <a:spcAft>
              <a:spcPct val="35000"/>
            </a:spcAft>
          </a:pPr>
          <a:r>
            <a:rPr lang="en-US" sz="800" b="0" i="0" kern="1200" dirty="0">
              <a:effectLst/>
              <a:latin typeface="Open Sans"/>
            </a:rPr>
            <a:t>These must include a recovery orientation, trauma-informed care, significant use of peer staff, a commitment to Zero Suicide/Suicide Safer Care, strong commitments to safety for consumers and staff, and collaboration with law enforcement.</a:t>
          </a:r>
          <a:endParaRPr lang="en-US" sz="800" kern="1200" dirty="0"/>
        </a:p>
      </dsp:txBody>
      <dsp:txXfrm rot="-5400000">
        <a:off x="2710749" y="1901769"/>
        <a:ext cx="2710749" cy="1141061"/>
      </dsp:txXfrm>
    </dsp:sp>
    <dsp:sp modelId="{2FE5DC73-E57B-48D1-8CC6-5E41FA7A1848}">
      <dsp:nvSpPr>
        <dsp:cNvPr id="0" name=""/>
        <dsp:cNvSpPr/>
      </dsp:nvSpPr>
      <dsp:spPr>
        <a:xfrm>
          <a:off x="1897524" y="1209582"/>
          <a:ext cx="1626449" cy="635822"/>
        </a:xfrm>
        <a:prstGeom prst="roundRect">
          <a:avLst/>
        </a:prstGeom>
        <a:gradFill rotWithShape="0">
          <a:gsLst>
            <a:gs pos="0">
              <a:schemeClr val="accent1">
                <a:tint val="60000"/>
                <a:hueOff val="0"/>
                <a:satOff val="0"/>
                <a:lumOff val="0"/>
                <a:alphaOff val="0"/>
                <a:tint val="68000"/>
                <a:alpha val="90000"/>
                <a:lumMod val="100000"/>
              </a:schemeClr>
            </a:gs>
            <a:gs pos="100000">
              <a:schemeClr val="accent1">
                <a:tint val="60000"/>
                <a:hueOff val="0"/>
                <a:satOff val="0"/>
                <a:lumOff val="0"/>
                <a:alphaOff val="0"/>
                <a:tint val="90000"/>
                <a:lumMod val="95000"/>
              </a:schemeClr>
            </a:gs>
          </a:gsLst>
          <a:lin ang="5400000" scaled="1"/>
        </a:gradFill>
        <a:ln w="12700" cap="rnd"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kern="1200" dirty="0"/>
            <a:t>SAMHSA/</a:t>
          </a:r>
          <a:r>
            <a:rPr lang="en-US" sz="1000" i="1" kern="1200" dirty="0"/>
            <a:t>Crisis Now </a:t>
          </a:r>
          <a:r>
            <a:rPr lang="en-US" sz="1000" kern="1200" dirty="0"/>
            <a:t>cite key elements of comprehensive crisis system.</a:t>
          </a:r>
        </a:p>
      </dsp:txBody>
      <dsp:txXfrm>
        <a:off x="1928562" y="1240620"/>
        <a:ext cx="1564373" cy="57374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D998E-DF4F-40BE-AD9E-C6B6D6A26043}"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255B7-9F1D-4DD6-B711-54B1078EE29D}" type="slidenum">
              <a:rPr lang="en-US" smtClean="0"/>
              <a:t>‹#›</a:t>
            </a:fld>
            <a:endParaRPr lang="en-US"/>
          </a:p>
        </p:txBody>
      </p:sp>
    </p:spTree>
    <p:extLst>
      <p:ext uri="{BB962C8B-B14F-4D97-AF65-F5344CB8AC3E}">
        <p14:creationId xmlns:p14="http://schemas.microsoft.com/office/powerpoint/2010/main" val="1866105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7E235E88-EC06-455E-BD6C-84FFBE1A36DB}" type="datetime1">
              <a:rPr lang="en-US" smtClean="0"/>
              <a:t>3/27/2023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07121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7B3793-D235-4F98-8B19-7A3103F3AA0A}" type="datetime1">
              <a:rPr lang="en-US" smtClean="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4034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B4F80585-AC10-4D0D-BF33-D926DB779917}" type="datetime1">
              <a:rPr lang="en-US" smtClean="0"/>
              <a:t>3/27/2023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894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57B5CD93-0715-42E6-91E3-294A6A8F9D81}" type="datetime1">
              <a:rPr lang="en-US" smtClean="0"/>
              <a:t>3/27/2023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2321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05A90581-2FA7-4AD5-900E-00E744BD7068}" type="datetime1">
              <a:rPr lang="en-US" smtClean="0"/>
              <a:t>3/27/2023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423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763403-81CD-413B-90AA-20D5D7C14670}" type="datetime1">
              <a:rPr lang="en-US" smtClean="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1726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623E38-EC81-4658-AD10-1DAD9B940C0E}" type="datetime1">
              <a:rPr lang="en-US" smtClean="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238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9B3ED3-FE76-43DD-A2D8-EFCE0B16D3C8}" type="datetime1">
              <a:rPr lang="en-US" smtClean="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877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CA78B-DB6C-4B47-816B-F4B9F06CF5E0}" type="datetime1">
              <a:rPr lang="en-US" smtClean="0"/>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799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FADD36C4-0C2E-4C08-A4BC-15E623D16BF4}" type="datetime1">
              <a:rPr lang="en-US" smtClean="0"/>
              <a:t>3/27/2023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3574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E8DC0F-A058-43BE-B146-0714DA33D205}" type="datetime1">
              <a:rPr lang="en-US" smtClean="0"/>
              <a:t>3/27/2023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969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92CC806E-54A9-438E-A22F-9AC95AB15D69}" type="datetime1">
              <a:rPr lang="en-US" smtClean="0"/>
              <a:t>3/27/2023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1256718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hf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BE5EB35-B7C7-42DC-9A06-87ADF73998AC}"/>
              </a:ext>
            </a:extLst>
          </p:cNvPr>
          <p:cNvPicPr>
            <a:picLocks noChangeAspect="1"/>
          </p:cNvPicPr>
          <p:nvPr/>
        </p:nvPicPr>
        <p:blipFill rotWithShape="1">
          <a:blip r:embed="rId2"/>
          <a:srcRect t="14189" b="1856"/>
          <a:stretch/>
        </p:blipFill>
        <p:spPr>
          <a:xfrm>
            <a:off x="-2" y="8323"/>
            <a:ext cx="1219200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tx1">
                  <a:alpha val="30000"/>
                </a:schemeClr>
              </a:gs>
              <a:gs pos="30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78C072-9022-4649-936D-24F164B34DFA}"/>
              </a:ext>
            </a:extLst>
          </p:cNvPr>
          <p:cNvSpPr>
            <a:spLocks noGrp="1"/>
          </p:cNvSpPr>
          <p:nvPr>
            <p:ph type="ctrTitle"/>
          </p:nvPr>
        </p:nvSpPr>
        <p:spPr>
          <a:xfrm>
            <a:off x="7848600" y="1262292"/>
            <a:ext cx="4023360" cy="2175586"/>
          </a:xfrm>
        </p:spPr>
        <p:txBody>
          <a:bodyPr anchor="b">
            <a:normAutofit/>
          </a:bodyPr>
          <a:lstStyle/>
          <a:p>
            <a:pPr>
              <a:spcBef>
                <a:spcPts val="1200"/>
              </a:spcBef>
              <a:spcAft>
                <a:spcPts val="600"/>
              </a:spcAft>
            </a:pPr>
            <a:r>
              <a:rPr lang="en-US" sz="3000" dirty="0">
                <a:solidFill>
                  <a:schemeClr val="bg1"/>
                </a:solidFill>
              </a:rPr>
              <a:t>Orange County Crisis/Diversion Facility Project</a:t>
            </a:r>
            <a:br>
              <a:rPr lang="en-US" sz="3000" dirty="0">
                <a:solidFill>
                  <a:schemeClr val="bg1"/>
                </a:solidFill>
              </a:rPr>
            </a:br>
            <a:endParaRPr lang="en-US" sz="3000" dirty="0">
              <a:solidFill>
                <a:schemeClr val="bg1"/>
              </a:solidFill>
            </a:endParaRPr>
          </a:p>
        </p:txBody>
      </p:sp>
      <p:sp>
        <p:nvSpPr>
          <p:cNvPr id="3" name="Subtitle 2">
            <a:extLst>
              <a:ext uri="{FF2B5EF4-FFF2-40B4-BE49-F238E27FC236}">
                <a16:creationId xmlns:a16="http://schemas.microsoft.com/office/drawing/2014/main" id="{21B95CC9-5D46-45BA-B1D9-DD7A0390350F}"/>
              </a:ext>
            </a:extLst>
          </p:cNvPr>
          <p:cNvSpPr>
            <a:spLocks noGrp="1"/>
          </p:cNvSpPr>
          <p:nvPr>
            <p:ph type="subTitle" idx="1"/>
          </p:nvPr>
        </p:nvSpPr>
        <p:spPr>
          <a:xfrm>
            <a:off x="7848600" y="3968496"/>
            <a:ext cx="4023360" cy="1208141"/>
          </a:xfrm>
        </p:spPr>
        <p:txBody>
          <a:bodyPr>
            <a:normAutofit/>
          </a:bodyPr>
          <a:lstStyle/>
          <a:p>
            <a:pPr>
              <a:lnSpc>
                <a:spcPct val="110000"/>
              </a:lnSpc>
            </a:pPr>
            <a:r>
              <a:rPr lang="en-US" sz="1200" dirty="0">
                <a:solidFill>
                  <a:schemeClr val="bg1"/>
                </a:solidFill>
              </a:rPr>
              <a:t>orange County Behavioral Health Task Force</a:t>
            </a:r>
          </a:p>
          <a:p>
            <a:pPr>
              <a:lnSpc>
                <a:spcPct val="110000"/>
              </a:lnSpc>
            </a:pPr>
            <a:r>
              <a:rPr lang="en-US" sz="1200" dirty="0">
                <a:solidFill>
                  <a:schemeClr val="bg1"/>
                </a:solidFill>
              </a:rPr>
              <a:t>Crisis-Diversion Facility Subcommittee</a:t>
            </a:r>
          </a:p>
          <a:p>
            <a:pPr>
              <a:lnSpc>
                <a:spcPct val="110000"/>
              </a:lnSpc>
            </a:pPr>
            <a:r>
              <a:rPr lang="en-US" sz="1200" dirty="0">
                <a:solidFill>
                  <a:schemeClr val="bg1"/>
                </a:solidFill>
              </a:rPr>
              <a:t>Date:  March 2023</a:t>
            </a:r>
          </a:p>
        </p:txBody>
      </p:sp>
    </p:spTree>
    <p:extLst>
      <p:ext uri="{BB962C8B-B14F-4D97-AF65-F5344CB8AC3E}">
        <p14:creationId xmlns:p14="http://schemas.microsoft.com/office/powerpoint/2010/main" val="1372714733"/>
      </p:ext>
    </p:extLst>
  </p:cSld>
  <p:clrMapOvr>
    <a:masterClrMapping/>
  </p:clrMapOvr>
  <mc:AlternateContent xmlns:mc="http://schemas.openxmlformats.org/markup-compatibility/2006" xmlns:p14="http://schemas.microsoft.com/office/powerpoint/2010/main">
    <mc:Choice Requires="p14">
      <p:transition spd="slow" p14:dur="2000" advTm="2678"/>
    </mc:Choice>
    <mc:Fallback xmlns="">
      <p:transition spd="slow" advTm="267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ormAutofit/>
          </a:bodyPr>
          <a:lstStyle/>
          <a:p>
            <a:r>
              <a:rPr lang="en-US" dirty="0">
                <a:solidFill>
                  <a:schemeClr val="tx1"/>
                </a:solidFill>
              </a:rPr>
              <a:t>Project Description: scope and function</a:t>
            </a:r>
          </a:p>
        </p:txBody>
      </p:sp>
      <p:sp>
        <p:nvSpPr>
          <p:cNvPr id="3" name="Content Placeholder 2">
            <a:extLst>
              <a:ext uri="{FF2B5EF4-FFF2-40B4-BE49-F238E27FC236}">
                <a16:creationId xmlns:a16="http://schemas.microsoft.com/office/drawing/2014/main" id="{448D2B52-51F6-4253-8330-47DD3269DA82}"/>
              </a:ext>
            </a:extLst>
          </p:cNvPr>
          <p:cNvSpPr>
            <a:spLocks noGrp="1"/>
          </p:cNvSpPr>
          <p:nvPr>
            <p:ph sz="half" idx="2"/>
          </p:nvPr>
        </p:nvSpPr>
        <p:spPr>
          <a:xfrm>
            <a:off x="606114" y="1253525"/>
            <a:ext cx="11189646" cy="5508880"/>
          </a:xfrm>
        </p:spPr>
        <p:txBody>
          <a:bodyPr anchor="t" anchorCtr="0">
            <a:noAutofit/>
          </a:bodyPr>
          <a:lstStyle/>
          <a:p>
            <a:pPr marL="310896" lvl="1">
              <a:lnSpc>
                <a:spcPct val="120000"/>
              </a:lnSpc>
              <a:spcBef>
                <a:spcPts val="0"/>
              </a:spcBef>
              <a:buFont typeface="Wingdings" panose="05000000000000000000" pitchFamily="2" charset="2"/>
              <a:buChar char="§"/>
            </a:pPr>
            <a:r>
              <a:rPr lang="en-US" sz="1800" dirty="0">
                <a:solidFill>
                  <a:schemeClr val="tx1"/>
                </a:solidFill>
              </a:rPr>
              <a:t>Some 50 items define scope/function of the new Facility (see </a:t>
            </a:r>
            <a:r>
              <a:rPr lang="en-US" sz="1800" b="1" dirty="0">
                <a:solidFill>
                  <a:schemeClr val="tx1"/>
                </a:solidFill>
              </a:rPr>
              <a:t>Exhibit C</a:t>
            </a:r>
            <a:r>
              <a:rPr lang="en-US" sz="1800" dirty="0">
                <a:solidFill>
                  <a:schemeClr val="tx1"/>
                </a:solidFill>
              </a:rPr>
              <a:t>). In summary:</a:t>
            </a:r>
          </a:p>
          <a:p>
            <a:pPr marL="326646" lvl="1" indent="-285750">
              <a:lnSpc>
                <a:spcPct val="120000"/>
              </a:lnSpc>
              <a:spcBef>
                <a:spcPts val="0"/>
              </a:spcBef>
              <a:buFont typeface="Wingdings" panose="05000000000000000000" pitchFamily="2" charset="2"/>
              <a:buChar char="§"/>
            </a:pPr>
            <a:r>
              <a:rPr lang="en-US" sz="1800" dirty="0">
                <a:solidFill>
                  <a:schemeClr val="tx1"/>
                </a:solidFill>
              </a:rPr>
              <a:t>Clinical Services</a:t>
            </a:r>
          </a:p>
          <a:p>
            <a:pPr marL="596646" lvl="2" indent="-285750">
              <a:lnSpc>
                <a:spcPct val="120000"/>
              </a:lnSpc>
              <a:spcBef>
                <a:spcPts val="0"/>
              </a:spcBef>
              <a:buFont typeface="Wingdings" panose="05000000000000000000" pitchFamily="2" charset="2"/>
              <a:buChar char="§"/>
            </a:pPr>
            <a:r>
              <a:rPr lang="en-US" sz="1800" dirty="0">
                <a:solidFill>
                  <a:schemeClr val="tx1"/>
                </a:solidFill>
              </a:rPr>
              <a:t>Offer Behavioral Health Urgent Care services for assessment, stabilization, and treatment for patients experiencing BH crisis: mental illness and substance use disorders for patients 4 years old and older.</a:t>
            </a:r>
          </a:p>
          <a:p>
            <a:pPr marL="596646" lvl="2" indent="-285750">
              <a:lnSpc>
                <a:spcPct val="120000"/>
              </a:lnSpc>
              <a:spcBef>
                <a:spcPts val="0"/>
              </a:spcBef>
              <a:buFont typeface="Wingdings" panose="05000000000000000000" pitchFamily="2" charset="2"/>
              <a:buChar char="§"/>
            </a:pPr>
            <a:r>
              <a:rPr lang="en-US" sz="1800" dirty="0">
                <a:solidFill>
                  <a:schemeClr val="tx1"/>
                </a:solidFill>
              </a:rPr>
              <a:t>Provide Facility Based Crisis services for adults including security required for some patients and for justice-involved individuals. Includes initiation of MAT in anticipation of transfer to a third-party facility and sobering services for routine and surge demand.</a:t>
            </a:r>
          </a:p>
          <a:p>
            <a:pPr marL="596646" lvl="2" indent="-285750">
              <a:lnSpc>
                <a:spcPct val="120000"/>
              </a:lnSpc>
              <a:spcBef>
                <a:spcPts val="0"/>
              </a:spcBef>
              <a:buFont typeface="Wingdings" panose="05000000000000000000" pitchFamily="2" charset="2"/>
              <a:buChar char="§"/>
            </a:pPr>
            <a:r>
              <a:rPr lang="en-US" sz="1800" dirty="0">
                <a:solidFill>
                  <a:schemeClr val="tx1"/>
                </a:solidFill>
              </a:rPr>
              <a:t>Provide BH crisis services to walk-in patients on a 24/7/365 basis.</a:t>
            </a:r>
          </a:p>
          <a:p>
            <a:pPr marL="596646" lvl="2" indent="-285750">
              <a:lnSpc>
                <a:spcPct val="120000"/>
              </a:lnSpc>
              <a:spcBef>
                <a:spcPts val="0"/>
              </a:spcBef>
              <a:buFont typeface="Wingdings" panose="05000000000000000000" pitchFamily="2" charset="2"/>
              <a:buChar char="§"/>
            </a:pPr>
            <a:r>
              <a:rPr lang="en-US" sz="1800" dirty="0">
                <a:solidFill>
                  <a:schemeClr val="tx1"/>
                </a:solidFill>
              </a:rPr>
              <a:t>Medical urgent care to lower medical clearance barriers.</a:t>
            </a:r>
          </a:p>
          <a:p>
            <a:pPr marL="326646" lvl="1" indent="-285750">
              <a:lnSpc>
                <a:spcPct val="120000"/>
              </a:lnSpc>
              <a:spcBef>
                <a:spcPts val="0"/>
              </a:spcBef>
              <a:buFont typeface="Wingdings" panose="05000000000000000000" pitchFamily="2" charset="2"/>
              <a:buChar char="§"/>
            </a:pPr>
            <a:r>
              <a:rPr lang="en-US" sz="1800" dirty="0">
                <a:solidFill>
                  <a:schemeClr val="tx1"/>
                </a:solidFill>
              </a:rPr>
              <a:t>Criminal Justice Diversion, Deflection, Stabilization, and Assessment Services</a:t>
            </a:r>
          </a:p>
          <a:p>
            <a:pPr marL="596646" lvl="2" indent="-285750">
              <a:lnSpc>
                <a:spcPct val="120000"/>
              </a:lnSpc>
              <a:spcBef>
                <a:spcPts val="0"/>
              </a:spcBef>
              <a:buFont typeface="Wingdings" panose="05000000000000000000" pitchFamily="2" charset="2"/>
              <a:buChar char="§"/>
            </a:pPr>
            <a:r>
              <a:rPr lang="en-US" sz="1800" dirty="0">
                <a:solidFill>
                  <a:schemeClr val="tx1"/>
                </a:solidFill>
              </a:rPr>
              <a:t>Provide law enforcement and emergency medical services with a default </a:t>
            </a:r>
            <a:r>
              <a:rPr lang="en-US" sz="1800" i="1" dirty="0">
                <a:solidFill>
                  <a:schemeClr val="tx1"/>
                </a:solidFill>
              </a:rPr>
              <a:t>no wrong door </a:t>
            </a:r>
            <a:r>
              <a:rPr lang="en-US" sz="1800" dirty="0">
                <a:solidFill>
                  <a:schemeClr val="tx1"/>
                </a:solidFill>
              </a:rPr>
              <a:t>destination. Answer the question: </a:t>
            </a:r>
            <a:r>
              <a:rPr lang="en-US" sz="1800" i="1" dirty="0">
                <a:solidFill>
                  <a:schemeClr val="tx1"/>
                </a:solidFill>
              </a:rPr>
              <a:t>Divert to Where?</a:t>
            </a:r>
          </a:p>
          <a:p>
            <a:pPr marL="596646" lvl="2" indent="-285750">
              <a:lnSpc>
                <a:spcPct val="120000"/>
              </a:lnSpc>
              <a:spcBef>
                <a:spcPts val="0"/>
              </a:spcBef>
              <a:buFont typeface="Wingdings" panose="05000000000000000000" pitchFamily="2" charset="2"/>
              <a:buChar char="§"/>
            </a:pPr>
            <a:r>
              <a:rPr lang="en-US" sz="1800" dirty="0">
                <a:solidFill>
                  <a:schemeClr val="tx1"/>
                </a:solidFill>
              </a:rPr>
              <a:t>Provide criminal justice stakeholders with clinical assessment services and a facility to offer the most appropriate care for justice-involved individuals in the least restrictive setting possible.</a:t>
            </a:r>
          </a:p>
        </p:txBody>
      </p:sp>
      <p:sp>
        <p:nvSpPr>
          <p:cNvPr id="2" name="Slide Number Placeholder 1">
            <a:extLst>
              <a:ext uri="{FF2B5EF4-FFF2-40B4-BE49-F238E27FC236}">
                <a16:creationId xmlns:a16="http://schemas.microsoft.com/office/drawing/2014/main" id="{1BF2BFC5-6EFF-45A4-966F-057006FE185C}"/>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371343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ormAutofit/>
          </a:bodyPr>
          <a:lstStyle/>
          <a:p>
            <a:r>
              <a:rPr lang="en-US" dirty="0">
                <a:solidFill>
                  <a:schemeClr val="tx1"/>
                </a:solidFill>
              </a:rPr>
              <a:t>Project Description: scope and function (continued)</a:t>
            </a:r>
          </a:p>
        </p:txBody>
      </p:sp>
      <p:sp>
        <p:nvSpPr>
          <p:cNvPr id="3" name="Content Placeholder 2">
            <a:extLst>
              <a:ext uri="{FF2B5EF4-FFF2-40B4-BE49-F238E27FC236}">
                <a16:creationId xmlns:a16="http://schemas.microsoft.com/office/drawing/2014/main" id="{448D2B52-51F6-4253-8330-47DD3269DA82}"/>
              </a:ext>
            </a:extLst>
          </p:cNvPr>
          <p:cNvSpPr>
            <a:spLocks noGrp="1"/>
          </p:cNvSpPr>
          <p:nvPr>
            <p:ph sz="half" idx="2"/>
          </p:nvPr>
        </p:nvSpPr>
        <p:spPr>
          <a:xfrm>
            <a:off x="606114" y="1280159"/>
            <a:ext cx="11189646" cy="5508880"/>
          </a:xfrm>
        </p:spPr>
        <p:txBody>
          <a:bodyPr anchor="t" anchorCtr="0">
            <a:noAutofit/>
          </a:bodyPr>
          <a:lstStyle/>
          <a:p>
            <a:pPr marL="326646" lvl="1" indent="-285750">
              <a:lnSpc>
                <a:spcPct val="120000"/>
              </a:lnSpc>
              <a:spcBef>
                <a:spcPts val="0"/>
              </a:spcBef>
              <a:buFont typeface="Wingdings" panose="05000000000000000000" pitchFamily="2" charset="2"/>
              <a:buChar char="§"/>
            </a:pPr>
            <a:r>
              <a:rPr lang="en-US" sz="1800" dirty="0">
                <a:solidFill>
                  <a:schemeClr val="tx1"/>
                </a:solidFill>
              </a:rPr>
              <a:t>Community Treatment Networking</a:t>
            </a:r>
          </a:p>
          <a:p>
            <a:pPr marL="596646" lvl="2" indent="-285750">
              <a:lnSpc>
                <a:spcPct val="120000"/>
              </a:lnSpc>
              <a:spcBef>
                <a:spcPts val="0"/>
              </a:spcBef>
              <a:buFont typeface="Wingdings" panose="05000000000000000000" pitchFamily="2" charset="2"/>
              <a:buChar char="§"/>
            </a:pPr>
            <a:r>
              <a:rPr lang="en-US" sz="1800" dirty="0">
                <a:solidFill>
                  <a:schemeClr val="tx1"/>
                </a:solidFill>
              </a:rPr>
              <a:t>Make referrals to community treatment with warm handoff supported by case manager and/or peer specialist. Facilitate transitioning individuals to from crisis care to community-based treatment.</a:t>
            </a:r>
          </a:p>
          <a:p>
            <a:pPr marL="596646" lvl="2" indent="-285750">
              <a:lnSpc>
                <a:spcPct val="120000"/>
              </a:lnSpc>
              <a:spcBef>
                <a:spcPts val="0"/>
              </a:spcBef>
              <a:buFont typeface="Wingdings" panose="05000000000000000000" pitchFamily="2" charset="2"/>
              <a:buChar char="§"/>
            </a:pPr>
            <a:r>
              <a:rPr lang="en-US" sz="1800" dirty="0">
                <a:solidFill>
                  <a:schemeClr val="tx1"/>
                </a:solidFill>
              </a:rPr>
              <a:t>Provide information about community treatment services available to Orange County residents for a wide variety of BH problems. Cut though the fog of obtaining BH services so often experienced by individuals, families, and friends trying to get help.</a:t>
            </a:r>
          </a:p>
          <a:p>
            <a:pPr marL="326646" lvl="1" indent="-285750">
              <a:lnSpc>
                <a:spcPct val="120000"/>
              </a:lnSpc>
              <a:spcBef>
                <a:spcPts val="0"/>
              </a:spcBef>
              <a:buFont typeface="Wingdings" panose="05000000000000000000" pitchFamily="2" charset="2"/>
              <a:buChar char="§"/>
            </a:pPr>
            <a:r>
              <a:rPr lang="en-US" sz="1800" dirty="0">
                <a:solidFill>
                  <a:schemeClr val="tx1"/>
                </a:solidFill>
              </a:rPr>
              <a:t>Social Services Networking</a:t>
            </a:r>
          </a:p>
          <a:p>
            <a:pPr marL="594000" lvl="2">
              <a:lnSpc>
                <a:spcPct val="107000"/>
              </a:lnSpc>
              <a:spcBef>
                <a:spcPts val="0"/>
              </a:spcBef>
              <a:spcAft>
                <a:spcPts val="800"/>
              </a:spcAft>
            </a:pPr>
            <a:r>
              <a:rPr lang="en-US" sz="1800" dirty="0"/>
              <a:t>Warm handoff regarding referrals to necessary social services and resources with case manager/peer specialist to facilitate discharge and follow up.</a:t>
            </a:r>
          </a:p>
          <a:p>
            <a:pPr marL="594000" lvl="2">
              <a:lnSpc>
                <a:spcPct val="107000"/>
              </a:lnSpc>
              <a:spcBef>
                <a:spcPts val="0"/>
              </a:spcBef>
              <a:spcAft>
                <a:spcPts val="800"/>
              </a:spcAft>
            </a:pPr>
            <a:r>
              <a:rPr lang="en-US" sz="1800" dirty="0"/>
              <a:t>OC Partnership to End Homelessness Access (via OC Connect).</a:t>
            </a:r>
          </a:p>
          <a:p>
            <a:pPr marL="594000" lvl="2">
              <a:lnSpc>
                <a:spcPct val="107000"/>
              </a:lnSpc>
              <a:spcBef>
                <a:spcPts val="0"/>
              </a:spcBef>
              <a:spcAft>
                <a:spcPts val="800"/>
              </a:spcAft>
            </a:pPr>
            <a:r>
              <a:rPr lang="en-US" sz="1800" dirty="0"/>
              <a:t>Liaison for NAMI programs.</a:t>
            </a:r>
          </a:p>
          <a:p>
            <a:pPr marL="594000" lvl="2">
              <a:lnSpc>
                <a:spcPct val="107000"/>
              </a:lnSpc>
              <a:spcBef>
                <a:spcPts val="0"/>
              </a:spcBef>
              <a:spcAft>
                <a:spcPts val="800"/>
              </a:spcAft>
            </a:pPr>
            <a:r>
              <a:rPr lang="en-US" sz="1800" dirty="0"/>
              <a:t>Health insurance enrollment liaison including legal representation.</a:t>
            </a:r>
          </a:p>
          <a:p>
            <a:pPr marL="594000" lvl="2">
              <a:lnSpc>
                <a:spcPct val="107000"/>
              </a:lnSpc>
              <a:spcBef>
                <a:spcPts val="0"/>
              </a:spcBef>
              <a:spcAft>
                <a:spcPts val="800"/>
              </a:spcAft>
            </a:pPr>
            <a:r>
              <a:rPr lang="en-US" sz="1800" dirty="0"/>
              <a:t>Transportation assistance.</a:t>
            </a:r>
          </a:p>
          <a:p>
            <a:pPr marL="938646" lvl="3" indent="-285750">
              <a:lnSpc>
                <a:spcPct val="120000"/>
              </a:lnSpc>
              <a:spcBef>
                <a:spcPts val="0"/>
              </a:spcBef>
              <a:buFont typeface="Wingdings" panose="05000000000000000000" pitchFamily="2" charset="2"/>
              <a:buChar char="§"/>
            </a:pPr>
            <a:endParaRPr lang="en-US" sz="1800" dirty="0">
              <a:solidFill>
                <a:schemeClr val="tx1"/>
              </a:solidFill>
            </a:endParaRPr>
          </a:p>
          <a:p>
            <a:pPr marL="310896" lvl="0">
              <a:spcBef>
                <a:spcPts val="0"/>
              </a:spcBef>
              <a:buFont typeface="Wingdings" panose="05000000000000000000" pitchFamily="2" charset="2"/>
              <a:buChar char="§"/>
            </a:pPr>
            <a:endParaRPr lang="en-US" sz="1800" dirty="0">
              <a:solidFill>
                <a:schemeClr val="tx1"/>
              </a:solidFill>
            </a:endParaRPr>
          </a:p>
        </p:txBody>
      </p:sp>
      <p:sp>
        <p:nvSpPr>
          <p:cNvPr id="2" name="Slide Number Placeholder 1">
            <a:extLst>
              <a:ext uri="{FF2B5EF4-FFF2-40B4-BE49-F238E27FC236}">
                <a16:creationId xmlns:a16="http://schemas.microsoft.com/office/drawing/2014/main" id="{1BF2BFC5-6EFF-45A4-966F-057006FE185C}"/>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38415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t/>
            </a:r>
            <a:br>
              <a:rPr lang="en-US" dirty="0"/>
            </a:br>
            <a:r>
              <a:rPr lang="en-US" dirty="0"/>
              <a:t/>
            </a:r>
            <a:br>
              <a:rPr lang="en-US" dirty="0"/>
            </a:br>
            <a:r>
              <a:rPr lang="en-US" dirty="0"/>
              <a:t/>
            </a:r>
            <a:br>
              <a:rPr lang="en-US" dirty="0"/>
            </a:br>
            <a:r>
              <a:rPr lang="en-US" dirty="0"/>
              <a:t/>
            </a:r>
            <a:br>
              <a:rPr lang="en-US" dirty="0"/>
            </a:br>
            <a:r>
              <a:rPr lang="en-US" dirty="0"/>
              <a:t>Project Description: Expected Results</a:t>
            </a:r>
            <a:endParaRPr lang="en-US" b="1" dirty="0"/>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4841"/>
            <a:ext cx="11029616" cy="5224023"/>
          </a:xfrm>
        </p:spPr>
        <p:txBody>
          <a:bodyPr anchor="t" anchorCtr="0">
            <a:noAutofit/>
          </a:bodyPr>
          <a:lstStyle/>
          <a:p>
            <a:pPr>
              <a:spcBef>
                <a:spcPts val="0"/>
              </a:spcBef>
              <a:buFont typeface="Wingdings" panose="05000000000000000000" pitchFamily="2" charset="2"/>
              <a:buChar char="§"/>
            </a:pPr>
            <a:r>
              <a:rPr lang="en-US" sz="1800" b="1" dirty="0">
                <a:solidFill>
                  <a:schemeClr val="tx1"/>
                </a:solidFill>
              </a:rPr>
              <a:t>Meets Objectives. </a:t>
            </a:r>
            <a:r>
              <a:rPr lang="en-US" sz="1800" dirty="0">
                <a:solidFill>
                  <a:schemeClr val="tx1"/>
                </a:solidFill>
              </a:rPr>
              <a:t>Enables and works with local programs to facilitate deflections toward community treatment and social services and away from ED or criminal justice involvement.</a:t>
            </a:r>
          </a:p>
          <a:p>
            <a:pPr>
              <a:spcBef>
                <a:spcPts val="0"/>
              </a:spcBef>
              <a:buFont typeface="Wingdings" panose="05000000000000000000" pitchFamily="2" charset="2"/>
              <a:buChar char="§"/>
            </a:pPr>
            <a:r>
              <a:rPr lang="en-US" sz="1800" b="1" dirty="0">
                <a:solidFill>
                  <a:schemeClr val="tx1"/>
                </a:solidFill>
              </a:rPr>
              <a:t>Fills Identified Gaps. </a:t>
            </a:r>
            <a:r>
              <a:rPr lang="en-US" sz="1800" dirty="0">
                <a:solidFill>
                  <a:schemeClr val="tx1"/>
                </a:solidFill>
              </a:rPr>
              <a:t>Fills identified gaps in existing crisis response capabilities.</a:t>
            </a:r>
          </a:p>
          <a:p>
            <a:pPr marR="0">
              <a:spcBef>
                <a:spcPts val="0"/>
              </a:spcBef>
              <a:buFont typeface="Wingdings" panose="05000000000000000000" pitchFamily="2" charset="2"/>
              <a:buChar char="§"/>
            </a:pPr>
            <a:r>
              <a:rPr lang="en-US" sz="1800" b="1" dirty="0">
                <a:solidFill>
                  <a:schemeClr val="tx1"/>
                </a:solidFill>
              </a:rPr>
              <a:t>Aligns with Public Safety and Social Justice. </a:t>
            </a:r>
            <a:r>
              <a:rPr lang="en-US" sz="1800" dirty="0">
                <a:solidFill>
                  <a:schemeClr val="tx1"/>
                </a:solidFill>
              </a:rPr>
              <a:t>Aligns with current public safety reform and social justice objectives.</a:t>
            </a:r>
          </a:p>
          <a:p>
            <a:pPr>
              <a:spcBef>
                <a:spcPts val="0"/>
              </a:spcBef>
              <a:buFont typeface="Wingdings" panose="05000000000000000000" pitchFamily="2" charset="2"/>
              <a:buChar char="§"/>
            </a:pPr>
            <a:r>
              <a:rPr lang="en-US" sz="1800" b="1" dirty="0">
                <a:solidFill>
                  <a:schemeClr val="tx1"/>
                </a:solidFill>
              </a:rPr>
              <a:t>Offers No Wrong Door. </a:t>
            </a:r>
            <a:r>
              <a:rPr lang="en-US" sz="1800" dirty="0">
                <a:solidFill>
                  <a:schemeClr val="tx1"/>
                </a:solidFill>
              </a:rPr>
              <a:t>Provides a default destination and </a:t>
            </a:r>
            <a:r>
              <a:rPr lang="en-US" sz="1800" i="1" dirty="0">
                <a:solidFill>
                  <a:schemeClr val="tx1"/>
                </a:solidFill>
              </a:rPr>
              <a:t>no wrong door access for </a:t>
            </a:r>
            <a:r>
              <a:rPr lang="en-US" sz="1800" dirty="0">
                <a:solidFill>
                  <a:schemeClr val="tx1"/>
                </a:solidFill>
              </a:rPr>
              <a:t>law enforcement and emergency medical services</a:t>
            </a:r>
            <a:r>
              <a:rPr lang="en-US" sz="1800" i="1" dirty="0">
                <a:solidFill>
                  <a:schemeClr val="tx1"/>
                </a:solidFill>
              </a:rPr>
              <a:t> </a:t>
            </a:r>
            <a:r>
              <a:rPr lang="en-US" sz="1800" dirty="0">
                <a:solidFill>
                  <a:schemeClr val="tx1"/>
                </a:solidFill>
              </a:rPr>
              <a:t>by removing restrictive entry or exclusion criteria and provides access by general public.</a:t>
            </a:r>
          </a:p>
          <a:p>
            <a:pPr>
              <a:spcBef>
                <a:spcPts val="0"/>
              </a:spcBef>
              <a:buFont typeface="Wingdings" panose="05000000000000000000" pitchFamily="2" charset="2"/>
              <a:buChar char="§"/>
            </a:pPr>
            <a:r>
              <a:rPr lang="en-US" sz="1800" b="1" dirty="0"/>
              <a:t>Provides Least Restrictive Setting. </a:t>
            </a:r>
            <a:r>
              <a:rPr lang="en-US" sz="1800" dirty="0"/>
              <a:t>Offers the least restrictive setting for crisis care in a calming environment with case managers and peer specialists that can safely engage the individual in crisis.</a:t>
            </a:r>
          </a:p>
          <a:p>
            <a:pPr>
              <a:spcBef>
                <a:spcPts val="0"/>
              </a:spcBef>
              <a:buFont typeface="Wingdings" panose="05000000000000000000" pitchFamily="2" charset="2"/>
              <a:buChar char="§"/>
            </a:pPr>
            <a:r>
              <a:rPr lang="en-US" sz="1800" b="1" dirty="0"/>
              <a:t>Facilitates Collaboration. </a:t>
            </a:r>
            <a:r>
              <a:rPr lang="en-US" sz="1800" dirty="0"/>
              <a:t>Is well integrated into the existing network of community treatment services and social services thus multiplying the Facility’s impact. Avoids a silo effect.</a:t>
            </a:r>
          </a:p>
          <a:p>
            <a:pPr>
              <a:spcBef>
                <a:spcPts val="0"/>
              </a:spcBef>
              <a:buFont typeface="Wingdings" panose="05000000000000000000" pitchFamily="2" charset="2"/>
              <a:buChar char="§"/>
            </a:pPr>
            <a:r>
              <a:rPr lang="en-US" sz="1800" b="1" dirty="0"/>
              <a:t>Reduces Costs. </a:t>
            </a:r>
            <a:r>
              <a:rPr lang="en-US" sz="1800" dirty="0"/>
              <a:t>Reduces burden and costs for law enforcement, emergency services, and hospital-based services (ED and inpatient beds), and jail. Improves outcomes for all involved.</a:t>
            </a:r>
          </a:p>
          <a:p>
            <a:pPr>
              <a:spcBef>
                <a:spcPts val="0"/>
              </a:spcBef>
              <a:buFont typeface="Wingdings" panose="05000000000000000000" pitchFamily="2" charset="2"/>
              <a:buChar char="§"/>
            </a:pPr>
            <a:endParaRPr lang="en-US" sz="1800" dirty="0">
              <a:solidFill>
                <a:schemeClr val="tx1"/>
              </a:solidFill>
            </a:endParaRPr>
          </a:p>
        </p:txBody>
      </p:sp>
      <p:sp>
        <p:nvSpPr>
          <p:cNvPr id="2" name="Slide Number Placeholder 1">
            <a:extLst>
              <a:ext uri="{FF2B5EF4-FFF2-40B4-BE49-F238E27FC236}">
                <a16:creationId xmlns:a16="http://schemas.microsoft.com/office/drawing/2014/main" id="{211F089E-35DB-4C39-B51A-A0DB636438E9}"/>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3219244251"/>
      </p:ext>
    </p:extLst>
  </p:cSld>
  <p:clrMapOvr>
    <a:masterClrMapping/>
  </p:clrMapOvr>
  <mc:AlternateContent xmlns:mc="http://schemas.openxmlformats.org/markup-compatibility/2006" xmlns:p14="http://schemas.microsoft.com/office/powerpoint/2010/main">
    <mc:Choice Requires="p14">
      <p:transition spd="slow" p14:dur="2000" advTm="99606"/>
    </mc:Choice>
    <mc:Fallback xmlns="">
      <p:transition spd="slow" advTm="9960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t/>
            </a:r>
            <a:br>
              <a:rPr lang="en-US" dirty="0"/>
            </a:br>
            <a:r>
              <a:rPr lang="en-US" dirty="0"/>
              <a:t/>
            </a:r>
            <a:br>
              <a:rPr lang="en-US" dirty="0"/>
            </a:br>
            <a:r>
              <a:rPr lang="en-US" dirty="0"/>
              <a:t/>
            </a:r>
            <a:br>
              <a:rPr lang="en-US" dirty="0"/>
            </a:br>
            <a:r>
              <a:rPr lang="en-US" dirty="0"/>
              <a:t/>
            </a:r>
            <a:br>
              <a:rPr lang="en-US" dirty="0"/>
            </a:br>
            <a:r>
              <a:rPr lang="en-US" dirty="0"/>
              <a:t>project description: potential Benefits</a:t>
            </a:r>
            <a:endParaRPr lang="en-US" b="1" dirty="0"/>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4842"/>
            <a:ext cx="11029616" cy="741269"/>
          </a:xfrm>
        </p:spPr>
        <p:txBody>
          <a:bodyPr anchor="t" anchorCtr="0">
            <a:noAutofit/>
          </a:bodyPr>
          <a:lstStyle/>
          <a:p>
            <a:pPr>
              <a:spcBef>
                <a:spcPts val="24"/>
              </a:spcBef>
              <a:buFont typeface="Wingdings" panose="05000000000000000000" pitchFamily="2" charset="2"/>
              <a:buChar char="§"/>
            </a:pPr>
            <a:r>
              <a:rPr lang="en-US" sz="1800" dirty="0">
                <a:solidFill>
                  <a:schemeClr val="tx1"/>
                </a:solidFill>
              </a:rPr>
              <a:t>The new Facility will result in an important set of benefits that will accrue to a broad cross-section of Orange County. These benefits fall into four categories.</a:t>
            </a:r>
          </a:p>
        </p:txBody>
      </p:sp>
      <p:sp>
        <p:nvSpPr>
          <p:cNvPr id="2" name="Slide Number Placeholder 1">
            <a:extLst>
              <a:ext uri="{FF2B5EF4-FFF2-40B4-BE49-F238E27FC236}">
                <a16:creationId xmlns:a16="http://schemas.microsoft.com/office/drawing/2014/main" id="{211F089E-35DB-4C39-B51A-A0DB636438E9}"/>
              </a:ext>
            </a:extLst>
          </p:cNvPr>
          <p:cNvSpPr>
            <a:spLocks noGrp="1"/>
          </p:cNvSpPr>
          <p:nvPr>
            <p:ph type="sldNum" sz="quarter" idx="12"/>
          </p:nvPr>
        </p:nvSpPr>
        <p:spPr/>
        <p:txBody>
          <a:bodyPr/>
          <a:lstStyle/>
          <a:p>
            <a:fld id="{3A98EE3D-8CD1-4C3F-BD1C-C98C9596463C}" type="slidenum">
              <a:rPr lang="en-US" smtClean="0"/>
              <a:t>13</a:t>
            </a:fld>
            <a:endParaRPr lang="en-US" dirty="0"/>
          </a:p>
        </p:txBody>
      </p:sp>
      <p:grpSp>
        <p:nvGrpSpPr>
          <p:cNvPr id="3" name="Group 2">
            <a:extLst>
              <a:ext uri="{FF2B5EF4-FFF2-40B4-BE49-F238E27FC236}">
                <a16:creationId xmlns:a16="http://schemas.microsoft.com/office/drawing/2014/main" id="{A95C6D4A-80C6-4280-A80C-9DEA50C7408C}"/>
              </a:ext>
            </a:extLst>
          </p:cNvPr>
          <p:cNvGrpSpPr/>
          <p:nvPr/>
        </p:nvGrpSpPr>
        <p:grpSpPr>
          <a:xfrm>
            <a:off x="974221" y="2516673"/>
            <a:ext cx="10604035" cy="3784649"/>
            <a:chOff x="3341829" y="2516673"/>
            <a:chExt cx="11012522" cy="3784649"/>
          </a:xfrm>
        </p:grpSpPr>
        <p:sp>
          <p:nvSpPr>
            <p:cNvPr id="4" name="Oval 3">
              <a:extLst>
                <a:ext uri="{FF2B5EF4-FFF2-40B4-BE49-F238E27FC236}">
                  <a16:creationId xmlns:a16="http://schemas.microsoft.com/office/drawing/2014/main" id="{6594F171-A978-4D3D-8466-6CB40ED53A92}"/>
                </a:ext>
              </a:extLst>
            </p:cNvPr>
            <p:cNvSpPr/>
            <p:nvPr/>
          </p:nvSpPr>
          <p:spPr>
            <a:xfrm>
              <a:off x="3341829" y="3284413"/>
              <a:ext cx="3016909" cy="301690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Oval 4">
              <a:extLst>
                <a:ext uri="{FF2B5EF4-FFF2-40B4-BE49-F238E27FC236}">
                  <a16:creationId xmlns:a16="http://schemas.microsoft.com/office/drawing/2014/main" id="{426EB71B-0721-4BA7-B213-23143A65B937}"/>
                </a:ext>
              </a:extLst>
            </p:cNvPr>
            <p:cNvSpPr/>
            <p:nvPr/>
          </p:nvSpPr>
          <p:spPr>
            <a:xfrm>
              <a:off x="3772996" y="3715580"/>
              <a:ext cx="2154576" cy="215457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6">
              <a:extLst>
                <a:ext uri="{FF2B5EF4-FFF2-40B4-BE49-F238E27FC236}">
                  <a16:creationId xmlns:a16="http://schemas.microsoft.com/office/drawing/2014/main" id="{077AB1B7-964C-4E3C-9266-2038A16067AF}"/>
                </a:ext>
              </a:extLst>
            </p:cNvPr>
            <p:cNvSpPr/>
            <p:nvPr/>
          </p:nvSpPr>
          <p:spPr>
            <a:xfrm>
              <a:off x="4203911" y="4146495"/>
              <a:ext cx="1292745" cy="129274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7">
              <a:extLst>
                <a:ext uri="{FF2B5EF4-FFF2-40B4-BE49-F238E27FC236}">
                  <a16:creationId xmlns:a16="http://schemas.microsoft.com/office/drawing/2014/main" id="{7CC449E6-3345-44BA-B378-665DDF344C83}"/>
                </a:ext>
              </a:extLst>
            </p:cNvPr>
            <p:cNvSpPr/>
            <p:nvPr/>
          </p:nvSpPr>
          <p:spPr>
            <a:xfrm>
              <a:off x="4634826" y="4552473"/>
              <a:ext cx="430915" cy="43091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C5D9ED2C-371B-41BF-B6F3-53E4DCDDECA3}"/>
                </a:ext>
              </a:extLst>
            </p:cNvPr>
            <p:cNvSpPr/>
            <p:nvPr/>
          </p:nvSpPr>
          <p:spPr>
            <a:xfrm>
              <a:off x="6989451" y="2516673"/>
              <a:ext cx="7364900" cy="721544"/>
            </a:xfrm>
            <a:custGeom>
              <a:avLst/>
              <a:gdLst>
                <a:gd name="connsiteX0" fmla="*/ 0 w 3183714"/>
                <a:gd name="connsiteY0" fmla="*/ 0 h 721544"/>
                <a:gd name="connsiteX1" fmla="*/ 3183714 w 3183714"/>
                <a:gd name="connsiteY1" fmla="*/ 0 h 721544"/>
                <a:gd name="connsiteX2" fmla="*/ 3183714 w 3183714"/>
                <a:gd name="connsiteY2" fmla="*/ 721544 h 721544"/>
                <a:gd name="connsiteX3" fmla="*/ 0 w 3183714"/>
                <a:gd name="connsiteY3" fmla="*/ 721544 h 721544"/>
                <a:gd name="connsiteX4" fmla="*/ 0 w 3183714"/>
                <a:gd name="connsiteY4" fmla="*/ 0 h 72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3714" h="721544">
                  <a:moveTo>
                    <a:pt x="0" y="0"/>
                  </a:moveTo>
                  <a:lnTo>
                    <a:pt x="3183714" y="0"/>
                  </a:lnTo>
                  <a:lnTo>
                    <a:pt x="3183714" y="721544"/>
                  </a:lnTo>
                  <a:lnTo>
                    <a:pt x="0" y="7215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t" anchorCtr="0">
              <a:noAutofit/>
            </a:bodyPr>
            <a:lstStyle/>
            <a:p>
              <a:pPr marL="0" lvl="0" indent="0" algn="l" defTabSz="622300">
                <a:lnSpc>
                  <a:spcPct val="90000"/>
                </a:lnSpc>
                <a:spcBef>
                  <a:spcPct val="0"/>
                </a:spcBef>
                <a:buNone/>
              </a:pPr>
              <a:r>
                <a:rPr lang="en-US" b="1" kern="1200" dirty="0"/>
                <a:t>Consumers and Families.</a:t>
              </a:r>
            </a:p>
            <a:p>
              <a:pPr marL="283464" lvl="1" indent="-283464" algn="l" defTabSz="622300">
                <a:lnSpc>
                  <a:spcPct val="90000"/>
                </a:lnSpc>
                <a:spcBef>
                  <a:spcPct val="0"/>
                </a:spcBef>
                <a:spcAft>
                  <a:spcPct val="15000"/>
                </a:spcAft>
                <a:buChar char="•"/>
              </a:pPr>
              <a:r>
                <a:rPr lang="en-US" sz="1400" kern="1200" dirty="0"/>
                <a:t>Approximately 400 episodes per month could be diverted to the recommended facility.</a:t>
              </a:r>
            </a:p>
            <a:p>
              <a:pPr marL="283464" lvl="1" indent="-283464" algn="l" defTabSz="622300">
                <a:lnSpc>
                  <a:spcPct val="90000"/>
                </a:lnSpc>
                <a:spcBef>
                  <a:spcPct val="0"/>
                </a:spcBef>
                <a:spcAft>
                  <a:spcPct val="15000"/>
                </a:spcAft>
                <a:buChar char="•"/>
              </a:pPr>
              <a:r>
                <a:rPr lang="en-US" sz="1400" dirty="0"/>
                <a:t>Immediate access to appropriate care in appropriate setting 24/7/365.</a:t>
              </a:r>
              <a:endParaRPr lang="en-US" sz="1400" kern="1200" dirty="0"/>
            </a:p>
          </p:txBody>
        </p:sp>
        <p:sp>
          <p:nvSpPr>
            <p:cNvPr id="11" name="Straight Connector 10">
              <a:extLst>
                <a:ext uri="{FF2B5EF4-FFF2-40B4-BE49-F238E27FC236}">
                  <a16:creationId xmlns:a16="http://schemas.microsoft.com/office/drawing/2014/main" id="{E49A5BE4-6C6B-4A46-83F9-45E1A03FAC51}"/>
                </a:ext>
              </a:extLst>
            </p:cNvPr>
            <p:cNvSpPr/>
            <p:nvPr/>
          </p:nvSpPr>
          <p:spPr>
            <a:xfrm>
              <a:off x="6484443" y="2639549"/>
              <a:ext cx="377113"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Straight Connector 11">
              <a:extLst>
                <a:ext uri="{FF2B5EF4-FFF2-40B4-BE49-F238E27FC236}">
                  <a16:creationId xmlns:a16="http://schemas.microsoft.com/office/drawing/2014/main" id="{A4214B5D-76AA-498C-BB98-821DD3A02673}"/>
                </a:ext>
              </a:extLst>
            </p:cNvPr>
            <p:cNvSpPr/>
            <p:nvPr/>
          </p:nvSpPr>
          <p:spPr>
            <a:xfrm rot="5400000">
              <a:off x="4588819" y="2877130"/>
              <a:ext cx="2131949" cy="165930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4EC12304-5406-4C1C-A77E-A491785D444A}"/>
                </a:ext>
              </a:extLst>
            </p:cNvPr>
            <p:cNvSpPr/>
            <p:nvPr/>
          </p:nvSpPr>
          <p:spPr>
            <a:xfrm>
              <a:off x="6989451" y="3206116"/>
              <a:ext cx="7364900" cy="721544"/>
            </a:xfrm>
            <a:custGeom>
              <a:avLst/>
              <a:gdLst>
                <a:gd name="connsiteX0" fmla="*/ 0 w 1508454"/>
                <a:gd name="connsiteY0" fmla="*/ 0 h 721544"/>
                <a:gd name="connsiteX1" fmla="*/ 1508454 w 1508454"/>
                <a:gd name="connsiteY1" fmla="*/ 0 h 721544"/>
                <a:gd name="connsiteX2" fmla="*/ 1508454 w 1508454"/>
                <a:gd name="connsiteY2" fmla="*/ 721544 h 721544"/>
                <a:gd name="connsiteX3" fmla="*/ 0 w 1508454"/>
                <a:gd name="connsiteY3" fmla="*/ 721544 h 721544"/>
                <a:gd name="connsiteX4" fmla="*/ 0 w 1508454"/>
                <a:gd name="connsiteY4" fmla="*/ 0 h 72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54" h="721544">
                  <a:moveTo>
                    <a:pt x="0" y="0"/>
                  </a:moveTo>
                  <a:lnTo>
                    <a:pt x="1508454" y="0"/>
                  </a:lnTo>
                  <a:lnTo>
                    <a:pt x="1508454" y="721544"/>
                  </a:lnTo>
                  <a:lnTo>
                    <a:pt x="0" y="7215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marL="0" lvl="0" indent="0" algn="l" defTabSz="622300">
                <a:lnSpc>
                  <a:spcPct val="90000"/>
                </a:lnSpc>
                <a:spcBef>
                  <a:spcPct val="0"/>
                </a:spcBef>
                <a:buNone/>
              </a:pPr>
              <a:r>
                <a:rPr lang="en-US" b="1" kern="1200" dirty="0"/>
                <a:t>Law Enforcement and Emergency Medical Services.</a:t>
              </a:r>
            </a:p>
            <a:p>
              <a:pPr marL="285750" lvl="0" indent="-285750" algn="l" defTabSz="622300">
                <a:lnSpc>
                  <a:spcPct val="90000"/>
                </a:lnSpc>
                <a:spcBef>
                  <a:spcPct val="0"/>
                </a:spcBef>
                <a:buFont typeface="Arial" panose="020B0604020202020204" pitchFamily="34" charset="0"/>
                <a:buChar char="•"/>
              </a:pPr>
              <a:r>
                <a:rPr lang="en-US" sz="1400" dirty="0"/>
                <a:t>Answers question of divert to where? </a:t>
              </a:r>
            </a:p>
            <a:p>
              <a:pPr marL="285750" lvl="0" indent="-285750" algn="l" defTabSz="622300">
                <a:lnSpc>
                  <a:spcPct val="90000"/>
                </a:lnSpc>
                <a:spcBef>
                  <a:spcPct val="0"/>
                </a:spcBef>
                <a:spcAft>
                  <a:spcPct val="35000"/>
                </a:spcAft>
                <a:buFont typeface="Arial" panose="020B0604020202020204" pitchFamily="34" charset="0"/>
                <a:buChar char="•"/>
              </a:pPr>
              <a:r>
                <a:rPr lang="en-US" sz="1400" dirty="0"/>
                <a:t>Provides alternative to ED or Jail and reduces burden on LE and EMS.</a:t>
              </a:r>
              <a:endParaRPr lang="en-US" sz="1400" kern="1200" dirty="0"/>
            </a:p>
          </p:txBody>
        </p:sp>
        <p:sp>
          <p:nvSpPr>
            <p:cNvPr id="14" name="Straight Connector 13">
              <a:extLst>
                <a:ext uri="{FF2B5EF4-FFF2-40B4-BE49-F238E27FC236}">
                  <a16:creationId xmlns:a16="http://schemas.microsoft.com/office/drawing/2014/main" id="{4187FBA8-09BB-4870-AB3C-107BB49B88DE}"/>
                </a:ext>
              </a:extLst>
            </p:cNvPr>
            <p:cNvSpPr/>
            <p:nvPr/>
          </p:nvSpPr>
          <p:spPr>
            <a:xfrm>
              <a:off x="6484443" y="3361093"/>
              <a:ext cx="377113"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5" name="Straight Connector 14">
              <a:extLst>
                <a:ext uri="{FF2B5EF4-FFF2-40B4-BE49-F238E27FC236}">
                  <a16:creationId xmlns:a16="http://schemas.microsoft.com/office/drawing/2014/main" id="{4C320EBC-6A2F-4107-8BE2-8D5EBBEDBEC8}"/>
                </a:ext>
              </a:extLst>
            </p:cNvPr>
            <p:cNvSpPr/>
            <p:nvPr/>
          </p:nvSpPr>
          <p:spPr>
            <a:xfrm rot="5400000">
              <a:off x="4957887" y="3586858"/>
              <a:ext cx="1750813" cy="1299785"/>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093D7F83-046A-4B9A-A073-2D6DBF3490A2}"/>
                </a:ext>
              </a:extLst>
            </p:cNvPr>
            <p:cNvSpPr/>
            <p:nvPr/>
          </p:nvSpPr>
          <p:spPr>
            <a:xfrm>
              <a:off x="6989450" y="3936672"/>
              <a:ext cx="7364901" cy="721544"/>
            </a:xfrm>
            <a:custGeom>
              <a:avLst/>
              <a:gdLst>
                <a:gd name="connsiteX0" fmla="*/ 0 w 1508454"/>
                <a:gd name="connsiteY0" fmla="*/ 0 h 721544"/>
                <a:gd name="connsiteX1" fmla="*/ 1508454 w 1508454"/>
                <a:gd name="connsiteY1" fmla="*/ 0 h 721544"/>
                <a:gd name="connsiteX2" fmla="*/ 1508454 w 1508454"/>
                <a:gd name="connsiteY2" fmla="*/ 721544 h 721544"/>
                <a:gd name="connsiteX3" fmla="*/ 0 w 1508454"/>
                <a:gd name="connsiteY3" fmla="*/ 721544 h 721544"/>
                <a:gd name="connsiteX4" fmla="*/ 0 w 1508454"/>
                <a:gd name="connsiteY4" fmla="*/ 0 h 72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54" h="721544">
                  <a:moveTo>
                    <a:pt x="0" y="0"/>
                  </a:moveTo>
                  <a:lnTo>
                    <a:pt x="1508454" y="0"/>
                  </a:lnTo>
                  <a:lnTo>
                    <a:pt x="1508454" y="721544"/>
                  </a:lnTo>
                  <a:lnTo>
                    <a:pt x="0" y="7215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marL="0" lvl="0" indent="0" algn="l" defTabSz="622300">
                <a:lnSpc>
                  <a:spcPct val="90000"/>
                </a:lnSpc>
                <a:spcBef>
                  <a:spcPct val="0"/>
                </a:spcBef>
                <a:buNone/>
              </a:pPr>
              <a:r>
                <a:rPr lang="en-US" b="1" kern="1200" dirty="0"/>
                <a:t>Criminal Justice System Stakeholders.</a:t>
              </a:r>
            </a:p>
            <a:p>
              <a:pPr marL="285750" lvl="0" indent="-285750" algn="l" defTabSz="622300">
                <a:lnSpc>
                  <a:spcPct val="90000"/>
                </a:lnSpc>
                <a:spcBef>
                  <a:spcPct val="0"/>
                </a:spcBef>
                <a:buFont typeface="Arial" panose="020B0604020202020204" pitchFamily="34" charset="0"/>
                <a:buChar char="•"/>
              </a:pPr>
              <a:r>
                <a:rPr lang="en-US" sz="1400" kern="1200" dirty="0"/>
                <a:t>Services for CJ proceedings to facilitate diversions.</a:t>
              </a:r>
            </a:p>
            <a:p>
              <a:pPr marL="285750" lvl="0" indent="-285750" algn="l" defTabSz="622300">
                <a:lnSpc>
                  <a:spcPct val="90000"/>
                </a:lnSpc>
                <a:spcBef>
                  <a:spcPct val="0"/>
                </a:spcBef>
                <a:spcAft>
                  <a:spcPct val="35000"/>
                </a:spcAft>
                <a:buFont typeface="Arial" panose="020B0604020202020204" pitchFamily="34" charset="0"/>
                <a:buChar char="•"/>
              </a:pPr>
              <a:r>
                <a:rPr lang="en-US" sz="1400" kern="1200" dirty="0"/>
                <a:t>Enhanced services and provide more appropriate facilities for </a:t>
              </a:r>
              <a:r>
                <a:rPr lang="en-US" sz="1400" dirty="0"/>
                <a:t>justice-involve individuals.</a:t>
              </a:r>
              <a:endParaRPr lang="en-US" sz="1400" kern="1200" dirty="0"/>
            </a:p>
          </p:txBody>
        </p:sp>
        <p:sp>
          <p:nvSpPr>
            <p:cNvPr id="17" name="Straight Connector 16">
              <a:extLst>
                <a:ext uri="{FF2B5EF4-FFF2-40B4-BE49-F238E27FC236}">
                  <a16:creationId xmlns:a16="http://schemas.microsoft.com/office/drawing/2014/main" id="{5DAC6DC1-31B4-48B8-9A4D-58DF79D040A3}"/>
                </a:ext>
              </a:extLst>
            </p:cNvPr>
            <p:cNvSpPr/>
            <p:nvPr/>
          </p:nvSpPr>
          <p:spPr>
            <a:xfrm>
              <a:off x="6484443" y="4082637"/>
              <a:ext cx="377113"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8" name="Straight Connector 17">
              <a:extLst>
                <a:ext uri="{FF2B5EF4-FFF2-40B4-BE49-F238E27FC236}">
                  <a16:creationId xmlns:a16="http://schemas.microsoft.com/office/drawing/2014/main" id="{F3F0CE2B-600F-4219-BD07-59ABB7F6DDD5}"/>
                </a:ext>
              </a:extLst>
            </p:cNvPr>
            <p:cNvSpPr/>
            <p:nvPr/>
          </p:nvSpPr>
          <p:spPr>
            <a:xfrm rot="5400000">
              <a:off x="5315140" y="4248316"/>
              <a:ext cx="1335485" cy="1003122"/>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Shape 18">
              <a:extLst>
                <a:ext uri="{FF2B5EF4-FFF2-40B4-BE49-F238E27FC236}">
                  <a16:creationId xmlns:a16="http://schemas.microsoft.com/office/drawing/2014/main" id="{71A91693-B3A3-4C1B-BC32-E41833F7A77C}"/>
                </a:ext>
              </a:extLst>
            </p:cNvPr>
            <p:cNvSpPr/>
            <p:nvPr/>
          </p:nvSpPr>
          <p:spPr>
            <a:xfrm>
              <a:off x="6989450" y="4650602"/>
              <a:ext cx="7364901" cy="721544"/>
            </a:xfrm>
            <a:custGeom>
              <a:avLst/>
              <a:gdLst>
                <a:gd name="connsiteX0" fmla="*/ 0 w 1508454"/>
                <a:gd name="connsiteY0" fmla="*/ 0 h 721544"/>
                <a:gd name="connsiteX1" fmla="*/ 1508454 w 1508454"/>
                <a:gd name="connsiteY1" fmla="*/ 0 h 721544"/>
                <a:gd name="connsiteX2" fmla="*/ 1508454 w 1508454"/>
                <a:gd name="connsiteY2" fmla="*/ 721544 h 721544"/>
                <a:gd name="connsiteX3" fmla="*/ 0 w 1508454"/>
                <a:gd name="connsiteY3" fmla="*/ 721544 h 721544"/>
                <a:gd name="connsiteX4" fmla="*/ 0 w 1508454"/>
                <a:gd name="connsiteY4" fmla="*/ 0 h 72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454" h="721544">
                  <a:moveTo>
                    <a:pt x="0" y="0"/>
                  </a:moveTo>
                  <a:lnTo>
                    <a:pt x="1508454" y="0"/>
                  </a:lnTo>
                  <a:lnTo>
                    <a:pt x="1508454" y="721544"/>
                  </a:lnTo>
                  <a:lnTo>
                    <a:pt x="0" y="72154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9568" tIns="17780" rIns="17780" bIns="17780" numCol="1" spcCol="1270" anchor="ctr" anchorCtr="0">
              <a:noAutofit/>
            </a:bodyPr>
            <a:lstStyle/>
            <a:p>
              <a:pPr marL="0" lvl="0" indent="0" algn="l" defTabSz="622300">
                <a:lnSpc>
                  <a:spcPct val="90000"/>
                </a:lnSpc>
                <a:spcBef>
                  <a:spcPct val="0"/>
                </a:spcBef>
                <a:buNone/>
              </a:pPr>
              <a:r>
                <a:rPr lang="en-US" b="1" kern="1200" dirty="0"/>
                <a:t>Hospital-based ED and Inpatient Care.</a:t>
              </a:r>
            </a:p>
            <a:p>
              <a:pPr marL="285750" lvl="0" indent="-285750" algn="l" defTabSz="622300">
                <a:lnSpc>
                  <a:spcPct val="90000"/>
                </a:lnSpc>
                <a:spcBef>
                  <a:spcPct val="0"/>
                </a:spcBef>
                <a:buFont typeface="Arial" panose="020B0604020202020204" pitchFamily="34" charset="0"/>
                <a:buChar char="•"/>
              </a:pPr>
              <a:r>
                <a:rPr lang="en-US" sz="1400" dirty="0"/>
                <a:t>Reduced use of ED thus avoiding overcrowding and higher costs.</a:t>
              </a:r>
            </a:p>
            <a:p>
              <a:pPr marL="285750" lvl="0" indent="-285750" algn="l" defTabSz="622300">
                <a:lnSpc>
                  <a:spcPct val="90000"/>
                </a:lnSpc>
                <a:spcBef>
                  <a:spcPct val="0"/>
                </a:spcBef>
                <a:spcAft>
                  <a:spcPct val="35000"/>
                </a:spcAft>
                <a:buFont typeface="Arial" panose="020B0604020202020204" pitchFamily="34" charset="0"/>
                <a:buChar char="•"/>
              </a:pPr>
              <a:r>
                <a:rPr lang="en-US" sz="1400" kern="1200" dirty="0"/>
                <a:t>Reduced reliance on inpatient beds and associated higher costs.</a:t>
              </a:r>
            </a:p>
          </p:txBody>
        </p:sp>
        <p:sp>
          <p:nvSpPr>
            <p:cNvPr id="20" name="Straight Connector 19">
              <a:extLst>
                <a:ext uri="{FF2B5EF4-FFF2-40B4-BE49-F238E27FC236}">
                  <a16:creationId xmlns:a16="http://schemas.microsoft.com/office/drawing/2014/main" id="{DA8AB3D2-CB6C-4C5D-AA99-998798B16D0E}"/>
                </a:ext>
              </a:extLst>
            </p:cNvPr>
            <p:cNvSpPr/>
            <p:nvPr/>
          </p:nvSpPr>
          <p:spPr>
            <a:xfrm>
              <a:off x="6484443" y="4804181"/>
              <a:ext cx="377113"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1" name="Straight Connector 20">
              <a:extLst>
                <a:ext uri="{FF2B5EF4-FFF2-40B4-BE49-F238E27FC236}">
                  <a16:creationId xmlns:a16="http://schemas.microsoft.com/office/drawing/2014/main" id="{91E981F3-3946-4CD2-97AE-105754294DE3}"/>
                </a:ext>
              </a:extLst>
            </p:cNvPr>
            <p:cNvSpPr/>
            <p:nvPr/>
          </p:nvSpPr>
          <p:spPr>
            <a:xfrm rot="5400000">
              <a:off x="5673247" y="4912388"/>
              <a:ext cx="917944" cy="700928"/>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1815257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Related Considerations</a:t>
            </a:r>
            <a:endParaRPr lang="en-US" b="1" dirty="0">
              <a:solidFill>
                <a:schemeClr val="tx1"/>
              </a:solidFill>
            </a:endParaRPr>
          </a:p>
        </p:txBody>
      </p:sp>
      <p:sp>
        <p:nvSpPr>
          <p:cNvPr id="2" name="Slide Number Placeholder 1">
            <a:extLst>
              <a:ext uri="{FF2B5EF4-FFF2-40B4-BE49-F238E27FC236}">
                <a16:creationId xmlns:a16="http://schemas.microsoft.com/office/drawing/2014/main" id="{211F089E-35DB-4C39-B51A-A0DB636438E9}"/>
              </a:ext>
            </a:extLst>
          </p:cNvPr>
          <p:cNvSpPr>
            <a:spLocks noGrp="1"/>
          </p:cNvSpPr>
          <p:nvPr>
            <p:ph type="sldNum" sz="quarter" idx="12"/>
          </p:nvPr>
        </p:nvSpPr>
        <p:spPr/>
        <p:txBody>
          <a:bodyPr tIns="54864"/>
          <a:lstStyle/>
          <a:p>
            <a:fld id="{3A98EE3D-8CD1-4C3F-BD1C-C98C9596463C}" type="slidenum">
              <a:rPr lang="en-US" smtClean="0"/>
              <a:t>14</a:t>
            </a:fld>
            <a:endParaRPr lang="en-US" dirty="0"/>
          </a:p>
        </p:txBody>
      </p:sp>
      <p:sp>
        <p:nvSpPr>
          <p:cNvPr id="8" name="TextBox 7">
            <a:extLst>
              <a:ext uri="{FF2B5EF4-FFF2-40B4-BE49-F238E27FC236}">
                <a16:creationId xmlns:a16="http://schemas.microsoft.com/office/drawing/2014/main" id="{38C8C327-BFE1-4EF8-AEE3-29D25C6DE8C1}"/>
              </a:ext>
            </a:extLst>
          </p:cNvPr>
          <p:cNvSpPr txBox="1"/>
          <p:nvPr/>
        </p:nvSpPr>
        <p:spPr>
          <a:xfrm>
            <a:off x="6375163" y="1180404"/>
            <a:ext cx="5203092" cy="5303824"/>
          </a:xfrm>
          <a:prstGeom prst="rect">
            <a:avLst/>
          </a:prstGeom>
          <a:noFill/>
          <a:ln>
            <a:noFill/>
          </a:ln>
        </p:spPr>
        <p:txBody>
          <a:bodyPr wrap="square" rtlCol="0">
            <a:spAutoFit/>
          </a:bodyPr>
          <a:lstStyle/>
          <a:p>
            <a:pPr marL="310896" lvl="1" indent="-310896" defTabSz="457200">
              <a:lnSpc>
                <a:spcPct val="120000"/>
              </a:lnSpc>
              <a:spcBef>
                <a:spcPts val="384"/>
              </a:spcBef>
              <a:spcAft>
                <a:spcPts val="600"/>
              </a:spcAft>
              <a:buClr>
                <a:schemeClr val="accent1"/>
              </a:buClr>
              <a:buSzPct val="92000"/>
              <a:buFont typeface="Wingdings" panose="05000000000000000000" pitchFamily="2" charset="2"/>
              <a:buChar char="§"/>
            </a:pPr>
            <a:r>
              <a:rPr lang="en-US" dirty="0"/>
              <a:t>Some components of a comprehensive crisis system are outside the scope of the subcommittee; however, they appear in the best practices literature.</a:t>
            </a:r>
          </a:p>
          <a:p>
            <a:pPr marL="768096" lvl="3" indent="-310896" defTabSz="457200">
              <a:lnSpc>
                <a:spcPct val="120000"/>
              </a:lnSpc>
              <a:spcBef>
                <a:spcPts val="384"/>
              </a:spcBef>
              <a:spcAft>
                <a:spcPts val="600"/>
              </a:spcAft>
              <a:buClr>
                <a:schemeClr val="accent1"/>
              </a:buClr>
              <a:buSzPct val="92000"/>
              <a:buFont typeface="Wingdings" panose="05000000000000000000" pitchFamily="2" charset="2"/>
              <a:buChar char="§"/>
            </a:pPr>
            <a:r>
              <a:rPr lang="en-US" b="1" dirty="0"/>
              <a:t>Enhanced Call Center: </a:t>
            </a:r>
            <a:r>
              <a:rPr lang="en-US" dirty="0"/>
              <a:t>Coordinate crisis hot lines including 911/988, provide for an on-line engagement and response, and guide crisis response assets.</a:t>
            </a:r>
          </a:p>
          <a:p>
            <a:pPr marL="768096" lvl="3" indent="-310896" defTabSz="457200">
              <a:lnSpc>
                <a:spcPct val="120000"/>
              </a:lnSpc>
              <a:spcBef>
                <a:spcPts val="384"/>
              </a:spcBef>
              <a:spcAft>
                <a:spcPts val="600"/>
              </a:spcAft>
              <a:buClr>
                <a:schemeClr val="accent1"/>
              </a:buClr>
              <a:buSzPct val="92000"/>
              <a:buFont typeface="Wingdings" panose="05000000000000000000" pitchFamily="2" charset="2"/>
              <a:buChar char="§"/>
            </a:pPr>
            <a:r>
              <a:rPr lang="en-US" b="1" dirty="0"/>
              <a:t>Enhanced Crisis Response: </a:t>
            </a:r>
            <a:r>
              <a:rPr lang="en-US" dirty="0"/>
              <a:t>Create a 24/7/365 community-based mobile crisis response units that operates throughout Orange County and respond in lieu of law enforcement, where appropriate and ensure LE have trained mental health teams or crisis units. </a:t>
            </a:r>
          </a:p>
        </p:txBody>
      </p:sp>
      <p:graphicFrame>
        <p:nvGraphicFramePr>
          <p:cNvPr id="5" name="Diagram 4">
            <a:extLst>
              <a:ext uri="{FF2B5EF4-FFF2-40B4-BE49-F238E27FC236}">
                <a16:creationId xmlns:a16="http://schemas.microsoft.com/office/drawing/2014/main" id="{B787C13B-E48E-46D2-970C-1A1FC0D3F7D2}"/>
              </a:ext>
            </a:extLst>
          </p:cNvPr>
          <p:cNvGraphicFramePr/>
          <p:nvPr>
            <p:extLst>
              <p:ext uri="{D42A27DB-BD31-4B8C-83A1-F6EECF244321}">
                <p14:modId xmlns:p14="http://schemas.microsoft.com/office/powerpoint/2010/main" val="2835287895"/>
              </p:ext>
            </p:extLst>
          </p:nvPr>
        </p:nvGraphicFramePr>
        <p:xfrm>
          <a:off x="682786" y="1280160"/>
          <a:ext cx="5421499" cy="3042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9B69F45F-4B74-4334-AF8E-AE10A4196A68}"/>
              </a:ext>
            </a:extLst>
          </p:cNvPr>
          <p:cNvSpPr txBox="1"/>
          <p:nvPr/>
        </p:nvSpPr>
        <p:spPr>
          <a:xfrm>
            <a:off x="682786" y="4617070"/>
            <a:ext cx="5413214" cy="1390958"/>
          </a:xfrm>
          <a:prstGeom prst="rect">
            <a:avLst/>
          </a:prstGeom>
          <a:noFill/>
          <a:ln>
            <a:noFill/>
          </a:ln>
        </p:spPr>
        <p:txBody>
          <a:bodyPr wrap="square" rtlCol="0">
            <a:spAutoFit/>
          </a:bodyPr>
          <a:lstStyle/>
          <a:p>
            <a:pPr marL="0" lvl="1" algn="ctr" defTabSz="457200">
              <a:lnSpc>
                <a:spcPct val="120000"/>
              </a:lnSpc>
              <a:spcBef>
                <a:spcPts val="384"/>
              </a:spcBef>
              <a:spcAft>
                <a:spcPts val="600"/>
              </a:spcAft>
              <a:buClr>
                <a:schemeClr val="accent1"/>
              </a:buClr>
              <a:buSzPct val="92000"/>
            </a:pPr>
            <a:r>
              <a:rPr lang="en-US" dirty="0"/>
              <a:t>There are other elements of a crisis system that deserve consideration in conjunction with creation of a Crisis/Diversion Facility (Re. SAMHSA 2020 and Crisis Now). Subcommittee addresses bottom two.</a:t>
            </a:r>
          </a:p>
        </p:txBody>
      </p:sp>
    </p:spTree>
    <p:extLst>
      <p:ext uri="{BB962C8B-B14F-4D97-AF65-F5344CB8AC3E}">
        <p14:creationId xmlns:p14="http://schemas.microsoft.com/office/powerpoint/2010/main" val="4704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Implementation Plan: Next steps</a:t>
            </a:r>
            <a:endParaRPr lang="en-US" b="1" dirty="0">
              <a:solidFill>
                <a:schemeClr val="tx1"/>
              </a:solidFill>
            </a:endParaRP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4842"/>
            <a:ext cx="11029616" cy="5139072"/>
          </a:xfrm>
        </p:spPr>
        <p:txBody>
          <a:bodyPr anchor="t" anchorCtr="0">
            <a:noAutofit/>
          </a:bodyPr>
          <a:lstStyle/>
          <a:p>
            <a:pPr>
              <a:spcBef>
                <a:spcPts val="0"/>
              </a:spcBef>
              <a:buFont typeface="Wingdings" panose="05000000000000000000" pitchFamily="2" charset="2"/>
              <a:buChar char="§"/>
            </a:pPr>
            <a:r>
              <a:rPr lang="en-US" sz="1800" dirty="0">
                <a:solidFill>
                  <a:schemeClr val="tx1"/>
                </a:solidFill>
              </a:rPr>
              <a:t>Orange County, with support of the Crisis-Diversion Facility Subcommittee, is working on several critical work streams.</a:t>
            </a:r>
          </a:p>
          <a:p>
            <a:pPr lvl="1">
              <a:spcBef>
                <a:spcPts val="0"/>
              </a:spcBef>
              <a:buFont typeface="Wingdings" panose="05000000000000000000" pitchFamily="2" charset="2"/>
              <a:buChar char="§"/>
            </a:pPr>
            <a:r>
              <a:rPr lang="en-US" sz="1800" b="1" dirty="0">
                <a:solidFill>
                  <a:schemeClr val="tx1"/>
                </a:solidFill>
              </a:rPr>
              <a:t>Develop Operational Guidelines. </a:t>
            </a:r>
            <a:r>
              <a:rPr lang="en-US" sz="1800" dirty="0">
                <a:solidFill>
                  <a:schemeClr val="tx1"/>
                </a:solidFill>
              </a:rPr>
              <a:t>Develop operational guidelines, performance metrics, and quality objectives to ensure performance excellence and integration of Facility operations with existing community stakeholders and providers.</a:t>
            </a:r>
            <a:endParaRPr lang="en-US" sz="1800" b="1" dirty="0">
              <a:solidFill>
                <a:schemeClr val="tx1"/>
              </a:solidFill>
            </a:endParaRPr>
          </a:p>
          <a:p>
            <a:pPr lvl="1">
              <a:spcBef>
                <a:spcPts val="0"/>
              </a:spcBef>
              <a:buFont typeface="Wingdings" panose="05000000000000000000" pitchFamily="2" charset="2"/>
              <a:buChar char="§"/>
            </a:pPr>
            <a:r>
              <a:rPr lang="en-US" sz="1800" b="1" dirty="0">
                <a:solidFill>
                  <a:schemeClr val="tx1"/>
                </a:solidFill>
              </a:rPr>
              <a:t>Develop Preliminary Facility Design. </a:t>
            </a:r>
            <a:r>
              <a:rPr lang="en-US" sz="1800" dirty="0">
                <a:solidFill>
                  <a:schemeClr val="tx1"/>
                </a:solidFill>
              </a:rPr>
              <a:t>Develop preliminary physical/operational design for facility.</a:t>
            </a:r>
          </a:p>
          <a:p>
            <a:pPr lvl="1">
              <a:spcBef>
                <a:spcPts val="0"/>
              </a:spcBef>
              <a:buFont typeface="Wingdings" panose="05000000000000000000" pitchFamily="2" charset="2"/>
              <a:buChar char="§"/>
            </a:pPr>
            <a:r>
              <a:rPr lang="en-US" sz="1800" b="1" dirty="0">
                <a:solidFill>
                  <a:schemeClr val="tx1"/>
                </a:solidFill>
              </a:rPr>
              <a:t>Develop Preliminary Cost Estimates. </a:t>
            </a:r>
            <a:r>
              <a:rPr lang="en-US" sz="1800" dirty="0">
                <a:solidFill>
                  <a:schemeClr val="tx1"/>
                </a:solidFill>
              </a:rPr>
              <a:t>Develop preliminary capital and operating cost estimates.</a:t>
            </a:r>
          </a:p>
          <a:p>
            <a:pPr lvl="1">
              <a:spcBef>
                <a:spcPts val="0"/>
              </a:spcBef>
              <a:buFont typeface="Wingdings" panose="05000000000000000000" pitchFamily="2" charset="2"/>
              <a:buChar char="§"/>
            </a:pPr>
            <a:r>
              <a:rPr lang="en-US" sz="1800" b="1" dirty="0">
                <a:solidFill>
                  <a:schemeClr val="tx1"/>
                </a:solidFill>
              </a:rPr>
              <a:t>Identify Location and Secure Land.</a:t>
            </a:r>
            <a:r>
              <a:rPr lang="en-US" sz="1800" dirty="0">
                <a:solidFill>
                  <a:schemeClr val="tx1"/>
                </a:solidFill>
              </a:rPr>
              <a:t> Select a location for the Facility and obtain necessary approvals.</a:t>
            </a:r>
            <a:endParaRPr lang="en-US" sz="1800" b="1" dirty="0">
              <a:solidFill>
                <a:schemeClr val="tx1"/>
              </a:solidFill>
            </a:endParaRPr>
          </a:p>
          <a:p>
            <a:pPr lvl="1">
              <a:spcBef>
                <a:spcPts val="0"/>
              </a:spcBef>
              <a:buFont typeface="Wingdings" panose="05000000000000000000" pitchFamily="2" charset="2"/>
              <a:buChar char="§"/>
            </a:pPr>
            <a:r>
              <a:rPr lang="en-US" sz="1800" b="1" dirty="0">
                <a:solidFill>
                  <a:schemeClr val="tx1"/>
                </a:solidFill>
              </a:rPr>
              <a:t>Develop Financing Plan.</a:t>
            </a:r>
            <a:r>
              <a:rPr lang="en-US" sz="1800" dirty="0">
                <a:solidFill>
                  <a:schemeClr val="tx1"/>
                </a:solidFill>
              </a:rPr>
              <a:t> Identify capital and operating funds needed and secure sustainable funding for project from various sources in addition to Orange County.</a:t>
            </a:r>
          </a:p>
          <a:p>
            <a:pPr lvl="1">
              <a:spcBef>
                <a:spcPts val="0"/>
              </a:spcBef>
              <a:buFont typeface="Wingdings" panose="05000000000000000000" pitchFamily="2" charset="2"/>
              <a:buChar char="§"/>
            </a:pPr>
            <a:r>
              <a:rPr lang="en-US" sz="1800" b="1" dirty="0">
                <a:solidFill>
                  <a:schemeClr val="tx1"/>
                </a:solidFill>
              </a:rPr>
              <a:t>Final Facility Design. </a:t>
            </a:r>
            <a:r>
              <a:rPr lang="en-US" sz="1800" dirty="0">
                <a:solidFill>
                  <a:schemeClr val="tx1"/>
                </a:solidFill>
              </a:rPr>
              <a:t>Final BOCC approval to select facility designer to complete construction drawings, specifications, and provide for construction administration.</a:t>
            </a:r>
          </a:p>
          <a:p>
            <a:pPr lvl="1">
              <a:spcBef>
                <a:spcPts val="0"/>
              </a:spcBef>
              <a:buFont typeface="Wingdings" panose="05000000000000000000" pitchFamily="2" charset="2"/>
              <a:buChar char="§"/>
            </a:pPr>
            <a:r>
              <a:rPr lang="en-US" sz="1800" b="1" dirty="0">
                <a:solidFill>
                  <a:schemeClr val="tx1"/>
                </a:solidFill>
              </a:rPr>
              <a:t>Builder and Operating Partners for Facility.</a:t>
            </a:r>
            <a:r>
              <a:rPr lang="en-US" sz="1800" dirty="0">
                <a:solidFill>
                  <a:schemeClr val="tx1"/>
                </a:solidFill>
              </a:rPr>
              <a:t> Identify entities to build and operate the Crisis-Diversion Facility.</a:t>
            </a:r>
          </a:p>
          <a:p>
            <a:pPr lvl="1">
              <a:spcBef>
                <a:spcPts val="0"/>
              </a:spcBef>
              <a:buFont typeface="Wingdings" panose="05000000000000000000" pitchFamily="2" charset="2"/>
              <a:buChar char="§"/>
            </a:pPr>
            <a:r>
              <a:rPr lang="en-US" sz="1800" b="1" dirty="0">
                <a:solidFill>
                  <a:schemeClr val="tx1"/>
                </a:solidFill>
              </a:rPr>
              <a:t>Construction Ready. </a:t>
            </a:r>
            <a:r>
              <a:rPr lang="en-US" sz="1800" dirty="0">
                <a:solidFill>
                  <a:schemeClr val="tx1"/>
                </a:solidFill>
              </a:rPr>
              <a:t>Final design, construction plans, and financing for building the Facility.</a:t>
            </a:r>
            <a:endParaRPr lang="en-US" sz="1800" b="1" dirty="0">
              <a:solidFill>
                <a:schemeClr val="tx1"/>
              </a:solidFill>
            </a:endParaRPr>
          </a:p>
        </p:txBody>
      </p:sp>
      <p:sp>
        <p:nvSpPr>
          <p:cNvPr id="2" name="Slide Number Placeholder 1">
            <a:extLst>
              <a:ext uri="{FF2B5EF4-FFF2-40B4-BE49-F238E27FC236}">
                <a16:creationId xmlns:a16="http://schemas.microsoft.com/office/drawing/2014/main" id="{211F089E-35DB-4C39-B51A-A0DB636438E9}"/>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706972373"/>
      </p:ext>
    </p:extLst>
  </p:cSld>
  <p:clrMapOvr>
    <a:masterClrMapping/>
  </p:clrMapOvr>
  <mc:AlternateContent xmlns:mc="http://schemas.openxmlformats.org/markup-compatibility/2006" xmlns:p14="http://schemas.microsoft.com/office/powerpoint/2010/main">
    <mc:Choice Requires="p14">
      <p:transition spd="slow" p14:dur="2000" advTm="99606"/>
    </mc:Choice>
    <mc:Fallback xmlns="">
      <p:transition spd="slow" advTm="9960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56A3A74-C813-92AD-0052-C4455A073571}"/>
              </a:ext>
            </a:extLst>
          </p:cNvPr>
          <p:cNvSpPr>
            <a:spLocks noGrp="1"/>
          </p:cNvSpPr>
          <p:nvPr>
            <p:ph type="sldNum" sz="quarter" idx="12"/>
          </p:nvPr>
        </p:nvSpPr>
        <p:spPr/>
        <p:txBody>
          <a:bodyPr/>
          <a:lstStyle/>
          <a:p>
            <a:fld id="{3A98EE3D-8CD1-4C3F-BD1C-C98C9596463C}" type="slidenum">
              <a:rPr lang="en-US" smtClean="0"/>
              <a:t>16</a:t>
            </a:fld>
            <a:endParaRPr lang="en-US" dirty="0"/>
          </a:p>
        </p:txBody>
      </p:sp>
      <p:graphicFrame>
        <p:nvGraphicFramePr>
          <p:cNvPr id="4" name="Table 4">
            <a:extLst>
              <a:ext uri="{FF2B5EF4-FFF2-40B4-BE49-F238E27FC236}">
                <a16:creationId xmlns:a16="http://schemas.microsoft.com/office/drawing/2014/main" id="{8F2A7945-C745-0A96-66CD-156AD9FD1CE0}"/>
              </a:ext>
            </a:extLst>
          </p:cNvPr>
          <p:cNvGraphicFramePr>
            <a:graphicFrameLocks noGrp="1"/>
          </p:cNvGraphicFramePr>
          <p:nvPr>
            <p:extLst>
              <p:ext uri="{D42A27DB-BD31-4B8C-83A1-F6EECF244321}">
                <p14:modId xmlns:p14="http://schemas.microsoft.com/office/powerpoint/2010/main" val="2567594126"/>
              </p:ext>
            </p:extLst>
          </p:nvPr>
        </p:nvGraphicFramePr>
        <p:xfrm>
          <a:off x="616688" y="1717194"/>
          <a:ext cx="11014900" cy="4407901"/>
        </p:xfrm>
        <a:graphic>
          <a:graphicData uri="http://schemas.openxmlformats.org/drawingml/2006/table">
            <a:tbl>
              <a:tblPr firstRow="1" bandRow="1">
                <a:tableStyleId>{5C22544A-7EE6-4342-B048-85BDC9FD1C3A}</a:tableStyleId>
              </a:tblPr>
              <a:tblGrid>
                <a:gridCol w="4307468">
                  <a:extLst>
                    <a:ext uri="{9D8B030D-6E8A-4147-A177-3AD203B41FA5}">
                      <a16:colId xmlns:a16="http://schemas.microsoft.com/office/drawing/2014/main" val="728625742"/>
                    </a:ext>
                  </a:extLst>
                </a:gridCol>
                <a:gridCol w="1112750">
                  <a:extLst>
                    <a:ext uri="{9D8B030D-6E8A-4147-A177-3AD203B41FA5}">
                      <a16:colId xmlns:a16="http://schemas.microsoft.com/office/drawing/2014/main" val="3874456372"/>
                    </a:ext>
                  </a:extLst>
                </a:gridCol>
                <a:gridCol w="1065184">
                  <a:extLst>
                    <a:ext uri="{9D8B030D-6E8A-4147-A177-3AD203B41FA5}">
                      <a16:colId xmlns:a16="http://schemas.microsoft.com/office/drawing/2014/main" val="3192469090"/>
                    </a:ext>
                  </a:extLst>
                </a:gridCol>
                <a:gridCol w="1122219">
                  <a:extLst>
                    <a:ext uri="{9D8B030D-6E8A-4147-A177-3AD203B41FA5}">
                      <a16:colId xmlns:a16="http://schemas.microsoft.com/office/drawing/2014/main" val="3752369018"/>
                    </a:ext>
                  </a:extLst>
                </a:gridCol>
                <a:gridCol w="1201340">
                  <a:extLst>
                    <a:ext uri="{9D8B030D-6E8A-4147-A177-3AD203B41FA5}">
                      <a16:colId xmlns:a16="http://schemas.microsoft.com/office/drawing/2014/main" val="3160478470"/>
                    </a:ext>
                  </a:extLst>
                </a:gridCol>
                <a:gridCol w="1171936">
                  <a:extLst>
                    <a:ext uri="{9D8B030D-6E8A-4147-A177-3AD203B41FA5}">
                      <a16:colId xmlns:a16="http://schemas.microsoft.com/office/drawing/2014/main" val="1946314539"/>
                    </a:ext>
                  </a:extLst>
                </a:gridCol>
                <a:gridCol w="1034003">
                  <a:extLst>
                    <a:ext uri="{9D8B030D-6E8A-4147-A177-3AD203B41FA5}">
                      <a16:colId xmlns:a16="http://schemas.microsoft.com/office/drawing/2014/main" val="2646349727"/>
                    </a:ext>
                  </a:extLst>
                </a:gridCol>
              </a:tblGrid>
              <a:tr h="369301">
                <a:tc>
                  <a:txBody>
                    <a:bodyPr/>
                    <a:lstStyle/>
                    <a:p>
                      <a:pPr algn="ctr"/>
                      <a:r>
                        <a:rPr lang="en-US" dirty="0"/>
                        <a:t>Item</a:t>
                      </a:r>
                    </a:p>
                  </a:txBody>
                  <a:tcPr/>
                </a:tc>
                <a:tc>
                  <a:txBody>
                    <a:bodyPr/>
                    <a:lstStyle/>
                    <a:p>
                      <a:r>
                        <a:rPr lang="en-US" dirty="0"/>
                        <a:t>1Q 2023</a:t>
                      </a:r>
                    </a:p>
                  </a:txBody>
                  <a:tcPr/>
                </a:tc>
                <a:tc>
                  <a:txBody>
                    <a:bodyPr/>
                    <a:lstStyle/>
                    <a:p>
                      <a:r>
                        <a:rPr lang="en-US" dirty="0"/>
                        <a:t>2Q 2023</a:t>
                      </a:r>
                    </a:p>
                  </a:txBody>
                  <a:tcPr/>
                </a:tc>
                <a:tc>
                  <a:txBody>
                    <a:bodyPr/>
                    <a:lstStyle/>
                    <a:p>
                      <a:r>
                        <a:rPr lang="en-US" dirty="0"/>
                        <a:t>3Q 2023</a:t>
                      </a:r>
                    </a:p>
                  </a:txBody>
                  <a:tcPr/>
                </a:tc>
                <a:tc>
                  <a:txBody>
                    <a:bodyPr/>
                    <a:lstStyle/>
                    <a:p>
                      <a:r>
                        <a:rPr lang="en-US" dirty="0"/>
                        <a:t>4Q2023</a:t>
                      </a:r>
                    </a:p>
                  </a:txBody>
                  <a:tcPr/>
                </a:tc>
                <a:tc>
                  <a:txBody>
                    <a:bodyPr/>
                    <a:lstStyle/>
                    <a:p>
                      <a:r>
                        <a:rPr lang="en-US" dirty="0"/>
                        <a:t>1Q2024</a:t>
                      </a:r>
                    </a:p>
                  </a:txBody>
                  <a:tcPr/>
                </a:tc>
                <a:tc>
                  <a:txBody>
                    <a:bodyPr/>
                    <a:lstStyle/>
                    <a:p>
                      <a:r>
                        <a:rPr lang="en-US" dirty="0"/>
                        <a:t>2Q2024</a:t>
                      </a:r>
                    </a:p>
                  </a:txBody>
                  <a:tcPr/>
                </a:tc>
                <a:extLst>
                  <a:ext uri="{0D108BD9-81ED-4DB2-BD59-A6C34878D82A}">
                    <a16:rowId xmlns:a16="http://schemas.microsoft.com/office/drawing/2014/main" val="1708797244"/>
                  </a:ext>
                </a:extLst>
              </a:tr>
              <a:tr h="1179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Develop Operational Guidelines</a:t>
                      </a:r>
                      <a:endParaRPr lang="en-US" sz="1600" strike="noStrike" dirty="0">
                        <a:solidFill>
                          <a:srgbClr val="FF0000"/>
                        </a:solidFill>
                      </a:endParaRPr>
                    </a:p>
                  </a:txBody>
                  <a:tcPr/>
                </a:tc>
                <a:tc>
                  <a:txBody>
                    <a:bodyPr/>
                    <a:lstStyle/>
                    <a:p>
                      <a:endParaRPr lang="en-US" strike="sngStrike" dirty="0">
                        <a:highlight>
                          <a:srgbClr val="D9E7CB"/>
                        </a:highlight>
                      </a:endParaRPr>
                    </a:p>
                  </a:txBody>
                  <a:tcPr/>
                </a:tc>
                <a:tc>
                  <a:txBody>
                    <a:bodyPr/>
                    <a:lstStyle/>
                    <a:p>
                      <a:endParaRPr lang="en-US" strike="sngStrike" dirty="0">
                        <a:highlight>
                          <a:srgbClr val="D9E7CB"/>
                        </a:highlight>
                      </a:endParaRPr>
                    </a:p>
                  </a:txBody>
                  <a:tcPr/>
                </a:tc>
                <a:tc>
                  <a:txBody>
                    <a:bodyPr/>
                    <a:lstStyle/>
                    <a:p>
                      <a:endParaRPr lang="en-US" strike="sngStrike" dirty="0"/>
                    </a:p>
                  </a:txBody>
                  <a:tcPr/>
                </a:tc>
                <a:tc>
                  <a:txBody>
                    <a:bodyPr/>
                    <a:lstStyle/>
                    <a:p>
                      <a:endParaRPr lang="en-US" strike="sngStrike" dirty="0"/>
                    </a:p>
                  </a:txBody>
                  <a:tcPr/>
                </a:tc>
                <a:tc>
                  <a:txBody>
                    <a:bodyPr/>
                    <a:lstStyle/>
                    <a:p>
                      <a:endParaRPr lang="en-US" strike="sngStrike" dirty="0"/>
                    </a:p>
                  </a:txBody>
                  <a:tcPr/>
                </a:tc>
                <a:tc>
                  <a:txBody>
                    <a:bodyPr/>
                    <a:lstStyle/>
                    <a:p>
                      <a:endParaRPr lang="en-US" strike="sngStrike" dirty="0"/>
                    </a:p>
                  </a:txBody>
                  <a:tcPr/>
                </a:tc>
                <a:extLst>
                  <a:ext uri="{0D108BD9-81ED-4DB2-BD59-A6C34878D82A}">
                    <a16:rowId xmlns:a16="http://schemas.microsoft.com/office/drawing/2014/main" val="218310198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effectLst/>
                          <a:latin typeface="+mn-lt"/>
                          <a:ea typeface="+mn-ea"/>
                          <a:cs typeface="+mn-cs"/>
                        </a:rPr>
                        <a:t>Develop Preliminary Facility Design</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85097090"/>
                  </a:ext>
                </a:extLst>
              </a:tr>
              <a:tr h="370840">
                <a:tc>
                  <a:txBody>
                    <a:bodyPr/>
                    <a:lstStyle/>
                    <a:p>
                      <a:r>
                        <a:rPr lang="en-US" sz="1600" dirty="0"/>
                        <a:t>Develop Preliminary Cost Estimates</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17660295"/>
                  </a:ext>
                </a:extLst>
              </a:tr>
              <a:tr h="370840">
                <a:tc>
                  <a:txBody>
                    <a:bodyPr/>
                    <a:lstStyle/>
                    <a:p>
                      <a:r>
                        <a:rPr lang="en-US" sz="1600" dirty="0">
                          <a:solidFill>
                            <a:schemeClr val="tx1"/>
                          </a:solidFill>
                        </a:rPr>
                        <a:t>Identify Location and Secure Land</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42169045"/>
                  </a:ext>
                </a:extLst>
              </a:tr>
              <a:tr h="1854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Develop Financing Plan</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75662527"/>
                  </a:ext>
                </a:extLst>
              </a:tr>
              <a:tr h="1854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Final Design/Contractor Selection Approval</a:t>
                      </a:r>
                      <a:r>
                        <a:rPr lang="en-US" sz="1600" baseline="30000" dirty="0"/>
                        <a:t>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82312204"/>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Select Design Firm for Final Design</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82853764"/>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Final Facility Design Drawings &amp; Specs.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94107135"/>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Select Construction Administrator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04886127"/>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Select Builder and Operating Partners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65956562"/>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Construction Ready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6092382"/>
                  </a:ext>
                </a:extLst>
              </a:tr>
            </a:tbl>
          </a:graphicData>
        </a:graphic>
      </p:graphicFrame>
      <p:sp>
        <p:nvSpPr>
          <p:cNvPr id="5" name="Arrow: Right 4">
            <a:extLst>
              <a:ext uri="{FF2B5EF4-FFF2-40B4-BE49-F238E27FC236}">
                <a16:creationId xmlns:a16="http://schemas.microsoft.com/office/drawing/2014/main" id="{0EE062AD-8A31-2480-0BC3-24A2B0404641}"/>
              </a:ext>
            </a:extLst>
          </p:cNvPr>
          <p:cNvSpPr/>
          <p:nvPr/>
        </p:nvSpPr>
        <p:spPr>
          <a:xfrm>
            <a:off x="5430862" y="2874427"/>
            <a:ext cx="1217073"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AC32B357-5852-83B5-B1FF-DFC46EF38C2F}"/>
              </a:ext>
            </a:extLst>
          </p:cNvPr>
          <p:cNvSpPr/>
          <p:nvPr/>
        </p:nvSpPr>
        <p:spPr>
          <a:xfrm>
            <a:off x="4938307" y="2519287"/>
            <a:ext cx="1709628"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1732D183-203B-DCC1-C0D2-525D43820C09}"/>
              </a:ext>
            </a:extLst>
          </p:cNvPr>
          <p:cNvSpPr/>
          <p:nvPr/>
        </p:nvSpPr>
        <p:spPr>
          <a:xfrm>
            <a:off x="4938307" y="2149832"/>
            <a:ext cx="3484494"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97FD0965-E410-988E-EF10-8568E6AECFEF}"/>
              </a:ext>
            </a:extLst>
          </p:cNvPr>
          <p:cNvSpPr/>
          <p:nvPr/>
        </p:nvSpPr>
        <p:spPr>
          <a:xfrm>
            <a:off x="5430862" y="3241879"/>
            <a:ext cx="1709628" cy="263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66DCFF24-6271-D392-D8EF-8B6CFFB5FF0A}"/>
              </a:ext>
            </a:extLst>
          </p:cNvPr>
          <p:cNvSpPr/>
          <p:nvPr/>
        </p:nvSpPr>
        <p:spPr>
          <a:xfrm>
            <a:off x="6096000" y="3597019"/>
            <a:ext cx="2326801" cy="297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5 Points 11">
            <a:extLst>
              <a:ext uri="{FF2B5EF4-FFF2-40B4-BE49-F238E27FC236}">
                <a16:creationId xmlns:a16="http://schemas.microsoft.com/office/drawing/2014/main" id="{36E8653B-0E41-2895-52BF-C89F362D3A62}"/>
              </a:ext>
            </a:extLst>
          </p:cNvPr>
          <p:cNvSpPr/>
          <p:nvPr/>
        </p:nvSpPr>
        <p:spPr>
          <a:xfrm>
            <a:off x="11340110" y="5798000"/>
            <a:ext cx="211918" cy="2410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9">
            <a:extLst>
              <a:ext uri="{FF2B5EF4-FFF2-40B4-BE49-F238E27FC236}">
                <a16:creationId xmlns:a16="http://schemas.microsoft.com/office/drawing/2014/main" id="{66424B2D-6018-03C8-80A5-4A6CC84FEC78}"/>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Implementation Plan: preliminary Schedule</a:t>
            </a:r>
            <a:endParaRPr lang="en-US" b="1" dirty="0">
              <a:solidFill>
                <a:schemeClr val="tx1"/>
              </a:solidFill>
            </a:endParaRPr>
          </a:p>
        </p:txBody>
      </p:sp>
      <p:sp>
        <p:nvSpPr>
          <p:cNvPr id="2" name="Arrow: Right 1">
            <a:extLst>
              <a:ext uri="{FF2B5EF4-FFF2-40B4-BE49-F238E27FC236}">
                <a16:creationId xmlns:a16="http://schemas.microsoft.com/office/drawing/2014/main" id="{77D3A550-9B75-5905-4C1D-C0467D4DEF1E}"/>
              </a:ext>
            </a:extLst>
          </p:cNvPr>
          <p:cNvSpPr/>
          <p:nvPr/>
        </p:nvSpPr>
        <p:spPr>
          <a:xfrm>
            <a:off x="8422801" y="4336224"/>
            <a:ext cx="997654" cy="274320"/>
          </a:xfrm>
          <a:prstGeom prst="rightArrow">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ABA41BB1-990A-3EE7-17B2-23DEA8BE2EC0}"/>
              </a:ext>
            </a:extLst>
          </p:cNvPr>
          <p:cNvSpPr/>
          <p:nvPr/>
        </p:nvSpPr>
        <p:spPr>
          <a:xfrm>
            <a:off x="9420455" y="4701764"/>
            <a:ext cx="1659638" cy="274320"/>
          </a:xfrm>
          <a:prstGeom prst="rightArrow">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FEC7895B-6FDD-D8C2-1EF9-46C05B25746D}"/>
              </a:ext>
            </a:extLst>
          </p:cNvPr>
          <p:cNvSpPr/>
          <p:nvPr/>
        </p:nvSpPr>
        <p:spPr>
          <a:xfrm>
            <a:off x="10066697" y="5066816"/>
            <a:ext cx="1020481" cy="274320"/>
          </a:xfrm>
          <a:prstGeom prst="rightArrow">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Right 13">
            <a:extLst>
              <a:ext uri="{FF2B5EF4-FFF2-40B4-BE49-F238E27FC236}">
                <a16:creationId xmlns:a16="http://schemas.microsoft.com/office/drawing/2014/main" id="{31B25983-EFC6-661B-6CE5-167B83B27571}"/>
              </a:ext>
            </a:extLst>
          </p:cNvPr>
          <p:cNvSpPr/>
          <p:nvPr/>
        </p:nvSpPr>
        <p:spPr>
          <a:xfrm>
            <a:off x="10421125" y="5421237"/>
            <a:ext cx="1020481"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tar: 5 Points 14">
            <a:extLst>
              <a:ext uri="{FF2B5EF4-FFF2-40B4-BE49-F238E27FC236}">
                <a16:creationId xmlns:a16="http://schemas.microsoft.com/office/drawing/2014/main" id="{F689ED94-F04E-D28A-A05A-AE81A854F0E2}"/>
              </a:ext>
            </a:extLst>
          </p:cNvPr>
          <p:cNvSpPr/>
          <p:nvPr/>
        </p:nvSpPr>
        <p:spPr>
          <a:xfrm>
            <a:off x="8316842" y="3994873"/>
            <a:ext cx="211918" cy="2410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0FA9A0C7-AF40-F1DC-8BDC-568502E8F68A}"/>
              </a:ext>
            </a:extLst>
          </p:cNvPr>
          <p:cNvSpPr txBox="1"/>
          <p:nvPr/>
        </p:nvSpPr>
        <p:spPr>
          <a:xfrm>
            <a:off x="548640" y="6148209"/>
            <a:ext cx="5699894" cy="307777"/>
          </a:xfrm>
          <a:prstGeom prst="rect">
            <a:avLst/>
          </a:prstGeom>
          <a:noFill/>
        </p:spPr>
        <p:txBody>
          <a:bodyPr wrap="none" rtlCol="0">
            <a:spAutoFit/>
          </a:bodyPr>
          <a:lstStyle/>
          <a:p>
            <a:r>
              <a:rPr lang="en-US" sz="1400" dirty="0"/>
              <a:t>1. BOCC approval to proceed with final design and contractor selection.</a:t>
            </a:r>
          </a:p>
        </p:txBody>
      </p:sp>
    </p:spTree>
    <p:extLst>
      <p:ext uri="{BB962C8B-B14F-4D97-AF65-F5344CB8AC3E}">
        <p14:creationId xmlns:p14="http://schemas.microsoft.com/office/powerpoint/2010/main" val="297255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Additional Information</a:t>
            </a:r>
            <a:endParaRPr lang="en-US" b="1" dirty="0">
              <a:solidFill>
                <a:schemeClr val="tx1"/>
              </a:solidFill>
            </a:endParaRPr>
          </a:p>
        </p:txBody>
      </p:sp>
      <p:sp>
        <p:nvSpPr>
          <p:cNvPr id="2" name="Slide Number Placeholder 1">
            <a:extLst>
              <a:ext uri="{FF2B5EF4-FFF2-40B4-BE49-F238E27FC236}">
                <a16:creationId xmlns:a16="http://schemas.microsoft.com/office/drawing/2014/main" id="{211F089E-35DB-4C39-B51A-A0DB636438E9}"/>
              </a:ext>
            </a:extLst>
          </p:cNvPr>
          <p:cNvSpPr>
            <a:spLocks noGrp="1"/>
          </p:cNvSpPr>
          <p:nvPr>
            <p:ph type="sldNum" sz="quarter" idx="12"/>
          </p:nvPr>
        </p:nvSpPr>
        <p:spPr/>
        <p:txBody>
          <a:bodyPr tIns="54864"/>
          <a:lstStyle/>
          <a:p>
            <a:fld id="{3A98EE3D-8CD1-4C3F-BD1C-C98C9596463C}" type="slidenum">
              <a:rPr lang="en-US" smtClean="0"/>
              <a:t>17</a:t>
            </a:fld>
            <a:endParaRPr lang="en-US" dirty="0"/>
          </a:p>
        </p:txBody>
      </p:sp>
      <p:sp>
        <p:nvSpPr>
          <p:cNvPr id="3" name="TextBox 2">
            <a:extLst>
              <a:ext uri="{FF2B5EF4-FFF2-40B4-BE49-F238E27FC236}">
                <a16:creationId xmlns:a16="http://schemas.microsoft.com/office/drawing/2014/main" id="{75096DD9-264D-4D29-B684-7B72AA46BECA}"/>
              </a:ext>
            </a:extLst>
          </p:cNvPr>
          <p:cNvSpPr txBox="1"/>
          <p:nvPr/>
        </p:nvSpPr>
        <p:spPr>
          <a:xfrm>
            <a:off x="548640" y="1289304"/>
            <a:ext cx="11062170" cy="1859996"/>
          </a:xfrm>
          <a:prstGeom prst="rect">
            <a:avLst/>
          </a:prstGeom>
          <a:noFill/>
        </p:spPr>
        <p:txBody>
          <a:bodyPr wrap="square" rtlCol="0">
            <a:spAutoFit/>
          </a:bodyPr>
          <a:lstStyle/>
          <a:p>
            <a:pPr marL="324000" lvl="1" indent="-306000" defTabSz="457200">
              <a:lnSpc>
                <a:spcPct val="107000"/>
              </a:lnSpc>
              <a:spcAft>
                <a:spcPts val="800"/>
              </a:spcAft>
              <a:buClr>
                <a:schemeClr val="accent1"/>
              </a:buClr>
              <a:buSzPct val="92000"/>
              <a:buFont typeface="Wingdings 2" panose="05020102010507070707" pitchFamily="18" charset="2"/>
              <a:buChar char=""/>
            </a:pPr>
            <a:r>
              <a:rPr lang="en-US" dirty="0">
                <a:cs typeface="Times New Roman" panose="02020603050405020304" pitchFamily="18" charset="0"/>
              </a:rPr>
              <a:t>Additional information is included in the Subcommittee report submitted to the BOCC in April 2021. Excerpts from the April 2021 report are provided in the following pages.</a:t>
            </a:r>
          </a:p>
          <a:p>
            <a:pPr marL="781200" lvl="2" indent="-306000" defTabSz="457200">
              <a:lnSpc>
                <a:spcPct val="107000"/>
              </a:lnSpc>
              <a:spcAft>
                <a:spcPts val="800"/>
              </a:spcAft>
              <a:buClr>
                <a:schemeClr val="accent1"/>
              </a:buClr>
              <a:buSzPct val="92000"/>
              <a:buFont typeface="Wingdings 2" panose="05020102010507070707" pitchFamily="18" charset="2"/>
              <a:buChar char=""/>
            </a:pPr>
            <a:r>
              <a:rPr lang="en-US" dirty="0">
                <a:cs typeface="Times New Roman" panose="02020603050405020304" pitchFamily="18" charset="0"/>
              </a:rPr>
              <a:t>Exhibit A. SIM Workshop.</a:t>
            </a:r>
          </a:p>
          <a:p>
            <a:pPr marL="781200" lvl="2" indent="-306000" defTabSz="457200">
              <a:lnSpc>
                <a:spcPct val="107000"/>
              </a:lnSpc>
              <a:spcAft>
                <a:spcPts val="800"/>
              </a:spcAft>
              <a:buClr>
                <a:schemeClr val="accent1"/>
              </a:buClr>
              <a:buSzPct val="92000"/>
              <a:buFont typeface="Wingdings 2" panose="05020102010507070707" pitchFamily="18" charset="2"/>
              <a:buChar char=""/>
            </a:pPr>
            <a:r>
              <a:rPr lang="en-US" dirty="0">
                <a:cs typeface="Times New Roman" panose="02020603050405020304" pitchFamily="18" charset="0"/>
              </a:rPr>
              <a:t>Exhibit B. Best Practices: Overview of Existing US Facilities.</a:t>
            </a:r>
          </a:p>
          <a:p>
            <a:pPr marL="781200" lvl="2" indent="-306000" defTabSz="457200">
              <a:lnSpc>
                <a:spcPct val="107000"/>
              </a:lnSpc>
              <a:spcAft>
                <a:spcPts val="800"/>
              </a:spcAft>
              <a:buClr>
                <a:schemeClr val="accent1"/>
              </a:buClr>
              <a:buSzPct val="92000"/>
              <a:buFont typeface="Wingdings 2" panose="05020102010507070707" pitchFamily="18" charset="2"/>
              <a:buChar char=""/>
            </a:pPr>
            <a:r>
              <a:rPr lang="en-US" dirty="0">
                <a:cs typeface="Times New Roman" panose="02020603050405020304" pitchFamily="18" charset="0"/>
              </a:rPr>
              <a:t>Exhibit C. Facility Specifications.</a:t>
            </a:r>
          </a:p>
        </p:txBody>
      </p:sp>
    </p:spTree>
    <p:extLst>
      <p:ext uri="{BB962C8B-B14F-4D97-AF65-F5344CB8AC3E}">
        <p14:creationId xmlns:p14="http://schemas.microsoft.com/office/powerpoint/2010/main" val="3273212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29658"/>
            <a:ext cx="11029616" cy="520644"/>
          </a:xfrm>
        </p:spPr>
        <p:txBody>
          <a:bodyPr vert="horz" lIns="91440" tIns="45720" rIns="91440" bIns="45720" rtlCol="0" anchor="ctr" anchorCtr="0">
            <a:normAutofit/>
          </a:bodyPr>
          <a:lstStyle/>
          <a:p>
            <a:pPr>
              <a:lnSpc>
                <a:spcPct val="107000"/>
              </a:lnSpc>
              <a:spcBef>
                <a:spcPts val="200"/>
              </a:spcBef>
            </a:pPr>
            <a:r>
              <a:rPr lang="en-US" dirty="0"/>
              <a:t>Exhibit A. SIM Workshop: Framework </a:t>
            </a:r>
          </a:p>
        </p:txBody>
      </p:sp>
      <p:pic>
        <p:nvPicPr>
          <p:cNvPr id="9" name="Content Placeholder 8">
            <a:extLst>
              <a:ext uri="{FF2B5EF4-FFF2-40B4-BE49-F238E27FC236}">
                <a16:creationId xmlns:a16="http://schemas.microsoft.com/office/drawing/2014/main" id="{2E231CC3-B65B-440D-8313-C232B2237394}"/>
              </a:ext>
            </a:extLst>
          </p:cNvPr>
          <p:cNvPicPr>
            <a:picLocks noGrp="1" noChangeAspect="1"/>
          </p:cNvPicPr>
          <p:nvPr>
            <p:ph sz="half" idx="2"/>
          </p:nvPr>
        </p:nvPicPr>
        <p:blipFill>
          <a:blip r:embed="rId2"/>
          <a:stretch>
            <a:fillRect/>
          </a:stretch>
        </p:blipFill>
        <p:spPr>
          <a:xfrm>
            <a:off x="1066800" y="997532"/>
            <a:ext cx="9750672" cy="2566082"/>
          </a:xfrm>
          <a:prstGeom prst="rect">
            <a:avLst/>
          </a:prstGeom>
        </p:spPr>
      </p:pic>
      <p:sp>
        <p:nvSpPr>
          <p:cNvPr id="4" name="Content Placeholder 2">
            <a:extLst>
              <a:ext uri="{FF2B5EF4-FFF2-40B4-BE49-F238E27FC236}">
                <a16:creationId xmlns:a16="http://schemas.microsoft.com/office/drawing/2014/main" id="{C1C7D05C-8B37-45D5-9154-BBA8B2DC140C}"/>
              </a:ext>
            </a:extLst>
          </p:cNvPr>
          <p:cNvSpPr txBox="1">
            <a:spLocks/>
          </p:cNvSpPr>
          <p:nvPr/>
        </p:nvSpPr>
        <p:spPr>
          <a:xfrm>
            <a:off x="581193" y="3546980"/>
            <a:ext cx="11029616" cy="2581362"/>
          </a:xfrm>
          <a:prstGeom prst="rect">
            <a:avLst/>
          </a:prstGeom>
          <a:ln>
            <a:solidFill>
              <a:schemeClr val="accent1"/>
            </a:solidFill>
          </a:ln>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spcBef>
                <a:spcPts val="24"/>
              </a:spcBef>
              <a:buFont typeface="Wingdings" panose="05000000000000000000" pitchFamily="2" charset="2"/>
              <a:buChar char="§"/>
            </a:pPr>
            <a:r>
              <a:rPr lang="en-US" sz="1400" dirty="0"/>
              <a:t>The Sequential Intercept Mapping Framework (Griffin, et. al.) is organized as illustrated above. Workshop output is organized according to these intercepts. Orange County map completed during the workshop is presented on next page.</a:t>
            </a:r>
          </a:p>
          <a:p>
            <a:pPr>
              <a:spcBef>
                <a:spcPts val="24"/>
              </a:spcBef>
              <a:buFont typeface="Wingdings" panose="05000000000000000000" pitchFamily="2" charset="2"/>
              <a:buChar char="§"/>
            </a:pPr>
            <a:r>
              <a:rPr lang="en-US" sz="1400" dirty="0"/>
              <a:t>The workshop participants noted that Orange County is fortunate to have a number of existing programs and services that provide a solid basis upon which to build. These are summarized in the following pages and are organized by Intercept.</a:t>
            </a:r>
          </a:p>
          <a:p>
            <a:pPr>
              <a:spcBef>
                <a:spcPts val="24"/>
              </a:spcBef>
              <a:spcAft>
                <a:spcPts val="1200"/>
              </a:spcAft>
              <a:buFont typeface="Wingdings" panose="05000000000000000000" pitchFamily="2" charset="2"/>
              <a:buChar char="§"/>
            </a:pPr>
            <a:r>
              <a:rPr lang="en-US" sz="1400" dirty="0"/>
              <a:t>The main body of this report summarizes the gaps identified by Workshop participates. Filling these gaps both creates new services that do not exist currently and leverages existing services to achieve better outcomes for individuals in crisis and for stakeholders engaged in providing public safety/emergency, clinical, and criminal justice services.</a:t>
            </a:r>
          </a:p>
          <a:p>
            <a:pPr marL="0" indent="0">
              <a:spcBef>
                <a:spcPts val="24"/>
              </a:spcBef>
              <a:buNone/>
            </a:pPr>
            <a:r>
              <a:rPr lang="en-US" sz="1200" dirty="0">
                <a:effectLst/>
                <a:ea typeface="Calibri" panose="020F0502020204030204" pitchFamily="34" charset="0"/>
                <a:cs typeface="Times New Roman" panose="02020603050405020304" pitchFamily="18" charset="0"/>
              </a:rPr>
              <a:t>Griffin, P.A., </a:t>
            </a:r>
            <a:r>
              <a:rPr lang="en-US" sz="1200" dirty="0" err="1">
                <a:effectLst/>
                <a:ea typeface="Calibri" panose="020F0502020204030204" pitchFamily="34" charset="0"/>
                <a:cs typeface="Times New Roman" panose="02020603050405020304" pitchFamily="18" charset="0"/>
              </a:rPr>
              <a:t>Heilbrun</a:t>
            </a:r>
            <a:r>
              <a:rPr lang="en-US" sz="1200" dirty="0">
                <a:effectLst/>
                <a:ea typeface="Calibri" panose="020F0502020204030204" pitchFamily="34" charset="0"/>
                <a:cs typeface="Times New Roman" panose="02020603050405020304" pitchFamily="18" charset="0"/>
              </a:rPr>
              <a:t>, K., Mulvey, E.P., DeMatteo, D., &amp; Schubert, C.A. (Eds.). (2015). </a:t>
            </a:r>
            <a:r>
              <a:rPr lang="en-US" sz="1200" u="sng" dirty="0">
                <a:effectLst/>
                <a:ea typeface="Calibri" panose="020F0502020204030204" pitchFamily="34" charset="0"/>
                <a:cs typeface="Times New Roman" panose="02020603050405020304" pitchFamily="18" charset="0"/>
              </a:rPr>
              <a:t>The Sequential Intercept Model and Criminal Justice: Promoting Community Alternatives for Individuals with Serious Mental Illness.</a:t>
            </a:r>
            <a:r>
              <a:rPr lang="en-US" sz="1200" dirty="0">
                <a:effectLst/>
                <a:ea typeface="Calibri" panose="020F0502020204030204" pitchFamily="34" charset="0"/>
                <a:cs typeface="Times New Roman" panose="02020603050405020304" pitchFamily="18" charset="0"/>
              </a:rPr>
              <a:t> New York: Oxford University Press. DOI: 10.1093/</a:t>
            </a:r>
            <a:r>
              <a:rPr lang="en-US" sz="1200" dirty="0" err="1">
                <a:effectLst/>
                <a:ea typeface="Calibri" panose="020F0502020204030204" pitchFamily="34" charset="0"/>
                <a:cs typeface="Times New Roman" panose="02020603050405020304" pitchFamily="18" charset="0"/>
              </a:rPr>
              <a:t>med:psy</a:t>
            </a:r>
            <a:r>
              <a:rPr lang="en-US" sz="1200" dirty="0">
                <a:effectLst/>
                <a:ea typeface="Calibri" panose="020F0502020204030204" pitchFamily="34" charset="0"/>
                <a:cs typeface="Times New Roman" panose="02020603050405020304" pitchFamily="18" charset="0"/>
              </a:rPr>
              <a:t> </a:t>
            </a:r>
            <a:r>
              <a:rPr lang="en-US" sz="1200" dirty="0" err="1">
                <a:effectLst/>
                <a:ea typeface="Calibri" panose="020F0502020204030204" pitchFamily="34" charset="0"/>
                <a:cs typeface="Times New Roman" panose="02020603050405020304" pitchFamily="18" charset="0"/>
              </a:rPr>
              <a:t>ch</a:t>
            </a:r>
            <a:r>
              <a:rPr lang="en-US" sz="1200" dirty="0">
                <a:effectLst/>
                <a:ea typeface="Calibri" panose="020F0502020204030204" pitchFamily="34" charset="0"/>
                <a:cs typeface="Times New Roman" panose="02020603050405020304" pitchFamily="18" charset="0"/>
              </a:rPr>
              <a:t>/9780199826759.001.0001</a:t>
            </a:r>
            <a:endParaRPr lang="en-US" sz="1200" dirty="0">
              <a:effectLst/>
              <a:ea typeface="Times New Roman" panose="02020603050405020304" pitchFamily="18" charset="0"/>
              <a:cs typeface="Times New Roman" panose="02020603050405020304" pitchFamily="18" charset="0"/>
            </a:endParaRPr>
          </a:p>
          <a:p>
            <a:pPr marL="0" indent="0">
              <a:spcBef>
                <a:spcPts val="24"/>
              </a:spcBef>
              <a:buNone/>
            </a:pPr>
            <a:endParaRPr lang="en-US" sz="1400" dirty="0"/>
          </a:p>
        </p:txBody>
      </p:sp>
      <p:sp>
        <p:nvSpPr>
          <p:cNvPr id="2" name="Slide Number Placeholder 1">
            <a:extLst>
              <a:ext uri="{FF2B5EF4-FFF2-40B4-BE49-F238E27FC236}">
                <a16:creationId xmlns:a16="http://schemas.microsoft.com/office/drawing/2014/main" id="{09B6E5C3-3386-4D1F-A91A-87F433A0E83B}"/>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3231783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Exhibit A. SIM Workshop: Orange County Map</a:t>
            </a:r>
            <a:endParaRPr lang="en-US" b="1" dirty="0">
              <a:solidFill>
                <a:schemeClr val="tx1"/>
              </a:solidFill>
            </a:endParaRP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4840"/>
            <a:ext cx="11029616" cy="5298840"/>
          </a:xfrm>
        </p:spPr>
        <p:txBody>
          <a:bodyPr anchor="t" anchorCtr="0">
            <a:noAutofit/>
          </a:bodyPr>
          <a:lstStyle/>
          <a:p>
            <a:pPr marL="0" lvl="2" indent="0">
              <a:lnSpc>
                <a:spcPct val="120000"/>
              </a:lnSpc>
              <a:spcBef>
                <a:spcPts val="0"/>
              </a:spcBef>
              <a:spcAft>
                <a:spcPts val="500"/>
              </a:spcAft>
              <a:buNone/>
            </a:pPr>
            <a:endParaRPr lang="en-US" sz="1600" dirty="0">
              <a:effectLst/>
              <a:ea typeface="Calibri" panose="020F0502020204030204" pitchFamily="34" charset="0"/>
              <a:cs typeface="Times New Roman" panose="02020603050405020304" pitchFamily="18" charset="0"/>
            </a:endParaRPr>
          </a:p>
          <a:p>
            <a:pPr marL="310896" indent="-310896">
              <a:spcAft>
                <a:spcPts val="500"/>
              </a:spcAft>
              <a:buFont typeface="Wingdings" panose="05000000000000000000" pitchFamily="2" charset="2"/>
              <a:buChar char="§"/>
            </a:pPr>
            <a:endParaRPr lang="en-US" dirty="0"/>
          </a:p>
        </p:txBody>
      </p:sp>
      <p:sp>
        <p:nvSpPr>
          <p:cNvPr id="2" name="Slide Number Placeholder 1">
            <a:extLst>
              <a:ext uri="{FF2B5EF4-FFF2-40B4-BE49-F238E27FC236}">
                <a16:creationId xmlns:a16="http://schemas.microsoft.com/office/drawing/2014/main" id="{A31712FB-B7B3-4109-B74B-A292C52F20AD}"/>
              </a:ext>
            </a:extLst>
          </p:cNvPr>
          <p:cNvSpPr>
            <a:spLocks noGrp="1"/>
          </p:cNvSpPr>
          <p:nvPr>
            <p:ph type="sldNum" sz="quarter" idx="12"/>
          </p:nvPr>
        </p:nvSpPr>
        <p:spPr/>
        <p:txBody>
          <a:bodyPr/>
          <a:lstStyle/>
          <a:p>
            <a:fld id="{3A98EE3D-8CD1-4C3F-BD1C-C98C9596463C}" type="slidenum">
              <a:rPr lang="en-US" smtClean="0"/>
              <a:t>19</a:t>
            </a:fld>
            <a:endParaRPr lang="en-US" dirty="0"/>
          </a:p>
        </p:txBody>
      </p:sp>
      <p:pic>
        <p:nvPicPr>
          <p:cNvPr id="5" name="Picture 4">
            <a:extLst>
              <a:ext uri="{FF2B5EF4-FFF2-40B4-BE49-F238E27FC236}">
                <a16:creationId xmlns:a16="http://schemas.microsoft.com/office/drawing/2014/main" id="{FC443591-DB93-0D05-B71A-DD352997EF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462" y="1115832"/>
            <a:ext cx="10021077" cy="5636856"/>
          </a:xfrm>
          <a:prstGeom prst="rect">
            <a:avLst/>
          </a:prstGeom>
        </p:spPr>
      </p:pic>
    </p:spTree>
    <p:extLst>
      <p:ext uri="{BB962C8B-B14F-4D97-AF65-F5344CB8AC3E}">
        <p14:creationId xmlns:p14="http://schemas.microsoft.com/office/powerpoint/2010/main" val="89223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chor="ctr" anchorCtr="0">
            <a:normAutofit/>
          </a:bodyPr>
          <a:lstStyle/>
          <a:p>
            <a:r>
              <a:rPr lang="en-US" dirty="0">
                <a:solidFill>
                  <a:schemeClr val="tx1"/>
                </a:solidFill>
              </a:rPr>
              <a:t>topics</a:t>
            </a:r>
          </a:p>
        </p:txBody>
      </p:sp>
      <p:sp>
        <p:nvSpPr>
          <p:cNvPr id="3" name="Content Placeholder 2">
            <a:extLst>
              <a:ext uri="{FF2B5EF4-FFF2-40B4-BE49-F238E27FC236}">
                <a16:creationId xmlns:a16="http://schemas.microsoft.com/office/drawing/2014/main" id="{448D2B52-51F6-4253-8330-47DD3269DA82}"/>
              </a:ext>
            </a:extLst>
          </p:cNvPr>
          <p:cNvSpPr>
            <a:spLocks noGrp="1"/>
          </p:cNvSpPr>
          <p:nvPr>
            <p:ph sz="half" idx="2"/>
          </p:nvPr>
        </p:nvSpPr>
        <p:spPr>
          <a:xfrm>
            <a:off x="581194" y="1280159"/>
            <a:ext cx="11029615" cy="4940167"/>
          </a:xfrm>
        </p:spPr>
        <p:txBody>
          <a:bodyPr anchor="t" anchorCtr="0">
            <a:noAutofit/>
          </a:bodyPr>
          <a:lstStyle/>
          <a:p>
            <a:pPr lvl="0">
              <a:buFont typeface="Wingdings" panose="05000000000000000000" pitchFamily="2" charset="2"/>
              <a:buChar char="§"/>
            </a:pPr>
            <a:r>
              <a:rPr lang="en-US" sz="1800" dirty="0">
                <a:solidFill>
                  <a:schemeClr val="tx1"/>
                </a:solidFill>
              </a:rPr>
              <a:t>Introduction.</a:t>
            </a:r>
          </a:p>
          <a:p>
            <a:pPr lvl="0">
              <a:buFont typeface="Wingdings" panose="05000000000000000000" pitchFamily="2" charset="2"/>
              <a:buChar char="§"/>
            </a:pPr>
            <a:r>
              <a:rPr lang="en-US" sz="1800" dirty="0">
                <a:solidFill>
                  <a:schemeClr val="tx1"/>
                </a:solidFill>
              </a:rPr>
              <a:t>Current Situation. </a:t>
            </a:r>
          </a:p>
          <a:p>
            <a:pPr>
              <a:buFont typeface="Wingdings" panose="05000000000000000000" pitchFamily="2" charset="2"/>
              <a:buChar char="§"/>
            </a:pPr>
            <a:r>
              <a:rPr lang="en-US" sz="1800" dirty="0">
                <a:solidFill>
                  <a:schemeClr val="tx1"/>
                </a:solidFill>
              </a:rPr>
              <a:t>Plan for the Future. </a:t>
            </a:r>
          </a:p>
          <a:p>
            <a:pPr>
              <a:buFont typeface="Wingdings" panose="05000000000000000000" pitchFamily="2" charset="2"/>
              <a:buChar char="§"/>
            </a:pPr>
            <a:r>
              <a:rPr lang="en-US" sz="1800" dirty="0">
                <a:solidFill>
                  <a:schemeClr val="tx1"/>
                </a:solidFill>
              </a:rPr>
              <a:t>Project Description. </a:t>
            </a:r>
          </a:p>
          <a:p>
            <a:pPr>
              <a:buFont typeface="Wingdings" panose="05000000000000000000" pitchFamily="2" charset="2"/>
              <a:buChar char="§"/>
            </a:pPr>
            <a:r>
              <a:rPr lang="en-US" sz="1800" dirty="0">
                <a:solidFill>
                  <a:schemeClr val="tx1"/>
                </a:solidFill>
              </a:rPr>
              <a:t>Related Considerations.</a:t>
            </a:r>
          </a:p>
          <a:p>
            <a:pPr>
              <a:buFont typeface="Wingdings" panose="05000000000000000000" pitchFamily="2" charset="2"/>
              <a:buChar char="§"/>
            </a:pPr>
            <a:r>
              <a:rPr lang="en-US" sz="1800" dirty="0">
                <a:solidFill>
                  <a:schemeClr val="tx1"/>
                </a:solidFill>
              </a:rPr>
              <a:t>Implementation Plan.</a:t>
            </a:r>
          </a:p>
          <a:p>
            <a:pPr>
              <a:buFont typeface="Wingdings" panose="05000000000000000000" pitchFamily="2" charset="2"/>
              <a:buChar char="§"/>
            </a:pPr>
            <a:r>
              <a:rPr lang="en-US" sz="1800" dirty="0">
                <a:solidFill>
                  <a:schemeClr val="tx1"/>
                </a:solidFill>
              </a:rPr>
              <a:t>Exhibits A – C.</a:t>
            </a:r>
          </a:p>
        </p:txBody>
      </p:sp>
      <p:sp>
        <p:nvSpPr>
          <p:cNvPr id="2" name="Slide Number Placeholder 1">
            <a:extLst>
              <a:ext uri="{FF2B5EF4-FFF2-40B4-BE49-F238E27FC236}">
                <a16:creationId xmlns:a16="http://schemas.microsoft.com/office/drawing/2014/main" id="{1BF2BFC5-6EFF-45A4-966F-057006FE185C}"/>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1474095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2" y="702156"/>
            <a:ext cx="11029616" cy="553066"/>
          </a:xfrm>
        </p:spPr>
        <p:txBody>
          <a:bodyPr>
            <a:noAutofit/>
          </a:bodyPr>
          <a:lstStyle/>
          <a:p>
            <a:pPr marL="0">
              <a:lnSpc>
                <a:spcPct val="107000"/>
              </a:lnSpc>
              <a:spcBef>
                <a:spcPts val="200"/>
              </a:spcBef>
              <a:spcAft>
                <a:spcPts val="0"/>
              </a:spcAft>
            </a:pPr>
            <a:r>
              <a:rPr lang="en-US" sz="2400" dirty="0">
                <a:solidFill>
                  <a:schemeClr val="tx1"/>
                </a:solidFill>
              </a:rPr>
              <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solidFill>
                  <a:schemeClr val="tx1"/>
                </a:solidFill>
              </a:rPr>
              <a:t>Exhibit a: SIM Workshop (Gap Analysis)</a:t>
            </a:r>
            <a:endParaRPr lang="en-US" sz="2400" b="1" dirty="0">
              <a:solidFill>
                <a:schemeClr val="tx1"/>
              </a:solidFill>
            </a:endParaRPr>
          </a:p>
        </p:txBody>
      </p:sp>
      <p:sp>
        <p:nvSpPr>
          <p:cNvPr id="2" name="Slide Number Placeholder 1">
            <a:extLst>
              <a:ext uri="{FF2B5EF4-FFF2-40B4-BE49-F238E27FC236}">
                <a16:creationId xmlns:a16="http://schemas.microsoft.com/office/drawing/2014/main" id="{D29BB860-AA13-4E57-953F-E19C5BEE548D}"/>
              </a:ext>
            </a:extLst>
          </p:cNvPr>
          <p:cNvSpPr>
            <a:spLocks noGrp="1"/>
          </p:cNvSpPr>
          <p:nvPr>
            <p:ph type="sldNum" sz="quarter" idx="12"/>
          </p:nvPr>
        </p:nvSpPr>
        <p:spPr/>
        <p:txBody>
          <a:bodyPr/>
          <a:lstStyle/>
          <a:p>
            <a:fld id="{3A98EE3D-8CD1-4C3F-BD1C-C98C9596463C}" type="slidenum">
              <a:rPr lang="en-US" smtClean="0"/>
              <a:t>20</a:t>
            </a:fld>
            <a:endParaRPr lang="en-US" dirty="0"/>
          </a:p>
        </p:txBody>
      </p:sp>
      <p:sp>
        <p:nvSpPr>
          <p:cNvPr id="5" name="Title 9">
            <a:extLst>
              <a:ext uri="{FF2B5EF4-FFF2-40B4-BE49-F238E27FC236}">
                <a16:creationId xmlns:a16="http://schemas.microsoft.com/office/drawing/2014/main" id="{EF097646-FE2B-4690-9845-FFA2D2B4C452}"/>
              </a:ext>
            </a:extLst>
          </p:cNvPr>
          <p:cNvSpPr txBox="1">
            <a:spLocks/>
          </p:cNvSpPr>
          <p:nvPr/>
        </p:nvSpPr>
        <p:spPr>
          <a:xfrm>
            <a:off x="581192" y="1280161"/>
            <a:ext cx="11029615" cy="5202134"/>
          </a:xfrm>
          <a:prstGeom prst="rect">
            <a:avLst/>
          </a:prstGeom>
        </p:spPr>
        <p:txBody>
          <a:bodyPr vert="horz" lIns="91440" tIns="45720" rIns="91440" bIns="45720" rtlCol="0" anchor="b">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07000"/>
              </a:lnSpc>
              <a:spcBef>
                <a:spcPts val="200"/>
              </a:spcBef>
            </a:pPr>
            <a:r>
              <a:rPr lang="en-US" dirty="0"/>
              <a:t/>
            </a:r>
            <a:br>
              <a:rPr lang="en-US" dirty="0"/>
            </a:br>
            <a:r>
              <a:rPr lang="en-US" dirty="0"/>
              <a:t/>
            </a:r>
            <a:br>
              <a:rPr lang="en-US" dirty="0"/>
            </a:br>
            <a:r>
              <a:rPr lang="en-US" dirty="0"/>
              <a:t/>
            </a:r>
            <a:br>
              <a:rPr lang="en-US" dirty="0"/>
            </a:br>
            <a:r>
              <a:rPr lang="en-US" dirty="0"/>
              <a:t/>
            </a:r>
            <a:br>
              <a:rPr lang="en-US" dirty="0"/>
            </a:br>
            <a:endParaRPr lang="en-US" sz="2000" b="1" dirty="0"/>
          </a:p>
        </p:txBody>
      </p:sp>
      <p:sp>
        <p:nvSpPr>
          <p:cNvPr id="6" name="Content Placeholder 2">
            <a:extLst>
              <a:ext uri="{FF2B5EF4-FFF2-40B4-BE49-F238E27FC236}">
                <a16:creationId xmlns:a16="http://schemas.microsoft.com/office/drawing/2014/main" id="{0E719AA6-6AA9-4224-9DB4-2F98EE225A91}"/>
              </a:ext>
            </a:extLst>
          </p:cNvPr>
          <p:cNvSpPr txBox="1">
            <a:spLocks/>
          </p:cNvSpPr>
          <p:nvPr/>
        </p:nvSpPr>
        <p:spPr>
          <a:xfrm>
            <a:off x="581187" y="1970115"/>
            <a:ext cx="5514806" cy="4512180"/>
          </a:xfrm>
          <a:prstGeom prst="rect">
            <a:avLst/>
          </a:prstGeom>
        </p:spPr>
        <p:txBody>
          <a:bodyPr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418950" indent="-285750">
              <a:lnSpc>
                <a:spcPct val="115000"/>
              </a:lnSpc>
              <a:spcBef>
                <a:spcPts val="0"/>
              </a:spcBef>
              <a:spcAft>
                <a:spcPts val="1000"/>
              </a:spcAft>
              <a:buFont typeface="Wingdings" panose="05000000000000000000" pitchFamily="2" charset="2"/>
              <a:buChar char=""/>
              <a:tabLst>
                <a:tab pos="914400" algn="l"/>
              </a:tabLst>
            </a:pPr>
            <a:r>
              <a:rPr lang="en-US" sz="1400" b="1" dirty="0">
                <a:solidFill>
                  <a:schemeClr val="tx1"/>
                </a:solidFill>
                <a:effectLst/>
                <a:ea typeface="Calibri" panose="020F0502020204030204" pitchFamily="34" charset="0"/>
                <a:cs typeface="Times New Roman" panose="02020603050405020304" pitchFamily="18" charset="0"/>
              </a:rPr>
              <a:t>Intercept 0: Community-Based Crisis Services. </a:t>
            </a:r>
            <a:r>
              <a:rPr lang="en-US" sz="1400" dirty="0">
                <a:solidFill>
                  <a:schemeClr val="tx1"/>
                </a:solidFill>
                <a:effectLst/>
                <a:ea typeface="Calibri" panose="020F0502020204030204" pitchFamily="34" charset="0"/>
                <a:cs typeface="Times New Roman" panose="02020603050405020304" pitchFamily="18" charset="0"/>
              </a:rPr>
              <a:t>Existing crisis services have limited access due to exclusionary eligibility criteria, limited hours of operation, long wait times/waitlists due to being at capacity, and/or offer limited discharge planning and support.	</a:t>
            </a:r>
          </a:p>
          <a:p>
            <a:pPr marL="418950" indent="-285750">
              <a:lnSpc>
                <a:spcPct val="115000"/>
              </a:lnSpc>
              <a:spcBef>
                <a:spcPts val="0"/>
              </a:spcBef>
              <a:spcAft>
                <a:spcPts val="1000"/>
              </a:spcAft>
              <a:buFont typeface="Wingdings" panose="05000000000000000000" pitchFamily="2" charset="2"/>
              <a:buChar char=""/>
              <a:tabLst>
                <a:tab pos="914400" algn="l"/>
              </a:tabLst>
            </a:pPr>
            <a:r>
              <a:rPr lang="en-US" sz="1400" b="1" dirty="0">
                <a:solidFill>
                  <a:schemeClr val="tx1"/>
                </a:solidFill>
                <a:effectLst/>
                <a:ea typeface="Calibri" panose="020F0502020204030204" pitchFamily="34" charset="0"/>
                <a:cs typeface="Times New Roman" panose="02020603050405020304" pitchFamily="18" charset="0"/>
              </a:rPr>
              <a:t>Intercept I:</a:t>
            </a:r>
            <a:r>
              <a:rPr lang="en-US" sz="1400" dirty="0">
                <a:solidFill>
                  <a:schemeClr val="tx1"/>
                </a:solidFill>
                <a:effectLst/>
                <a:ea typeface="Calibri" panose="020F0502020204030204" pitchFamily="34" charset="0"/>
                <a:cs typeface="Times New Roman" panose="02020603050405020304" pitchFamily="18" charset="0"/>
              </a:rPr>
              <a:t> </a:t>
            </a:r>
            <a:r>
              <a:rPr lang="en-US" sz="1400" b="1" dirty="0">
                <a:solidFill>
                  <a:schemeClr val="tx1"/>
                </a:solidFill>
                <a:effectLst/>
                <a:ea typeface="Calibri" panose="020F0502020204030204" pitchFamily="34" charset="0"/>
                <a:cs typeface="Times New Roman" panose="02020603050405020304" pitchFamily="18" charset="0"/>
              </a:rPr>
              <a:t>Law Enforcement/Emergency Services. </a:t>
            </a:r>
            <a:r>
              <a:rPr lang="en-US" sz="1400" dirty="0">
                <a:solidFill>
                  <a:schemeClr val="tx1"/>
                </a:solidFill>
                <a:effectLst/>
                <a:ea typeface="Calibri" panose="020F0502020204030204" pitchFamily="34" charset="0"/>
                <a:cs typeface="Times New Roman" panose="02020603050405020304" pitchFamily="18" charset="0"/>
              </a:rPr>
              <a:t>There are limited options and support for law enforcement officers and other emergency service providers for diverting individuals from CJ or the hospital-based ED. The key issue at this intercept is: Divert to Where?</a:t>
            </a:r>
          </a:p>
          <a:p>
            <a:pPr marL="418950" indent="-285750">
              <a:lnSpc>
                <a:spcPct val="115000"/>
              </a:lnSpc>
              <a:spcBef>
                <a:spcPts val="0"/>
              </a:spcBef>
              <a:spcAft>
                <a:spcPts val="1000"/>
              </a:spcAft>
              <a:buFont typeface="Wingdings" panose="05000000000000000000" pitchFamily="2" charset="2"/>
              <a:buChar char=""/>
              <a:tabLst>
                <a:tab pos="914400" algn="l"/>
              </a:tabLst>
            </a:pPr>
            <a:r>
              <a:rPr lang="en-US" sz="1400" b="1" dirty="0">
                <a:solidFill>
                  <a:schemeClr val="tx1"/>
                </a:solidFill>
                <a:cs typeface="Times New Roman" panose="02020603050405020304" pitchFamily="18" charset="0"/>
              </a:rPr>
              <a:t>Intercept II: Initial Detention/Initial Court Hearing. </a:t>
            </a:r>
            <a:r>
              <a:rPr lang="en-US" sz="1400" dirty="0">
                <a:solidFill>
                  <a:schemeClr val="tx1"/>
                </a:solidFill>
                <a:cs typeface="Times New Roman" panose="02020603050405020304" pitchFamily="18" charset="0"/>
              </a:rPr>
              <a:t>There are insufficient clinical services in the Detention Center to treat someone experiencing a mental health crisis, screening tools not fully consistent with best practices, and jail setting can exacerbate mental health symptoms.</a:t>
            </a:r>
          </a:p>
        </p:txBody>
      </p:sp>
      <p:sp>
        <p:nvSpPr>
          <p:cNvPr id="7" name="Content Placeholder 2">
            <a:extLst>
              <a:ext uri="{FF2B5EF4-FFF2-40B4-BE49-F238E27FC236}">
                <a16:creationId xmlns:a16="http://schemas.microsoft.com/office/drawing/2014/main" id="{8E9AE2D4-951A-4D96-8815-DF51EA24E2FC}"/>
              </a:ext>
            </a:extLst>
          </p:cNvPr>
          <p:cNvSpPr txBox="1">
            <a:spLocks/>
          </p:cNvSpPr>
          <p:nvPr/>
        </p:nvSpPr>
        <p:spPr>
          <a:xfrm>
            <a:off x="6095995" y="1970115"/>
            <a:ext cx="5514806" cy="4512180"/>
          </a:xfrm>
          <a:prstGeom prst="rect">
            <a:avLst/>
          </a:prstGeom>
        </p:spPr>
        <p:txBody>
          <a:bodyPr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420624" lvl="2" indent="-310896">
              <a:lnSpc>
                <a:spcPct val="120000"/>
              </a:lnSpc>
              <a:spcBef>
                <a:spcPts val="0"/>
              </a:spcBef>
              <a:buFont typeface="Wingdings" panose="05000000000000000000" pitchFamily="2" charset="2"/>
              <a:buChar char=""/>
              <a:tabLst>
                <a:tab pos="914400" algn="l"/>
              </a:tabLst>
            </a:pPr>
            <a:r>
              <a:rPr lang="en-US" sz="1400" b="1" dirty="0">
                <a:solidFill>
                  <a:schemeClr val="tx1"/>
                </a:solidFill>
                <a:cs typeface="Times New Roman" panose="02020603050405020304" pitchFamily="18" charset="0"/>
              </a:rPr>
              <a:t>Intercept III: Jails/Courts (See Note). </a:t>
            </a:r>
            <a:r>
              <a:rPr lang="en-US" sz="1400" dirty="0">
                <a:solidFill>
                  <a:schemeClr val="tx1"/>
                </a:solidFill>
                <a:effectLst/>
                <a:ea typeface="Calibri" panose="020F0502020204030204" pitchFamily="34" charset="0"/>
                <a:cs typeface="Times New Roman" panose="02020603050405020304" pitchFamily="18" charset="0"/>
              </a:rPr>
              <a:t>There is limited physical space in the Detention Center for additional programming, and no designated housing for persons with mental illness and/or substance use diagnoses. There is potential to increase referrals and clinical support for Outreach Court and Community Resource Court and thereby allow for more individuals to receive assistance.</a:t>
            </a:r>
          </a:p>
          <a:p>
            <a:pPr marL="420624" lvl="2" indent="-310896">
              <a:lnSpc>
                <a:spcPct val="120000"/>
              </a:lnSpc>
              <a:spcBef>
                <a:spcPts val="0"/>
              </a:spcBef>
              <a:buFont typeface="Wingdings" panose="05000000000000000000" pitchFamily="2" charset="2"/>
              <a:buChar char=""/>
              <a:tabLst>
                <a:tab pos="914400" algn="l"/>
              </a:tabLst>
            </a:pPr>
            <a:r>
              <a:rPr lang="en-US" sz="1400" b="1" dirty="0">
                <a:solidFill>
                  <a:schemeClr val="tx1"/>
                </a:solidFill>
                <a:cs typeface="Times New Roman" panose="02020603050405020304" pitchFamily="18" charset="0"/>
              </a:rPr>
              <a:t>Other Considerations:</a:t>
            </a:r>
            <a:r>
              <a:rPr lang="en-US" sz="1400" dirty="0">
                <a:solidFill>
                  <a:schemeClr val="tx1"/>
                </a:solidFill>
                <a:cs typeface="Times New Roman" panose="02020603050405020304" pitchFamily="18" charset="0"/>
              </a:rPr>
              <a:t> There is a need to increase availability of Medication Assisted Treatment (MAT) for persons released from CJ involvement; ensure a cross-systems endeavor (e.g., BH, jail/prison, homeless services, courts, police, social services, consumers, family members, advocates); expand peer support to promote recovery; and facilitate transition to appropriate services in the community.</a:t>
            </a:r>
          </a:p>
          <a:p>
            <a:pPr marL="420624" lvl="2" indent="0">
              <a:lnSpc>
                <a:spcPct val="120000"/>
              </a:lnSpc>
              <a:spcBef>
                <a:spcPts val="0"/>
              </a:spcBef>
              <a:buNone/>
              <a:tabLst>
                <a:tab pos="914400" algn="l"/>
              </a:tabLst>
            </a:pPr>
            <a:r>
              <a:rPr lang="en-US" sz="1400" b="1" dirty="0">
                <a:solidFill>
                  <a:schemeClr val="tx1"/>
                </a:solidFill>
                <a:cs typeface="Times New Roman" panose="02020603050405020304" pitchFamily="18" charset="0"/>
              </a:rPr>
              <a:t>Note:</a:t>
            </a:r>
            <a:r>
              <a:rPr lang="en-US" sz="1400" dirty="0">
                <a:solidFill>
                  <a:schemeClr val="tx1"/>
                </a:solidFill>
                <a:cs typeface="Times New Roman" panose="02020603050405020304" pitchFamily="18" charset="0"/>
              </a:rPr>
              <a:t> New Orange County Detention Center and associated programs address Detention Center gaps identified during the April 2019 Workshop.</a:t>
            </a:r>
          </a:p>
        </p:txBody>
      </p:sp>
      <p:sp>
        <p:nvSpPr>
          <p:cNvPr id="8" name="Content Placeholder 2">
            <a:extLst>
              <a:ext uri="{FF2B5EF4-FFF2-40B4-BE49-F238E27FC236}">
                <a16:creationId xmlns:a16="http://schemas.microsoft.com/office/drawing/2014/main" id="{B9945184-AE3A-4E99-BDB5-8754D676EE67}"/>
              </a:ext>
            </a:extLst>
          </p:cNvPr>
          <p:cNvSpPr txBox="1">
            <a:spLocks/>
          </p:cNvSpPr>
          <p:nvPr/>
        </p:nvSpPr>
        <p:spPr>
          <a:xfrm>
            <a:off x="581187" y="1280161"/>
            <a:ext cx="11029614" cy="553066"/>
          </a:xfrm>
          <a:prstGeom prst="rect">
            <a:avLst/>
          </a:prstGeom>
        </p:spPr>
        <p:txBody>
          <a:bodyPr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spcBef>
                <a:spcPts val="0"/>
              </a:spcBef>
              <a:buNone/>
            </a:pPr>
            <a:r>
              <a:rPr lang="en-US" sz="1400" dirty="0">
                <a:solidFill>
                  <a:schemeClr val="tx1"/>
                </a:solidFill>
              </a:rPr>
              <a:t>Gaps identified by participants during the SIM Workshop are organized according to Intercepts as defined by the Sequential Intercept Mapping framework.</a:t>
            </a:r>
          </a:p>
        </p:txBody>
      </p:sp>
    </p:spTree>
    <p:extLst>
      <p:ext uri="{BB962C8B-B14F-4D97-AF65-F5344CB8AC3E}">
        <p14:creationId xmlns:p14="http://schemas.microsoft.com/office/powerpoint/2010/main" val="388162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ormAutofit/>
          </a:bodyPr>
          <a:lstStyle/>
          <a:p>
            <a:r>
              <a:rPr lang="en-US" dirty="0"/>
              <a:t>Exhibit B. Best practices – </a:t>
            </a:r>
            <a:r>
              <a:rPr lang="en-US" cap="none" dirty="0"/>
              <a:t>U.S. PROGRAMS AND FACILITIES</a:t>
            </a:r>
            <a:endParaRPr lang="en-US" dirty="0"/>
          </a:p>
        </p:txBody>
      </p:sp>
      <p:sp>
        <p:nvSpPr>
          <p:cNvPr id="3" name="Content Placeholder 2">
            <a:extLst>
              <a:ext uri="{FF2B5EF4-FFF2-40B4-BE49-F238E27FC236}">
                <a16:creationId xmlns:a16="http://schemas.microsoft.com/office/drawing/2014/main" id="{448D2B52-51F6-4253-8330-47DD3269DA82}"/>
              </a:ext>
            </a:extLst>
          </p:cNvPr>
          <p:cNvSpPr>
            <a:spLocks noGrp="1"/>
          </p:cNvSpPr>
          <p:nvPr>
            <p:ph sz="half" idx="2"/>
          </p:nvPr>
        </p:nvSpPr>
        <p:spPr>
          <a:xfrm>
            <a:off x="589506" y="1280160"/>
            <a:ext cx="4614884" cy="5093117"/>
          </a:xfrm>
        </p:spPr>
        <p:txBody>
          <a:bodyPr anchor="t" anchorCtr="0">
            <a:noAutofit/>
          </a:bodyPr>
          <a:lstStyle/>
          <a:p>
            <a:pPr>
              <a:spcBef>
                <a:spcPts val="24"/>
              </a:spcBef>
            </a:pPr>
            <a:r>
              <a:rPr lang="en-US" sz="1800" dirty="0"/>
              <a:t>The literature review is supplemented by direct interviews conducted by subcommittee members with representatives of operational and planned facilities.</a:t>
            </a:r>
          </a:p>
          <a:p>
            <a:pPr>
              <a:spcBef>
                <a:spcPts val="24"/>
              </a:spcBef>
            </a:pPr>
            <a:r>
              <a:rPr lang="en-US" sz="1800" dirty="0"/>
              <a:t>Selected programs in NC and elsewhere in U.S where researched and provide:</a:t>
            </a:r>
          </a:p>
          <a:p>
            <a:pPr lvl="1">
              <a:lnSpc>
                <a:spcPct val="120000"/>
              </a:lnSpc>
              <a:spcBef>
                <a:spcPts val="24"/>
              </a:spcBef>
            </a:pPr>
            <a:r>
              <a:rPr lang="en-US" sz="1800" dirty="0"/>
              <a:t>point of reference for the types of services that can be included in a crisis/diversion facility.</a:t>
            </a:r>
          </a:p>
          <a:p>
            <a:pPr lvl="1">
              <a:lnSpc>
                <a:spcPct val="120000"/>
              </a:lnSpc>
              <a:spcBef>
                <a:spcPts val="24"/>
              </a:spcBef>
            </a:pPr>
            <a:r>
              <a:rPr lang="en-US" sz="1800" dirty="0"/>
              <a:t>more complete understanding about how such facilities are integrated with a community’s emergency and social services.</a:t>
            </a:r>
          </a:p>
        </p:txBody>
      </p:sp>
      <p:sp>
        <p:nvSpPr>
          <p:cNvPr id="5" name="Slide Number Placeholder 4">
            <a:extLst>
              <a:ext uri="{FF2B5EF4-FFF2-40B4-BE49-F238E27FC236}">
                <a16:creationId xmlns:a16="http://schemas.microsoft.com/office/drawing/2014/main" id="{5441A413-C0E4-4272-9D49-E0DF8926B864}"/>
              </a:ext>
            </a:extLst>
          </p:cNvPr>
          <p:cNvSpPr>
            <a:spLocks noGrp="1"/>
          </p:cNvSpPr>
          <p:nvPr>
            <p:ph type="sldNum" sz="quarter" idx="12"/>
          </p:nvPr>
        </p:nvSpPr>
        <p:spPr/>
        <p:txBody>
          <a:bodyPr/>
          <a:lstStyle/>
          <a:p>
            <a:fld id="{3A98EE3D-8CD1-4C3F-BD1C-C98C9596463C}" type="slidenum">
              <a:rPr lang="en-US" smtClean="0"/>
              <a:t>21</a:t>
            </a:fld>
            <a:endParaRPr lang="en-US" dirty="0"/>
          </a:p>
        </p:txBody>
      </p:sp>
      <p:graphicFrame>
        <p:nvGraphicFramePr>
          <p:cNvPr id="9" name="Table 5">
            <a:extLst>
              <a:ext uri="{FF2B5EF4-FFF2-40B4-BE49-F238E27FC236}">
                <a16:creationId xmlns:a16="http://schemas.microsoft.com/office/drawing/2014/main" id="{961D0365-2E54-4BA2-B387-7691A4E0A260}"/>
              </a:ext>
            </a:extLst>
          </p:cNvPr>
          <p:cNvGraphicFramePr>
            <a:graphicFrameLocks noGrp="1"/>
          </p:cNvGraphicFramePr>
          <p:nvPr/>
        </p:nvGraphicFramePr>
        <p:xfrm>
          <a:off x="5513355" y="1371600"/>
          <a:ext cx="6097452" cy="4314993"/>
        </p:xfrm>
        <a:graphic>
          <a:graphicData uri="http://schemas.openxmlformats.org/drawingml/2006/table">
            <a:tbl>
              <a:tblPr firstRow="1" bandRow="1"/>
              <a:tblGrid>
                <a:gridCol w="3821820">
                  <a:extLst>
                    <a:ext uri="{9D8B030D-6E8A-4147-A177-3AD203B41FA5}">
                      <a16:colId xmlns:a16="http://schemas.microsoft.com/office/drawing/2014/main" val="2254675954"/>
                    </a:ext>
                  </a:extLst>
                </a:gridCol>
                <a:gridCol w="2275632">
                  <a:extLst>
                    <a:ext uri="{9D8B030D-6E8A-4147-A177-3AD203B41FA5}">
                      <a16:colId xmlns:a16="http://schemas.microsoft.com/office/drawing/2014/main" val="2437199134"/>
                    </a:ext>
                  </a:extLst>
                </a:gridCol>
              </a:tblGrid>
              <a:tr h="37084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rPr>
                        <a:t>Name of Facility or Program</a:t>
                      </a:r>
                      <a:endParaRPr lang="en-U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40000"/>
                        <a:lumOff val="60000"/>
                      </a:srgbClr>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effectLst/>
                        </a:rPr>
                        <a:t>Area Served</a:t>
                      </a:r>
                      <a:endParaRPr lang="en-US" sz="14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40000"/>
                        <a:lumOff val="60000"/>
                      </a:srgbClr>
                    </a:solidFill>
                  </a:tcPr>
                </a:tc>
                <a:extLst>
                  <a:ext uri="{0D108BD9-81ED-4DB2-BD59-A6C34878D82A}">
                    <a16:rowId xmlns:a16="http://schemas.microsoft.com/office/drawing/2014/main" val="884160167"/>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Alamance County Diversion Program (RHA Health Services) - Proposed</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Alamance County, NC (Burlington)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1799500515"/>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C3 356 Comprehensive Care Center</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Buncombe County, NC (Asheville)</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203930074"/>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Roberto L. Jimenez, M.D. Restoration Center</a:t>
                      </a:r>
                    </a:p>
                    <a:p>
                      <a:pPr marL="0" marR="0" algn="ctr">
                        <a:lnSpc>
                          <a:spcPct val="115000"/>
                        </a:lnSpc>
                        <a:spcBef>
                          <a:spcPts val="0"/>
                        </a:spcBef>
                        <a:spcAft>
                          <a:spcPts val="0"/>
                        </a:spcAft>
                      </a:pPr>
                      <a:r>
                        <a:rPr lang="en-US" sz="1400" b="0" dirty="0">
                          <a:solidFill>
                            <a:schemeClr val="tx1"/>
                          </a:solidFill>
                          <a:effectLst/>
                        </a:rPr>
                        <a:t>(Division of Center for Health Care Services)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Bexar County, Tx (San Antonio)</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834372237"/>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Miami-Dade Criminal Mental Health Project </a:t>
                      </a:r>
                    </a:p>
                    <a:p>
                      <a:pPr marL="0" marR="0" algn="ctr">
                        <a:lnSpc>
                          <a:spcPct val="115000"/>
                        </a:lnSpc>
                        <a:spcBef>
                          <a:spcPts val="0"/>
                        </a:spcBef>
                        <a:spcAft>
                          <a:spcPts val="0"/>
                        </a:spcAft>
                      </a:pPr>
                      <a:r>
                        <a:rPr lang="en-US" sz="1400" b="0" dirty="0">
                          <a:solidFill>
                            <a:schemeClr val="tx1"/>
                          </a:solidFill>
                          <a:effectLst/>
                        </a:rPr>
                        <a:t>(Miami Center for Mental Health and Recovery)</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Dade County, FL (Miami)</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1890747269"/>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Helen Ross McNabb Center, Diversion Program</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Knoxville, TN</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2853914226"/>
                  </a:ext>
                </a:extLst>
              </a:tr>
              <a:tr h="37084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Freedom House and</a:t>
                      </a:r>
                    </a:p>
                    <a:p>
                      <a:pPr marL="0" marR="0" algn="ctr">
                        <a:lnSpc>
                          <a:spcPct val="115000"/>
                        </a:lnSpc>
                        <a:spcBef>
                          <a:spcPts val="0"/>
                        </a:spcBef>
                        <a:spcAft>
                          <a:spcPts val="0"/>
                        </a:spcAft>
                      </a:pPr>
                      <a:r>
                        <a:rPr lang="en-US" sz="1400" b="0" dirty="0">
                          <a:solidFill>
                            <a:schemeClr val="tx1"/>
                          </a:solidFill>
                          <a:effectLst/>
                        </a:rPr>
                        <a:t>Freedom House-type Facility</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 Orange County NC; Forsyth County NC</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2755827836"/>
                  </a:ext>
                </a:extLst>
              </a:tr>
              <a:tr h="123613">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Crisis Assistance Helping Out On The Street (CAHOOTS)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Eugene, OR</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1435933147"/>
                  </a:ext>
                </a:extLst>
              </a:tr>
              <a:tr h="242147">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solidFill>
                            <a:schemeClr val="tx1"/>
                          </a:solidFill>
                          <a:effectLst/>
                        </a:rPr>
                        <a:t>Connections Health Solutions - Crisis Response Centers</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0"/>
                        </a:spcAft>
                      </a:pPr>
                      <a:r>
                        <a:rPr lang="en-US" sz="1400" b="0" dirty="0">
                          <a:effectLst/>
                        </a:rPr>
                        <a:t>Phoenix and Tucson, AZ</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2092511798"/>
                  </a:ext>
                </a:extLst>
              </a:tr>
              <a:tr h="247116">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defTabSz="914400" rtl="0" eaLnBrk="1" latinLnBrk="0" hangingPunct="1">
                        <a:lnSpc>
                          <a:spcPct val="115000"/>
                        </a:lnSpc>
                        <a:spcBef>
                          <a:spcPts val="0"/>
                        </a:spcBef>
                        <a:spcAft>
                          <a:spcPts val="600"/>
                        </a:spcAft>
                      </a:pPr>
                      <a:r>
                        <a:rPr lang="en-US" sz="1400" b="0" kern="1200" dirty="0">
                          <a:solidFill>
                            <a:schemeClr val="dk1"/>
                          </a:solidFill>
                          <a:effectLst/>
                          <a:latin typeface="+mn-lt"/>
                          <a:ea typeface="+mn-ea"/>
                          <a:cs typeface="+mn-cs"/>
                        </a:rPr>
                        <a:t>UNC </a:t>
                      </a:r>
                      <a:r>
                        <a:rPr lang="en-US" sz="1400" b="0" kern="1200" dirty="0" err="1">
                          <a:solidFill>
                            <a:schemeClr val="dk1"/>
                          </a:solidFill>
                          <a:effectLst/>
                          <a:latin typeface="+mn-lt"/>
                          <a:ea typeface="+mn-ea"/>
                          <a:cs typeface="+mn-cs"/>
                        </a:rPr>
                        <a:t>Wakebrook</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gn="ctr">
                        <a:lnSpc>
                          <a:spcPct val="115000"/>
                        </a:lnSpc>
                        <a:spcBef>
                          <a:spcPts val="0"/>
                        </a:spcBef>
                        <a:spcAft>
                          <a:spcPts val="600"/>
                        </a:spcAft>
                      </a:pPr>
                      <a:r>
                        <a:rPr lang="en-US" sz="1400" b="0" dirty="0">
                          <a:effectLst/>
                        </a:rPr>
                        <a:t>Wake County, NC</a:t>
                      </a:r>
                      <a:endParaRPr lang="en-US"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D7D31">
                        <a:lumMod val="20000"/>
                        <a:lumOff val="80000"/>
                      </a:srgbClr>
                    </a:solidFill>
                  </a:tcPr>
                </a:tc>
                <a:extLst>
                  <a:ext uri="{0D108BD9-81ED-4DB2-BD59-A6C34878D82A}">
                    <a16:rowId xmlns:a16="http://schemas.microsoft.com/office/drawing/2014/main" val="950671211"/>
                  </a:ext>
                </a:extLst>
              </a:tr>
            </a:tbl>
          </a:graphicData>
        </a:graphic>
      </p:graphicFrame>
    </p:spTree>
    <p:extLst>
      <p:ext uri="{BB962C8B-B14F-4D97-AF65-F5344CB8AC3E}">
        <p14:creationId xmlns:p14="http://schemas.microsoft.com/office/powerpoint/2010/main" val="1579955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t/>
            </a:r>
            <a:br>
              <a:rPr lang="en-US" dirty="0"/>
            </a:br>
            <a:r>
              <a:rPr lang="en-US" dirty="0"/>
              <a:t/>
            </a:r>
            <a:br>
              <a:rPr lang="en-US" dirty="0"/>
            </a:br>
            <a:r>
              <a:rPr lang="en-US" dirty="0"/>
              <a:t/>
            </a:r>
            <a:br>
              <a:rPr lang="en-US" dirty="0"/>
            </a:br>
            <a:r>
              <a:rPr lang="en-US" dirty="0"/>
              <a:t/>
            </a:r>
            <a:br>
              <a:rPr lang="en-US" dirty="0"/>
            </a:br>
            <a:r>
              <a:rPr lang="en-US" dirty="0">
                <a:solidFill>
                  <a:schemeClr val="tx1"/>
                </a:solidFill>
              </a:rPr>
              <a:t>Exhibit b. </a:t>
            </a:r>
            <a:r>
              <a:rPr lang="en-US" dirty="0"/>
              <a:t>Best Practices: Existing Facilities in U.S.</a:t>
            </a:r>
            <a:endParaRPr lang="en-US" b="1" dirty="0"/>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46076"/>
            <a:ext cx="4954385" cy="5206098"/>
          </a:xfrm>
        </p:spPr>
        <p:txBody>
          <a:bodyPr anchor="t" anchorCtr="0">
            <a:noAutofit/>
          </a:bodyPr>
          <a:lstStyle/>
          <a:p>
            <a:r>
              <a:rPr lang="en-US" sz="1800" dirty="0"/>
              <a:t>Crisis/diversion facilities and programs have been or are being developed in large and small communities and are geographically dispersed across the U.S.  </a:t>
            </a:r>
          </a:p>
          <a:p>
            <a:r>
              <a:rPr lang="en-US" sz="1800" dirty="0"/>
              <a:t>Among the facilities and programs included in our study, there are widely differing models; however, they share a common objective: divert individuals with MH and/or SUDS concerns from either a typical ED or jail.  </a:t>
            </a:r>
          </a:p>
          <a:p>
            <a:r>
              <a:rPr lang="en-US" sz="1800" dirty="0"/>
              <a:t>Figure to the right illustrates the variety in crisis/diversion facilities and programs across six dimensions.</a:t>
            </a:r>
          </a:p>
          <a:p>
            <a:r>
              <a:rPr lang="en-US" sz="1800" dirty="0"/>
              <a:t>Each facility/program reflects the unique needs and priorities of the local community. </a:t>
            </a:r>
          </a:p>
          <a:p>
            <a:pPr marL="310896" marR="0">
              <a:spcBef>
                <a:spcPts val="0"/>
              </a:spcBef>
              <a:buFont typeface="Wingdings" panose="05000000000000000000" pitchFamily="2" charset="2"/>
              <a:buChar char="§"/>
            </a:pPr>
            <a:endParaRPr lang="en-US" sz="1800" dirty="0">
              <a:solidFill>
                <a:schemeClr val="tx1"/>
              </a:solidFill>
              <a:effectLst/>
              <a:ea typeface="Calibri" panose="020F0502020204030204" pitchFamily="34" charset="0"/>
              <a:cs typeface="Times New Roman" panose="02020603050405020304" pitchFamily="18" charset="0"/>
            </a:endParaRPr>
          </a:p>
          <a:p>
            <a:pPr marL="310896">
              <a:spcBef>
                <a:spcPts val="0"/>
              </a:spcBef>
              <a:buFont typeface="Wingdings" panose="05000000000000000000" pitchFamily="2" charset="2"/>
              <a:buChar char="§"/>
            </a:pPr>
            <a:endParaRPr lang="en-US" sz="1800" dirty="0">
              <a:solidFill>
                <a:schemeClr val="tx1"/>
              </a:solidFill>
            </a:endParaRPr>
          </a:p>
        </p:txBody>
      </p:sp>
      <p:sp>
        <p:nvSpPr>
          <p:cNvPr id="2" name="Slide Number Placeholder 1">
            <a:extLst>
              <a:ext uri="{FF2B5EF4-FFF2-40B4-BE49-F238E27FC236}">
                <a16:creationId xmlns:a16="http://schemas.microsoft.com/office/drawing/2014/main" id="{D29BB860-AA13-4E57-953F-E19C5BEE548D}"/>
              </a:ext>
            </a:extLst>
          </p:cNvPr>
          <p:cNvSpPr>
            <a:spLocks noGrp="1"/>
          </p:cNvSpPr>
          <p:nvPr>
            <p:ph type="sldNum" sz="quarter" idx="12"/>
          </p:nvPr>
        </p:nvSpPr>
        <p:spPr/>
        <p:txBody>
          <a:bodyPr/>
          <a:lstStyle/>
          <a:p>
            <a:fld id="{3A98EE3D-8CD1-4C3F-BD1C-C98C9596463C}" type="slidenum">
              <a:rPr lang="en-US" smtClean="0"/>
              <a:t>22</a:t>
            </a:fld>
            <a:endParaRPr lang="en-US" dirty="0"/>
          </a:p>
        </p:txBody>
      </p:sp>
      <p:grpSp>
        <p:nvGrpSpPr>
          <p:cNvPr id="5" name="Group 4">
            <a:extLst>
              <a:ext uri="{FF2B5EF4-FFF2-40B4-BE49-F238E27FC236}">
                <a16:creationId xmlns:a16="http://schemas.microsoft.com/office/drawing/2014/main" id="{EF038FC8-7A20-46F3-AC63-5EA1DA319218}"/>
              </a:ext>
            </a:extLst>
          </p:cNvPr>
          <p:cNvGrpSpPr/>
          <p:nvPr/>
        </p:nvGrpSpPr>
        <p:grpSpPr>
          <a:xfrm>
            <a:off x="5896598" y="1280160"/>
            <a:ext cx="5714209" cy="5206098"/>
            <a:chOff x="3022795" y="272560"/>
            <a:chExt cx="6351270" cy="6105609"/>
          </a:xfrm>
        </p:grpSpPr>
        <p:sp>
          <p:nvSpPr>
            <p:cNvPr id="6" name="Rectangle: Rounded Corners 5">
              <a:extLst>
                <a:ext uri="{FF2B5EF4-FFF2-40B4-BE49-F238E27FC236}">
                  <a16:creationId xmlns:a16="http://schemas.microsoft.com/office/drawing/2014/main" id="{5DF62C72-2575-44F6-9779-5C02B9026EB3}"/>
                </a:ext>
              </a:extLst>
            </p:cNvPr>
            <p:cNvSpPr/>
            <p:nvPr/>
          </p:nvSpPr>
          <p:spPr>
            <a:xfrm>
              <a:off x="3022795" y="272561"/>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Medical</a:t>
              </a:r>
            </a:p>
          </p:txBody>
        </p:sp>
        <p:sp>
          <p:nvSpPr>
            <p:cNvPr id="7" name="Rectangle: Rounded Corners 6">
              <a:extLst>
                <a:ext uri="{FF2B5EF4-FFF2-40B4-BE49-F238E27FC236}">
                  <a16:creationId xmlns:a16="http://schemas.microsoft.com/office/drawing/2014/main" id="{A5A66A1A-4A8F-4967-AC68-3B1F26E2745A}"/>
                </a:ext>
              </a:extLst>
            </p:cNvPr>
            <p:cNvSpPr/>
            <p:nvPr/>
          </p:nvSpPr>
          <p:spPr>
            <a:xfrm>
              <a:off x="7184488" y="272560"/>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Jail Diversion</a:t>
              </a:r>
            </a:p>
          </p:txBody>
        </p:sp>
        <p:sp>
          <p:nvSpPr>
            <p:cNvPr id="8" name="Rectangle: Rounded Corners 7">
              <a:extLst>
                <a:ext uri="{FF2B5EF4-FFF2-40B4-BE49-F238E27FC236}">
                  <a16:creationId xmlns:a16="http://schemas.microsoft.com/office/drawing/2014/main" id="{B1274ECD-0640-48B3-9E40-8312720AF130}"/>
                </a:ext>
              </a:extLst>
            </p:cNvPr>
            <p:cNvSpPr/>
            <p:nvPr/>
          </p:nvSpPr>
          <p:spPr>
            <a:xfrm>
              <a:off x="3023089" y="1321777"/>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Limited Scope</a:t>
              </a:r>
            </a:p>
          </p:txBody>
        </p:sp>
        <p:sp>
          <p:nvSpPr>
            <p:cNvPr id="9" name="Rectangle: Rounded Corners 8">
              <a:extLst>
                <a:ext uri="{FF2B5EF4-FFF2-40B4-BE49-F238E27FC236}">
                  <a16:creationId xmlns:a16="http://schemas.microsoft.com/office/drawing/2014/main" id="{8A5B707B-8AF3-4EF0-AF01-8C62B5562A03}"/>
                </a:ext>
              </a:extLst>
            </p:cNvPr>
            <p:cNvSpPr/>
            <p:nvPr/>
          </p:nvSpPr>
          <p:spPr>
            <a:xfrm>
              <a:off x="7184781" y="1321776"/>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Comprehensive</a:t>
              </a:r>
            </a:p>
          </p:txBody>
        </p:sp>
        <p:sp>
          <p:nvSpPr>
            <p:cNvPr id="11" name="Rectangle: Rounded Corners 10">
              <a:extLst>
                <a:ext uri="{FF2B5EF4-FFF2-40B4-BE49-F238E27FC236}">
                  <a16:creationId xmlns:a16="http://schemas.microsoft.com/office/drawing/2014/main" id="{FD6CC70A-196F-4BE0-B1A4-2D813162739B}"/>
                </a:ext>
              </a:extLst>
            </p:cNvPr>
            <p:cNvSpPr/>
            <p:nvPr/>
          </p:nvSpPr>
          <p:spPr>
            <a:xfrm>
              <a:off x="3023089" y="2370991"/>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Restrictive Eligibility</a:t>
              </a:r>
            </a:p>
          </p:txBody>
        </p:sp>
        <p:sp>
          <p:nvSpPr>
            <p:cNvPr id="12" name="Rectangle: Rounded Corners 11">
              <a:extLst>
                <a:ext uri="{FF2B5EF4-FFF2-40B4-BE49-F238E27FC236}">
                  <a16:creationId xmlns:a16="http://schemas.microsoft.com/office/drawing/2014/main" id="{0666A66A-53A8-42D3-9261-5267079F01E0}"/>
                </a:ext>
              </a:extLst>
            </p:cNvPr>
            <p:cNvSpPr/>
            <p:nvPr/>
          </p:nvSpPr>
          <p:spPr>
            <a:xfrm>
              <a:off x="7184781" y="2370990"/>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Anyone</a:t>
              </a:r>
              <a:endParaRPr lang="en-US" sz="1400" dirty="0">
                <a:solidFill>
                  <a:schemeClr val="tx1"/>
                </a:solidFill>
                <a:cs typeface="Arial" panose="020B0604020202020204" pitchFamily="34" charset="0"/>
              </a:endParaRPr>
            </a:p>
          </p:txBody>
        </p:sp>
        <p:sp>
          <p:nvSpPr>
            <p:cNvPr id="13" name="Rectangle: Rounded Corners 12">
              <a:extLst>
                <a:ext uri="{FF2B5EF4-FFF2-40B4-BE49-F238E27FC236}">
                  <a16:creationId xmlns:a16="http://schemas.microsoft.com/office/drawing/2014/main" id="{81C3B959-0F62-4244-B58B-A562CCFCD2CF}"/>
                </a:ext>
              </a:extLst>
            </p:cNvPr>
            <p:cNvSpPr/>
            <p:nvPr/>
          </p:nvSpPr>
          <p:spPr>
            <a:xfrm>
              <a:off x="3023089" y="3420205"/>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Traditional</a:t>
              </a:r>
            </a:p>
          </p:txBody>
        </p:sp>
        <p:sp>
          <p:nvSpPr>
            <p:cNvPr id="14" name="Rectangle: Rounded Corners 13">
              <a:extLst>
                <a:ext uri="{FF2B5EF4-FFF2-40B4-BE49-F238E27FC236}">
                  <a16:creationId xmlns:a16="http://schemas.microsoft.com/office/drawing/2014/main" id="{BA1FA84E-ADCA-46D6-B57C-D41AA61B289B}"/>
                </a:ext>
              </a:extLst>
            </p:cNvPr>
            <p:cNvSpPr/>
            <p:nvPr/>
          </p:nvSpPr>
          <p:spPr>
            <a:xfrm>
              <a:off x="7184781" y="3420204"/>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Calming Setting</a:t>
              </a:r>
            </a:p>
          </p:txBody>
        </p:sp>
        <p:sp>
          <p:nvSpPr>
            <p:cNvPr id="15" name="Rectangle: Rounded Corners 14">
              <a:extLst>
                <a:ext uri="{FF2B5EF4-FFF2-40B4-BE49-F238E27FC236}">
                  <a16:creationId xmlns:a16="http://schemas.microsoft.com/office/drawing/2014/main" id="{502BB41F-8E45-456A-A274-AB29C3679D62}"/>
                </a:ext>
              </a:extLst>
            </p:cNvPr>
            <p:cNvSpPr/>
            <p:nvPr/>
          </p:nvSpPr>
          <p:spPr>
            <a:xfrm>
              <a:off x="3023089" y="4441987"/>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Internally Focused</a:t>
              </a:r>
            </a:p>
          </p:txBody>
        </p:sp>
        <p:sp>
          <p:nvSpPr>
            <p:cNvPr id="16" name="Rectangle: Rounded Corners 15">
              <a:extLst>
                <a:ext uri="{FF2B5EF4-FFF2-40B4-BE49-F238E27FC236}">
                  <a16:creationId xmlns:a16="http://schemas.microsoft.com/office/drawing/2014/main" id="{90E18B92-8BCF-4B60-8E44-DEF6685DDB0C}"/>
                </a:ext>
              </a:extLst>
            </p:cNvPr>
            <p:cNvSpPr/>
            <p:nvPr/>
          </p:nvSpPr>
          <p:spPr>
            <a:xfrm>
              <a:off x="7184781" y="4441986"/>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Community Networking</a:t>
              </a:r>
            </a:p>
          </p:txBody>
        </p:sp>
        <p:sp>
          <p:nvSpPr>
            <p:cNvPr id="17" name="Rectangle: Rounded Corners 16">
              <a:extLst>
                <a:ext uri="{FF2B5EF4-FFF2-40B4-BE49-F238E27FC236}">
                  <a16:creationId xmlns:a16="http://schemas.microsoft.com/office/drawing/2014/main" id="{5267FD1B-DE28-4D7E-9B5B-5A7965E84DC5}"/>
                </a:ext>
              </a:extLst>
            </p:cNvPr>
            <p:cNvSpPr/>
            <p:nvPr/>
          </p:nvSpPr>
          <p:spPr>
            <a:xfrm>
              <a:off x="3023090" y="5463767"/>
              <a:ext cx="2189284"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No Program Integration</a:t>
              </a:r>
            </a:p>
          </p:txBody>
        </p:sp>
        <p:sp>
          <p:nvSpPr>
            <p:cNvPr id="18" name="Rectangle: Rounded Corners 17">
              <a:extLst>
                <a:ext uri="{FF2B5EF4-FFF2-40B4-BE49-F238E27FC236}">
                  <a16:creationId xmlns:a16="http://schemas.microsoft.com/office/drawing/2014/main" id="{EF5135F2-7747-4B68-9320-632FF70367D3}"/>
                </a:ext>
              </a:extLst>
            </p:cNvPr>
            <p:cNvSpPr/>
            <p:nvPr/>
          </p:nvSpPr>
          <p:spPr>
            <a:xfrm>
              <a:off x="7184781" y="5463767"/>
              <a:ext cx="2189284" cy="9144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400" b="1" dirty="0">
                  <a:solidFill>
                    <a:schemeClr val="tx1"/>
                  </a:solidFill>
                  <a:cs typeface="Arial" panose="020B0604020202020204" pitchFamily="34" charset="0"/>
                </a:rPr>
                <a:t>Wrap Around</a:t>
              </a:r>
            </a:p>
            <a:p>
              <a:pPr algn="ctr"/>
              <a:r>
                <a:rPr lang="en-US" sz="1400" b="1" dirty="0">
                  <a:solidFill>
                    <a:schemeClr val="tx1"/>
                  </a:solidFill>
                  <a:cs typeface="Arial" panose="020B0604020202020204" pitchFamily="34" charset="0"/>
                </a:rPr>
                <a:t>Services</a:t>
              </a:r>
              <a:endParaRPr lang="en-US" sz="1400" dirty="0">
                <a:solidFill>
                  <a:schemeClr val="tx1"/>
                </a:solidFill>
                <a:cs typeface="Arial" panose="020B0604020202020204" pitchFamily="34" charset="0"/>
              </a:endParaRPr>
            </a:p>
          </p:txBody>
        </p:sp>
        <p:sp>
          <p:nvSpPr>
            <p:cNvPr id="19" name="Arrow: Left-Right 18">
              <a:extLst>
                <a:ext uri="{FF2B5EF4-FFF2-40B4-BE49-F238E27FC236}">
                  <a16:creationId xmlns:a16="http://schemas.microsoft.com/office/drawing/2014/main" id="{B8C6ED28-F686-478E-9DE3-12BEA58D9096}"/>
                </a:ext>
              </a:extLst>
            </p:cNvPr>
            <p:cNvSpPr/>
            <p:nvPr/>
          </p:nvSpPr>
          <p:spPr>
            <a:xfrm>
              <a:off x="5275091" y="543453"/>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Focus</a:t>
              </a:r>
            </a:p>
          </p:txBody>
        </p:sp>
        <p:sp>
          <p:nvSpPr>
            <p:cNvPr id="20" name="Arrow: Left-Right 19">
              <a:extLst>
                <a:ext uri="{FF2B5EF4-FFF2-40B4-BE49-F238E27FC236}">
                  <a16:creationId xmlns:a16="http://schemas.microsoft.com/office/drawing/2014/main" id="{64CF1FF8-DB7A-4AA5-BC1F-C2AB9D759A6C}"/>
                </a:ext>
              </a:extLst>
            </p:cNvPr>
            <p:cNvSpPr/>
            <p:nvPr/>
          </p:nvSpPr>
          <p:spPr>
            <a:xfrm>
              <a:off x="5275091" y="1572357"/>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Services</a:t>
              </a:r>
            </a:p>
          </p:txBody>
        </p:sp>
        <p:sp>
          <p:nvSpPr>
            <p:cNvPr id="21" name="Arrow: Left-Right 20">
              <a:extLst>
                <a:ext uri="{FF2B5EF4-FFF2-40B4-BE49-F238E27FC236}">
                  <a16:creationId xmlns:a16="http://schemas.microsoft.com/office/drawing/2014/main" id="{17E221DA-E162-435C-8BEA-05BFBEDDAD90}"/>
                </a:ext>
              </a:extLst>
            </p:cNvPr>
            <p:cNvSpPr/>
            <p:nvPr/>
          </p:nvSpPr>
          <p:spPr>
            <a:xfrm>
              <a:off x="5275091" y="2621571"/>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Who Is Served ?</a:t>
              </a:r>
            </a:p>
          </p:txBody>
        </p:sp>
        <p:sp>
          <p:nvSpPr>
            <p:cNvPr id="22" name="Arrow: Left-Right 21">
              <a:extLst>
                <a:ext uri="{FF2B5EF4-FFF2-40B4-BE49-F238E27FC236}">
                  <a16:creationId xmlns:a16="http://schemas.microsoft.com/office/drawing/2014/main" id="{6919066C-23ED-41BC-8945-8EBDC13A98D2}"/>
                </a:ext>
              </a:extLst>
            </p:cNvPr>
            <p:cNvSpPr/>
            <p:nvPr/>
          </p:nvSpPr>
          <p:spPr>
            <a:xfrm>
              <a:off x="5275091" y="3670785"/>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Physical Design</a:t>
              </a:r>
            </a:p>
          </p:txBody>
        </p:sp>
        <p:sp>
          <p:nvSpPr>
            <p:cNvPr id="23" name="Arrow: Left-Right 22">
              <a:extLst>
                <a:ext uri="{FF2B5EF4-FFF2-40B4-BE49-F238E27FC236}">
                  <a16:creationId xmlns:a16="http://schemas.microsoft.com/office/drawing/2014/main" id="{362C990C-EF8A-4A65-98D8-9A37C1157E27}"/>
                </a:ext>
              </a:extLst>
            </p:cNvPr>
            <p:cNvSpPr/>
            <p:nvPr/>
          </p:nvSpPr>
          <p:spPr>
            <a:xfrm>
              <a:off x="5275091" y="4692567"/>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Collaboration</a:t>
              </a:r>
            </a:p>
          </p:txBody>
        </p:sp>
        <p:sp>
          <p:nvSpPr>
            <p:cNvPr id="24" name="Arrow: Left-Right 23">
              <a:extLst>
                <a:ext uri="{FF2B5EF4-FFF2-40B4-BE49-F238E27FC236}">
                  <a16:creationId xmlns:a16="http://schemas.microsoft.com/office/drawing/2014/main" id="{AC62E7C6-ED7D-4C0E-9033-B6A693656760}"/>
                </a:ext>
              </a:extLst>
            </p:cNvPr>
            <p:cNvSpPr/>
            <p:nvPr/>
          </p:nvSpPr>
          <p:spPr>
            <a:xfrm>
              <a:off x="5275090" y="5652870"/>
              <a:ext cx="1846382" cy="536195"/>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Holistic</a:t>
              </a:r>
            </a:p>
          </p:txBody>
        </p:sp>
      </p:grpSp>
    </p:spTree>
    <p:extLst>
      <p:ext uri="{BB962C8B-B14F-4D97-AF65-F5344CB8AC3E}">
        <p14:creationId xmlns:p14="http://schemas.microsoft.com/office/powerpoint/2010/main" val="1614698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Exhibit c. Facility Specifications: Clinical Services</a:t>
            </a: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1" y="1346662"/>
            <a:ext cx="5348306" cy="5107147"/>
          </a:xfrm>
          <a:ln>
            <a:solidFill>
              <a:schemeClr val="accent1"/>
            </a:solidFill>
          </a:ln>
        </p:spPr>
        <p:txBody>
          <a:bodyPr anchor="t" anchorCtr="0">
            <a:noAutofit/>
          </a:bodyPr>
          <a:lstStyle/>
          <a:p>
            <a:pPr marL="0" marR="0">
              <a:lnSpc>
                <a:spcPct val="107000"/>
              </a:lnSpc>
              <a:spcBef>
                <a:spcPts val="0"/>
              </a:spcBef>
              <a:spcAft>
                <a:spcPts val="800"/>
              </a:spcAft>
            </a:pPr>
            <a:r>
              <a:rPr lang="en-US" dirty="0">
                <a:solidFill>
                  <a:schemeClr val="tx1"/>
                </a:solidFill>
                <a:effectLst/>
                <a:ea typeface="Calibri" panose="020F0502020204030204" pitchFamily="34" charset="0"/>
                <a:cs typeface="Times New Roman" panose="02020603050405020304" pitchFamily="18" charset="0"/>
              </a:rPr>
              <a:t>BH urgent care (BHUC-4), 24 stabilization chairs.</a:t>
            </a:r>
          </a:p>
          <a:p>
            <a:pPr marL="0" marR="0">
              <a:lnSpc>
                <a:spcPct val="107000"/>
              </a:lnSpc>
              <a:spcBef>
                <a:spcPts val="0"/>
              </a:spcBef>
              <a:spcAft>
                <a:spcPts val="800"/>
              </a:spcAft>
            </a:pPr>
            <a:r>
              <a:rPr lang="en-US" dirty="0">
                <a:solidFill>
                  <a:schemeClr val="tx1"/>
                </a:solidFill>
                <a:ea typeface="Calibri" panose="020F0502020204030204" pitchFamily="34" charset="0"/>
                <a:cs typeface="Times New Roman" panose="02020603050405020304" pitchFamily="18" charset="0"/>
              </a:rPr>
              <a:t>Facility Based Crisis (FBC) for adults (16 beds).</a:t>
            </a:r>
            <a:r>
              <a:rPr lang="en-US" dirty="0">
                <a:solidFill>
                  <a:schemeClr val="tx1"/>
                </a:solidFill>
                <a:effectLst/>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dirty="0">
                <a:solidFill>
                  <a:schemeClr val="tx1"/>
                </a:solidFill>
                <a:effectLst/>
                <a:ea typeface="Calibri" panose="020F0502020204030204" pitchFamily="34" charset="0"/>
                <a:cs typeface="Times New Roman" panose="02020603050405020304" pitchFamily="18" charset="0"/>
              </a:rPr>
              <a:t>Serve short-term IVC patients.</a:t>
            </a:r>
          </a:p>
          <a:p>
            <a:pPr marL="0" marR="0">
              <a:lnSpc>
                <a:spcPct val="107000"/>
              </a:lnSpc>
              <a:spcBef>
                <a:spcPts val="0"/>
              </a:spcBef>
              <a:spcAft>
                <a:spcPts val="800"/>
              </a:spcAft>
            </a:pPr>
            <a:r>
              <a:rPr lang="en-US" dirty="0">
                <a:solidFill>
                  <a:schemeClr val="tx1"/>
                </a:solidFill>
                <a:effectLst/>
                <a:ea typeface="Calibri" panose="020F0502020204030204" pitchFamily="34" charset="0"/>
                <a:cs typeface="Times New Roman" panose="02020603050405020304" pitchFamily="18" charset="0"/>
              </a:rPr>
              <a:t>Emergency SUD treatment services (24/7).</a:t>
            </a:r>
          </a:p>
          <a:p>
            <a:pPr marL="0" marR="0">
              <a:lnSpc>
                <a:spcPct val="107000"/>
              </a:lnSpc>
              <a:spcBef>
                <a:spcPts val="0"/>
              </a:spcBef>
              <a:spcAft>
                <a:spcPts val="800"/>
              </a:spcAft>
            </a:pPr>
            <a:r>
              <a:rPr lang="en-US" dirty="0">
                <a:solidFill>
                  <a:schemeClr val="tx1"/>
                </a:solidFill>
                <a:effectLst/>
                <a:ea typeface="Calibri" panose="020F0502020204030204" pitchFamily="34" charset="0"/>
                <a:cs typeface="Times New Roman" panose="02020603050405020304" pitchFamily="18" charset="0"/>
              </a:rPr>
              <a:t>Non-hospitalization detoxification services.</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Urgent Medical Care Services for individuals in crisis (allow treatment of non-life-threatening conditions).</a:t>
            </a:r>
          </a:p>
          <a:p>
            <a:pPr>
              <a:spcBef>
                <a:spcPts val="24"/>
              </a:spcBef>
            </a:pPr>
            <a:r>
              <a:rPr lang="en-US" dirty="0">
                <a:solidFill>
                  <a:schemeClr val="tx1"/>
                </a:solidFill>
              </a:rPr>
              <a:t>Point of Care Testing (quick turnaround laboratory services). Serve patients in Facility.</a:t>
            </a:r>
          </a:p>
          <a:p>
            <a:pPr>
              <a:spcBef>
                <a:spcPts val="24"/>
              </a:spcBef>
            </a:pPr>
            <a:r>
              <a:rPr lang="en-US" dirty="0">
                <a:solidFill>
                  <a:schemeClr val="tx1"/>
                </a:solidFill>
              </a:rPr>
              <a:t>Capacity to manage individuals who are agitated, but do not require secured space and restraints.</a:t>
            </a:r>
          </a:p>
          <a:p>
            <a:pPr>
              <a:spcBef>
                <a:spcPts val="24"/>
              </a:spcBef>
            </a:pPr>
            <a:r>
              <a:rPr lang="en-US" dirty="0">
                <a:solidFill>
                  <a:schemeClr val="tx1"/>
                </a:solidFill>
              </a:rPr>
              <a:t>Referral and transportation to hospital and other treatment facilities (after dropping off by LE/EMS).</a:t>
            </a:r>
          </a:p>
          <a:p>
            <a:pPr>
              <a:spcBef>
                <a:spcPts val="24"/>
              </a:spcBef>
            </a:pPr>
            <a:r>
              <a:rPr lang="en-US" dirty="0">
                <a:solidFill>
                  <a:schemeClr val="tx1"/>
                </a:solidFill>
              </a:rPr>
              <a:t>Serve individuals with special needs (e.g., IDD).</a:t>
            </a:r>
          </a:p>
          <a:p>
            <a:pPr>
              <a:spcBef>
                <a:spcPts val="24"/>
              </a:spcBef>
            </a:pPr>
            <a:r>
              <a:rPr lang="en-US" dirty="0">
                <a:solidFill>
                  <a:schemeClr val="tx1"/>
                </a:solidFill>
                <a:effectLst/>
                <a:ea typeface="Calibri" panose="020F0502020204030204" pitchFamily="34" charset="0"/>
                <a:cs typeface="Times New Roman" panose="02020603050405020304" pitchFamily="18" charset="0"/>
              </a:rPr>
              <a:t>Clinical and forensic assessments. </a:t>
            </a:r>
          </a:p>
        </p:txBody>
      </p:sp>
      <p:sp>
        <p:nvSpPr>
          <p:cNvPr id="33" name="Content Placeholder 28">
            <a:extLst>
              <a:ext uri="{FF2B5EF4-FFF2-40B4-BE49-F238E27FC236}">
                <a16:creationId xmlns:a16="http://schemas.microsoft.com/office/drawing/2014/main" id="{20BAA056-D91E-40E5-AC4F-F74014E646A5}"/>
              </a:ext>
            </a:extLst>
          </p:cNvPr>
          <p:cNvSpPr txBox="1">
            <a:spLocks/>
          </p:cNvSpPr>
          <p:nvPr/>
        </p:nvSpPr>
        <p:spPr>
          <a:xfrm>
            <a:off x="6096000" y="1346662"/>
            <a:ext cx="5482256" cy="5107147"/>
          </a:xfrm>
          <a:prstGeom prst="rect">
            <a:avLst/>
          </a:prstGeom>
          <a:ln>
            <a:solidFill>
              <a:schemeClr val="accent1"/>
            </a:solidFill>
          </a:ln>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spcBef>
                <a:spcPts val="24"/>
              </a:spcBef>
            </a:pPr>
            <a:r>
              <a:rPr lang="en-US" dirty="0">
                <a:solidFill>
                  <a:schemeClr val="tx1"/>
                </a:solidFill>
              </a:rPr>
              <a:t>Peer support specialists.</a:t>
            </a:r>
          </a:p>
          <a:p>
            <a:pPr>
              <a:spcBef>
                <a:spcPts val="24"/>
              </a:spcBef>
            </a:pPr>
            <a:r>
              <a:rPr lang="en-US" dirty="0">
                <a:solidFill>
                  <a:schemeClr val="tx1"/>
                </a:solidFill>
              </a:rPr>
              <a:t>Multi-day temporary boarding while waiting for transfers or as a bridge between crisis care and community treatment.</a:t>
            </a:r>
          </a:p>
          <a:p>
            <a:pPr>
              <a:spcBef>
                <a:spcPts val="24"/>
              </a:spcBef>
            </a:pPr>
            <a:r>
              <a:rPr lang="en-US" dirty="0">
                <a:solidFill>
                  <a:schemeClr val="tx1"/>
                </a:solidFill>
              </a:rPr>
              <a:t>On-site pharmacy services to serve patients in Facility and allow patient to be discharged with medication.</a:t>
            </a:r>
          </a:p>
          <a:p>
            <a:pPr>
              <a:spcBef>
                <a:spcPts val="24"/>
              </a:spcBef>
            </a:pPr>
            <a:r>
              <a:rPr lang="en-US" dirty="0">
                <a:solidFill>
                  <a:schemeClr val="tx1"/>
                </a:solidFill>
              </a:rPr>
              <a:t>Third-party laboratory with available, expedited courier service. Serve patients in Facility.</a:t>
            </a:r>
          </a:p>
          <a:p>
            <a:pPr>
              <a:spcBef>
                <a:spcPts val="24"/>
              </a:spcBef>
            </a:pPr>
            <a:r>
              <a:rPr lang="en-US" dirty="0">
                <a:solidFill>
                  <a:schemeClr val="tx1"/>
                </a:solidFill>
              </a:rPr>
              <a:t>Clinical services for minors ages 4 – 17 in BHUC.</a:t>
            </a:r>
          </a:p>
          <a:p>
            <a:pPr>
              <a:spcBef>
                <a:spcPts val="24"/>
              </a:spcBef>
            </a:pPr>
            <a:r>
              <a:rPr lang="en-US" dirty="0">
                <a:solidFill>
                  <a:schemeClr val="tx1"/>
                </a:solidFill>
              </a:rPr>
              <a:t>Walk-in Services for general public (24/7/365).</a:t>
            </a:r>
          </a:p>
          <a:p>
            <a:pPr>
              <a:spcBef>
                <a:spcPts val="24"/>
              </a:spcBef>
            </a:pPr>
            <a:r>
              <a:rPr lang="en-US" dirty="0">
                <a:solidFill>
                  <a:schemeClr val="tx1"/>
                </a:solidFill>
              </a:rPr>
              <a:t>Short-term ambulatory treatment services (e.g., non-medical detox) to facilitate stabilization prior to discharge.</a:t>
            </a:r>
          </a:p>
          <a:p>
            <a:pPr>
              <a:spcBef>
                <a:spcPts val="24"/>
              </a:spcBef>
            </a:pPr>
            <a:r>
              <a:rPr lang="en-US" dirty="0">
                <a:solidFill>
                  <a:schemeClr val="tx1"/>
                </a:solidFill>
              </a:rPr>
              <a:t>Initiate MAT treatment in anticipation of transfer to community treatment provider.</a:t>
            </a:r>
          </a:p>
          <a:p>
            <a:pPr>
              <a:spcBef>
                <a:spcPts val="24"/>
              </a:spcBef>
            </a:pPr>
            <a:r>
              <a:rPr lang="en-US" dirty="0">
                <a:solidFill>
                  <a:schemeClr val="tx1"/>
                </a:solidFill>
              </a:rPr>
              <a:t>Sobering services.</a:t>
            </a:r>
          </a:p>
        </p:txBody>
      </p:sp>
      <p:sp>
        <p:nvSpPr>
          <p:cNvPr id="2" name="Slide Number Placeholder 1">
            <a:extLst>
              <a:ext uri="{FF2B5EF4-FFF2-40B4-BE49-F238E27FC236}">
                <a16:creationId xmlns:a16="http://schemas.microsoft.com/office/drawing/2014/main" id="{FE283FDB-930B-4BFA-8420-1FD8749FBDEF}"/>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2054250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Exhibit c. Facility Specifications: CJ Diversion/Deflection</a:t>
            </a: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346662"/>
            <a:ext cx="11029615" cy="5077252"/>
          </a:xfrm>
          <a:ln>
            <a:solidFill>
              <a:schemeClr val="accent1"/>
            </a:solidFill>
          </a:ln>
        </p:spPr>
        <p:txBody>
          <a:bodyPr anchor="t" anchorCtr="0">
            <a:noAutofit/>
          </a:bodyPr>
          <a:lstStyle/>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On-site CIT and MHFA-trained LE personnel to maintain facility security.</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Locked, secure facility space available, if needed.</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On-site security personnel and peer support specialists to maintain calm and safe environment and to provide readily available transportation for patients in custody, </a:t>
            </a:r>
            <a:r>
              <a:rPr lang="en-US" sz="1600" dirty="0">
                <a:solidFill>
                  <a:schemeClr val="tx1"/>
                </a:solidFill>
                <a:ea typeface="Calibri" panose="020F0502020204030204" pitchFamily="34" charset="0"/>
                <a:cs typeface="Times New Roman" panose="02020603050405020304" pitchFamily="18" charset="0"/>
              </a:rPr>
              <a:t>as needed</a:t>
            </a:r>
            <a:r>
              <a:rPr lang="en-US" sz="1600" dirty="0">
                <a:solidFill>
                  <a:schemeClr val="tx1"/>
                </a:solidFill>
                <a:effectLst/>
                <a:ea typeface="Calibri" panose="020F0502020204030204" pitchFamily="34" charset="0"/>
                <a:cs typeface="Times New Roman" panose="02020603050405020304" pitchFamily="18" charset="0"/>
              </a:rPr>
              <a:t> for IVC transportation, and to provide court paperwork to and from Facility.</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On-site </a:t>
            </a:r>
            <a:r>
              <a:rPr lang="en-US" sz="1600" dirty="0">
                <a:solidFill>
                  <a:schemeClr val="tx1"/>
                </a:solidFill>
                <a:ea typeface="Calibri" panose="020F0502020204030204" pitchFamily="34" charset="0"/>
                <a:cs typeface="Times New Roman" panose="02020603050405020304" pitchFamily="18" charset="0"/>
              </a:rPr>
              <a:t>space</a:t>
            </a:r>
            <a:r>
              <a:rPr lang="en-US" sz="1600" dirty="0">
                <a:solidFill>
                  <a:schemeClr val="tx1"/>
                </a:solidFill>
                <a:effectLst/>
                <a:ea typeface="Calibri" panose="020F0502020204030204" pitchFamily="34" charset="0"/>
                <a:cs typeface="Times New Roman" panose="02020603050405020304" pitchFamily="18" charset="0"/>
              </a:rPr>
              <a:t> (</a:t>
            </a:r>
            <a:r>
              <a:rPr lang="en-US" sz="1600" dirty="0">
                <a:solidFill>
                  <a:schemeClr val="tx1"/>
                </a:solidFill>
                <a:ea typeface="Calibri" panose="020F0502020204030204" pitchFamily="34" charset="0"/>
                <a:cs typeface="Times New Roman" panose="02020603050405020304" pitchFamily="18" charset="0"/>
              </a:rPr>
              <a:t>and</a:t>
            </a:r>
            <a:r>
              <a:rPr lang="en-US" sz="1600" dirty="0">
                <a:solidFill>
                  <a:schemeClr val="tx1"/>
                </a:solidFill>
                <a:effectLst/>
                <a:ea typeface="Calibri" panose="020F0502020204030204" pitchFamily="34" charset="0"/>
                <a:cs typeface="Times New Roman" panose="02020603050405020304" pitchFamily="18" charset="0"/>
              </a:rPr>
              <a:t> video conference link) for criminal justice stakeholders (e.g., Magistrate, District Attorney, Public </a:t>
            </a:r>
            <a:r>
              <a:rPr lang="en-US" sz="1600" dirty="0">
                <a:solidFill>
                  <a:schemeClr val="tx1"/>
                </a:solidFill>
                <a:ea typeface="Calibri" panose="020F0502020204030204" pitchFamily="34" charset="0"/>
                <a:cs typeface="Times New Roman" panose="02020603050405020304" pitchFamily="18" charset="0"/>
              </a:rPr>
              <a:t>D</a:t>
            </a:r>
            <a:r>
              <a:rPr lang="en-US" sz="1600" dirty="0">
                <a:solidFill>
                  <a:schemeClr val="tx1"/>
                </a:solidFill>
                <a:effectLst/>
                <a:ea typeface="Calibri" panose="020F0502020204030204" pitchFamily="34" charset="0"/>
                <a:cs typeface="Times New Roman" panose="02020603050405020304" pitchFamily="18" charset="0"/>
              </a:rPr>
              <a:t>efender, courts/judges, </a:t>
            </a:r>
            <a:r>
              <a:rPr lang="en-US" sz="1600" dirty="0">
                <a:solidFill>
                  <a:schemeClr val="tx1"/>
                </a:solidFill>
                <a:ea typeface="Calibri" panose="020F0502020204030204" pitchFamily="34" charset="0"/>
                <a:cs typeface="Times New Roman" panose="02020603050405020304" pitchFamily="18" charset="0"/>
              </a:rPr>
              <a:t>CJRD personnel, clinicians</a:t>
            </a:r>
            <a:r>
              <a:rPr lang="en-US" sz="1600" dirty="0">
                <a:solidFill>
                  <a:schemeClr val="tx1"/>
                </a:solidFill>
                <a:effectLst/>
                <a:ea typeface="Calibri" panose="020F0502020204030204" pitchFamily="34" charset="0"/>
                <a:cs typeface="Times New Roman" panose="02020603050405020304" pitchFamily="18" charset="0"/>
              </a:rPr>
              <a:t>).</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On-site security to provide warm hand-off for patients who are in custody (e.g., transfers from jail).</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FIT (Formally Incarcerated Transitions) program liaison.</a:t>
            </a:r>
          </a:p>
          <a:p>
            <a:pPr marL="324000" lvl="1">
              <a:lnSpc>
                <a:spcPct val="107000"/>
              </a:lnSpc>
              <a:spcBef>
                <a:spcPts val="0"/>
              </a:spcBef>
              <a:spcAft>
                <a:spcPts val="800"/>
              </a:spcAft>
            </a:pPr>
            <a:r>
              <a:rPr lang="en-US" sz="1600" dirty="0">
                <a:solidFill>
                  <a:schemeClr val="tx1"/>
                </a:solidFill>
                <a:effectLst/>
                <a:ea typeface="Calibri" panose="020F0502020204030204" pitchFamily="34" charset="0"/>
                <a:cs typeface="Times New Roman" panose="02020603050405020304" pitchFamily="18" charset="0"/>
              </a:rPr>
              <a:t>Readily available medical and LE transportation for IVC patients.</a:t>
            </a:r>
          </a:p>
          <a:p>
            <a:pPr marL="324000" lvl="1">
              <a:lnSpc>
                <a:spcPct val="107000"/>
              </a:lnSpc>
              <a:spcBef>
                <a:spcPts val="0"/>
              </a:spcBef>
              <a:spcAft>
                <a:spcPts val="800"/>
              </a:spcAft>
            </a:pPr>
            <a:r>
              <a:rPr lang="en-US" sz="1600" dirty="0">
                <a:solidFill>
                  <a:schemeClr val="tx1"/>
                </a:solidFill>
              </a:rPr>
              <a:t>Forensic assessment services for court processes.</a:t>
            </a:r>
          </a:p>
          <a:p>
            <a:pPr marL="324000" lvl="1">
              <a:lnSpc>
                <a:spcPct val="107000"/>
              </a:lnSpc>
              <a:spcBef>
                <a:spcPts val="0"/>
              </a:spcBef>
              <a:spcAft>
                <a:spcPts val="800"/>
              </a:spcAft>
            </a:pPr>
            <a:r>
              <a:rPr lang="en-US" sz="1600" dirty="0">
                <a:solidFill>
                  <a:schemeClr val="tx1"/>
                </a:solidFill>
              </a:rPr>
              <a:t>Clinical services for individuals who are in custody (temporary transfers from detention facility) or awaiting court processing/hearings.</a:t>
            </a:r>
          </a:p>
          <a:p>
            <a:pPr marL="324000" lvl="1">
              <a:lnSpc>
                <a:spcPct val="107000"/>
              </a:lnSpc>
              <a:spcBef>
                <a:spcPts val="0"/>
              </a:spcBef>
              <a:spcAft>
                <a:spcPts val="800"/>
              </a:spcAft>
            </a:pPr>
            <a:r>
              <a:rPr lang="en-US" sz="1600" dirty="0">
                <a:solidFill>
                  <a:schemeClr val="tx1"/>
                </a:solidFill>
              </a:rPr>
              <a:t>No refusal admission for law enforcement and emergency medical services (24/7/365) including individuals who are agitated or under an IVC order except where there is a serious security concern and/or acute medical needs.</a:t>
            </a:r>
          </a:p>
          <a:p>
            <a:pPr marL="0" marR="0" indent="0">
              <a:lnSpc>
                <a:spcPct val="107000"/>
              </a:lnSpc>
              <a:spcBef>
                <a:spcPts val="0"/>
              </a:spcBef>
              <a:spcAft>
                <a:spcPts val="800"/>
              </a:spcAft>
              <a:buNone/>
            </a:pPr>
            <a:endParaRPr lang="en-US" dirty="0">
              <a:solidFill>
                <a:schemeClr val="tx1"/>
              </a:solidFill>
              <a:effectLst/>
              <a:ea typeface="Calibri" panose="020F0502020204030204" pitchFamily="34" charset="0"/>
              <a:cs typeface="Times New Roman" panose="02020603050405020304" pitchFamily="18" charset="0"/>
            </a:endParaRPr>
          </a:p>
          <a:p>
            <a:endParaRPr lang="en-US" dirty="0">
              <a:solidFill>
                <a:schemeClr val="tx1"/>
              </a:solidFill>
            </a:endParaRPr>
          </a:p>
        </p:txBody>
      </p:sp>
      <p:sp>
        <p:nvSpPr>
          <p:cNvPr id="2" name="Slide Number Placeholder 1">
            <a:extLst>
              <a:ext uri="{FF2B5EF4-FFF2-40B4-BE49-F238E27FC236}">
                <a16:creationId xmlns:a16="http://schemas.microsoft.com/office/drawing/2014/main" id="{F546632A-B473-4496-9F3A-6A23020B8281}"/>
              </a:ext>
            </a:extLst>
          </p:cNvPr>
          <p:cNvSpPr>
            <a:spLocks noGrp="1"/>
          </p:cNvSpPr>
          <p:nvPr>
            <p:ph type="sldNum" sz="quarter" idx="12"/>
          </p:nvPr>
        </p:nvSpPr>
        <p:spPr/>
        <p:txBody>
          <a:bodyPr/>
          <a:lstStyle/>
          <a:p>
            <a:fld id="{3A98EE3D-8CD1-4C3F-BD1C-C98C9596463C}" type="slidenum">
              <a:rPr lang="en-US" smtClean="0"/>
              <a:t>24</a:t>
            </a:fld>
            <a:endParaRPr lang="en-US" dirty="0"/>
          </a:p>
        </p:txBody>
      </p:sp>
    </p:spTree>
    <p:extLst>
      <p:ext uri="{BB962C8B-B14F-4D97-AF65-F5344CB8AC3E}">
        <p14:creationId xmlns:p14="http://schemas.microsoft.com/office/powerpoint/2010/main" val="1312049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Exhibit c. Facility Specifications: networking</a:t>
            </a: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346662"/>
            <a:ext cx="11029615" cy="3318644"/>
          </a:xfrm>
          <a:ln>
            <a:solidFill>
              <a:schemeClr val="accent1"/>
            </a:solidFill>
          </a:ln>
        </p:spPr>
        <p:txBody>
          <a:bodyPr anchor="t" anchorCtr="0">
            <a:noAutofit/>
          </a:bodyPr>
          <a:lstStyle/>
          <a:p>
            <a:pPr marL="0" marR="0" indent="0" algn="ctr">
              <a:lnSpc>
                <a:spcPct val="107000"/>
              </a:lnSpc>
              <a:spcBef>
                <a:spcPts val="0"/>
              </a:spcBef>
              <a:buNone/>
            </a:pPr>
            <a:r>
              <a:rPr lang="en-US" sz="1500" b="1" dirty="0">
                <a:effectLst/>
                <a:latin typeface="Arial Nova Light" panose="020B0304020202020204" pitchFamily="34" charset="0"/>
                <a:ea typeface="Calibri" panose="020F0502020204030204" pitchFamily="34" charset="0"/>
                <a:cs typeface="Times New Roman" panose="02020603050405020304" pitchFamily="18" charset="0"/>
              </a:rPr>
              <a:t>Community Treatment Services Networking</a:t>
            </a:r>
          </a:p>
          <a:p>
            <a:pPr marL="324000" marR="0" lvl="1">
              <a:lnSpc>
                <a:spcPct val="107000"/>
              </a:lnSpc>
              <a:spcBef>
                <a:spcPts val="0"/>
              </a:spcBef>
              <a:spcAft>
                <a:spcPts val="800"/>
              </a:spcAft>
            </a:pPr>
            <a:r>
              <a:rPr lang="en-US" sz="1600" dirty="0">
                <a:solidFill>
                  <a:schemeClr val="tx1"/>
                </a:solidFill>
                <a:cs typeface="Times New Roman" panose="02020603050405020304" pitchFamily="18" charset="0"/>
              </a:rPr>
              <a:t>Serve as community resource providing information about available treatment services (for all conditions) where Facility is well integrated with community providers.</a:t>
            </a:r>
          </a:p>
          <a:p>
            <a:pPr marL="0" marR="0">
              <a:lnSpc>
                <a:spcPct val="107000"/>
              </a:lnSpc>
              <a:spcBef>
                <a:spcPts val="0"/>
              </a:spcBef>
              <a:spcAft>
                <a:spcPts val="800"/>
              </a:spcAft>
            </a:pPr>
            <a:r>
              <a:rPr lang="en-US" dirty="0">
                <a:solidFill>
                  <a:schemeClr val="tx1"/>
                </a:solidFill>
                <a:cs typeface="Times New Roman" panose="02020603050405020304" pitchFamily="18" charset="0"/>
              </a:rPr>
              <a:t>Referral to out-patient/in-patient BH treatment services.</a:t>
            </a:r>
          </a:p>
          <a:p>
            <a:pPr marL="0" marR="0">
              <a:lnSpc>
                <a:spcPct val="107000"/>
              </a:lnSpc>
              <a:spcBef>
                <a:spcPts val="0"/>
              </a:spcBef>
              <a:spcAft>
                <a:spcPts val="800"/>
              </a:spcAft>
            </a:pPr>
            <a:r>
              <a:rPr lang="en-US" dirty="0">
                <a:solidFill>
                  <a:schemeClr val="tx1"/>
                </a:solidFill>
                <a:cs typeface="Times New Roman" panose="02020603050405020304" pitchFamily="18" charset="0"/>
              </a:rPr>
              <a:t>Referral to out-patient/in-patient SUD treatment services (e.g., MAT, ADATC).</a:t>
            </a:r>
          </a:p>
          <a:p>
            <a:pPr marL="324000" lvl="1">
              <a:lnSpc>
                <a:spcPct val="107000"/>
              </a:lnSpc>
              <a:spcBef>
                <a:spcPts val="0"/>
              </a:spcBef>
              <a:spcAft>
                <a:spcPts val="800"/>
              </a:spcAft>
            </a:pPr>
            <a:r>
              <a:rPr lang="en-US" sz="1600" dirty="0">
                <a:solidFill>
                  <a:schemeClr val="tx1"/>
                </a:solidFill>
                <a:cs typeface="Times New Roman" panose="02020603050405020304" pitchFamily="18" charset="0"/>
              </a:rPr>
              <a:t>UNC Hospital referral liaison (facilitate transfer of patients needing higher level of care without involvement of LE or EMS who may have brought patient to Facility).</a:t>
            </a:r>
          </a:p>
          <a:p>
            <a:pPr marL="0" marR="0">
              <a:lnSpc>
                <a:spcPct val="107000"/>
              </a:lnSpc>
              <a:spcBef>
                <a:spcPts val="0"/>
              </a:spcBef>
              <a:spcAft>
                <a:spcPts val="800"/>
              </a:spcAft>
            </a:pPr>
            <a:r>
              <a:rPr lang="en-US" dirty="0">
                <a:solidFill>
                  <a:schemeClr val="tx1"/>
                </a:solidFill>
                <a:cs typeface="Times New Roman" panose="02020603050405020304" pitchFamily="18" charset="0"/>
              </a:rPr>
              <a:t>Patient transfer to other treatment facilities (e.g., UNC Hospitals, detox facilities).</a:t>
            </a:r>
          </a:p>
          <a:p>
            <a:pPr marL="0" marR="0">
              <a:lnSpc>
                <a:spcPct val="107000"/>
              </a:lnSpc>
              <a:spcBef>
                <a:spcPts val="0"/>
              </a:spcBef>
              <a:spcAft>
                <a:spcPts val="800"/>
              </a:spcAft>
            </a:pPr>
            <a:r>
              <a:rPr lang="en-US" dirty="0">
                <a:solidFill>
                  <a:schemeClr val="tx1"/>
                </a:solidFill>
                <a:cs typeface="Times New Roman" panose="02020603050405020304" pitchFamily="18" charset="0"/>
              </a:rPr>
              <a:t>LME/MCO liaison.</a:t>
            </a:r>
          </a:p>
          <a:p>
            <a:pPr marL="0" marR="0">
              <a:lnSpc>
                <a:spcPct val="107000"/>
              </a:lnSpc>
              <a:spcBef>
                <a:spcPts val="0"/>
              </a:spcBef>
              <a:spcAft>
                <a:spcPts val="800"/>
              </a:spcAft>
            </a:pPr>
            <a:r>
              <a:rPr lang="en-US" dirty="0">
                <a:solidFill>
                  <a:schemeClr val="tx1"/>
                </a:solidFill>
                <a:cs typeface="Times New Roman" panose="02020603050405020304" pitchFamily="18" charset="0"/>
              </a:rPr>
              <a:t>Warm handoff to community treatment services with support from peer specialist and/or case manager.</a:t>
            </a:r>
          </a:p>
          <a:p>
            <a:endParaRPr lang="en-US" sz="1500" dirty="0">
              <a:latin typeface="Arial Nova Light" panose="020B0304020202020204" pitchFamily="34" charset="0"/>
            </a:endParaRPr>
          </a:p>
        </p:txBody>
      </p:sp>
      <p:sp>
        <p:nvSpPr>
          <p:cNvPr id="33" name="Content Placeholder 28">
            <a:extLst>
              <a:ext uri="{FF2B5EF4-FFF2-40B4-BE49-F238E27FC236}">
                <a16:creationId xmlns:a16="http://schemas.microsoft.com/office/drawing/2014/main" id="{20BAA056-D91E-40E5-AC4F-F74014E646A5}"/>
              </a:ext>
            </a:extLst>
          </p:cNvPr>
          <p:cNvSpPr txBox="1">
            <a:spLocks/>
          </p:cNvSpPr>
          <p:nvPr/>
        </p:nvSpPr>
        <p:spPr>
          <a:xfrm>
            <a:off x="548640" y="4665305"/>
            <a:ext cx="11029615" cy="2123733"/>
          </a:xfrm>
          <a:prstGeom prst="rect">
            <a:avLst/>
          </a:prstGeom>
          <a:ln>
            <a:solidFill>
              <a:schemeClr val="accent1"/>
            </a:solidFill>
          </a:ln>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lnSpc>
                <a:spcPct val="107000"/>
              </a:lnSpc>
              <a:spcBef>
                <a:spcPts val="0"/>
              </a:spcBef>
              <a:buNone/>
            </a:pPr>
            <a:r>
              <a:rPr lang="en-US" sz="1500" b="1" dirty="0">
                <a:latin typeface="Arial Nova Light" panose="020B0304020202020204" pitchFamily="34" charset="0"/>
              </a:rPr>
              <a:t>Social Services Networking</a:t>
            </a:r>
          </a:p>
          <a:p>
            <a:pPr marL="0">
              <a:lnSpc>
                <a:spcPct val="107000"/>
              </a:lnSpc>
              <a:spcBef>
                <a:spcPts val="0"/>
              </a:spcBef>
              <a:spcAft>
                <a:spcPts val="800"/>
              </a:spcAft>
            </a:pPr>
            <a:r>
              <a:rPr lang="en-US" dirty="0">
                <a:solidFill>
                  <a:schemeClr val="tx1"/>
                </a:solidFill>
                <a:cs typeface="Times New Roman" panose="02020603050405020304" pitchFamily="18" charset="0"/>
              </a:rPr>
              <a:t>OC Partnership to End Homelessness Access.</a:t>
            </a:r>
          </a:p>
          <a:p>
            <a:pPr marL="0">
              <a:lnSpc>
                <a:spcPct val="107000"/>
              </a:lnSpc>
              <a:spcBef>
                <a:spcPts val="0"/>
              </a:spcBef>
              <a:spcAft>
                <a:spcPts val="800"/>
              </a:spcAft>
            </a:pPr>
            <a:r>
              <a:rPr lang="en-US" dirty="0">
                <a:solidFill>
                  <a:schemeClr val="tx1"/>
                </a:solidFill>
                <a:cs typeface="Times New Roman" panose="02020603050405020304" pitchFamily="18" charset="0"/>
              </a:rPr>
              <a:t>Liaison for NAMI programs.</a:t>
            </a:r>
          </a:p>
          <a:p>
            <a:pPr marL="0">
              <a:lnSpc>
                <a:spcPct val="107000"/>
              </a:lnSpc>
              <a:spcBef>
                <a:spcPts val="0"/>
              </a:spcBef>
              <a:spcAft>
                <a:spcPts val="800"/>
              </a:spcAft>
            </a:pPr>
            <a:r>
              <a:rPr lang="en-US" dirty="0">
                <a:solidFill>
                  <a:schemeClr val="tx1"/>
                </a:solidFill>
                <a:cs typeface="Times New Roman" panose="02020603050405020304" pitchFamily="18" charset="0"/>
              </a:rPr>
              <a:t>Health insurance enrollment liaison including legal representation.</a:t>
            </a:r>
          </a:p>
          <a:p>
            <a:pPr marL="0">
              <a:lnSpc>
                <a:spcPct val="107000"/>
              </a:lnSpc>
              <a:spcBef>
                <a:spcPts val="0"/>
              </a:spcBef>
              <a:spcAft>
                <a:spcPts val="800"/>
              </a:spcAft>
            </a:pPr>
            <a:r>
              <a:rPr lang="en-US" dirty="0">
                <a:solidFill>
                  <a:schemeClr val="tx1"/>
                </a:solidFill>
                <a:cs typeface="Times New Roman" panose="02020603050405020304" pitchFamily="18" charset="0"/>
              </a:rPr>
              <a:t>Warm handoff regarding referrals to social services/peer specialist.</a:t>
            </a:r>
          </a:p>
          <a:p>
            <a:pPr marL="0">
              <a:lnSpc>
                <a:spcPct val="107000"/>
              </a:lnSpc>
              <a:spcBef>
                <a:spcPts val="0"/>
              </a:spcBef>
              <a:spcAft>
                <a:spcPts val="800"/>
              </a:spcAft>
            </a:pPr>
            <a:r>
              <a:rPr lang="en-US" dirty="0">
                <a:solidFill>
                  <a:schemeClr val="tx1"/>
                </a:solidFill>
                <a:cs typeface="Times New Roman" panose="02020603050405020304" pitchFamily="18" charset="0"/>
              </a:rPr>
              <a:t>Transportation assistance.</a:t>
            </a:r>
          </a:p>
        </p:txBody>
      </p:sp>
      <p:sp>
        <p:nvSpPr>
          <p:cNvPr id="2" name="Slide Number Placeholder 1">
            <a:extLst>
              <a:ext uri="{FF2B5EF4-FFF2-40B4-BE49-F238E27FC236}">
                <a16:creationId xmlns:a16="http://schemas.microsoft.com/office/drawing/2014/main" id="{8D7104FB-38A8-41EB-B8E0-A43C840F1CA1}"/>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2416776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Exhibit c. Facility Specifications: Facility attributes</a:t>
            </a:r>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346662"/>
            <a:ext cx="11029615" cy="5077252"/>
          </a:xfrm>
          <a:ln>
            <a:solidFill>
              <a:schemeClr val="accent1"/>
            </a:solidFill>
          </a:ln>
        </p:spPr>
        <p:txBody>
          <a:bodyPr anchor="t" anchorCtr="0">
            <a:noAutofit/>
          </a:bodyPr>
          <a:lstStyle/>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Dual entry (dedicated entry) for LE and EMS.</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Calming area or living room setting.</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Rooms/beds for agitated patients. </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Space for law enforcement and emergency medical personnel.</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Video conference facility to provide access to magistrate.</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Video conference room for robust link between Facility and Magistrate, Courts, District Attorney.</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On-site criminal justice space to support criminal justice stakeholders.</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Short-term boarding for patients awaiting transfer to third party community service.</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Dedicated space/rooms for patients housed in Facility in lieu of jail.</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Short-term boarding for patients awaiting IVC or other hearing.</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Clinical space for minors (4 years old and older).</a:t>
            </a:r>
          </a:p>
          <a:p>
            <a:pPr marL="0" marR="0">
              <a:lnSpc>
                <a:spcPct val="107000"/>
              </a:lnSpc>
              <a:spcBef>
                <a:spcPts val="0"/>
              </a:spcBef>
              <a:spcAft>
                <a:spcPts val="800"/>
              </a:spcAft>
            </a:pPr>
            <a:r>
              <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rPr>
              <a:t>Call center coordination including 911/988, EMS, LE/Crisis Units, Hospitals.</a:t>
            </a:r>
          </a:p>
          <a:p>
            <a:pPr marL="292608">
              <a:lnSpc>
                <a:spcPct val="107000"/>
              </a:lnSpc>
              <a:spcBef>
                <a:spcPts val="0"/>
              </a:spcBef>
              <a:spcAft>
                <a:spcPts val="800"/>
              </a:spcAft>
            </a:pPr>
            <a:r>
              <a:rPr lang="en-US" sz="1600" dirty="0">
                <a:solidFill>
                  <a:schemeClr val="tx1"/>
                </a:solidFill>
                <a:cs typeface="Times New Roman" panose="02020603050405020304" pitchFamily="18" charset="0"/>
              </a:rPr>
              <a:t>Resource Center providing information by phone or in-person to members of the community about available treatment services (for all conditions) and supportive social services.</a:t>
            </a:r>
          </a:p>
          <a:p>
            <a:pPr marL="0" marR="0">
              <a:lnSpc>
                <a:spcPct val="107000"/>
              </a:lnSpc>
              <a:spcBef>
                <a:spcPts val="0"/>
              </a:spcBef>
              <a:spcAft>
                <a:spcPts val="800"/>
              </a:spcAft>
            </a:pPr>
            <a:endPar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dirty="0">
              <a:solidFill>
                <a:schemeClr val="tx1"/>
              </a:solidFill>
              <a:effectLst/>
              <a:latin typeface="Arial Nova Light" panose="020B0304020202020204" pitchFamily="34" charset="0"/>
              <a:ea typeface="Calibri" panose="020F0502020204030204" pitchFamily="34" charset="0"/>
              <a:cs typeface="Times New Roman" panose="02020603050405020304" pitchFamily="18" charset="0"/>
            </a:endParaRPr>
          </a:p>
          <a:p>
            <a:endParaRPr lang="en-US" dirty="0">
              <a:solidFill>
                <a:schemeClr val="tx1"/>
              </a:solidFill>
              <a:latin typeface="Arial Nova Light" panose="020B0304020202020204" pitchFamily="34" charset="0"/>
            </a:endParaRPr>
          </a:p>
        </p:txBody>
      </p:sp>
      <p:sp>
        <p:nvSpPr>
          <p:cNvPr id="2" name="Slide Number Placeholder 1">
            <a:extLst>
              <a:ext uri="{FF2B5EF4-FFF2-40B4-BE49-F238E27FC236}">
                <a16:creationId xmlns:a16="http://schemas.microsoft.com/office/drawing/2014/main" id="{03573A14-98E3-4F3D-9D7F-8F6CA624B856}"/>
              </a:ext>
            </a:extLst>
          </p:cNvPr>
          <p:cNvSpPr>
            <a:spLocks noGrp="1"/>
          </p:cNvSpPr>
          <p:nvPr>
            <p:ph type="sldNum" sz="quarter" idx="12"/>
          </p:nvPr>
        </p:nvSpPr>
        <p:spPr/>
        <p:txBody>
          <a:bodyPr/>
          <a:lstStyle/>
          <a:p>
            <a:fld id="{3A98EE3D-8CD1-4C3F-BD1C-C98C9596463C}" type="slidenum">
              <a:rPr lang="en-US" smtClean="0"/>
              <a:t>26</a:t>
            </a:fld>
            <a:endParaRPr lang="en-US" dirty="0"/>
          </a:p>
        </p:txBody>
      </p:sp>
    </p:spTree>
    <p:extLst>
      <p:ext uri="{BB962C8B-B14F-4D97-AF65-F5344CB8AC3E}">
        <p14:creationId xmlns:p14="http://schemas.microsoft.com/office/powerpoint/2010/main" val="418514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60CC-C024-EC2B-0694-FB2264F7401F}"/>
              </a:ext>
            </a:extLst>
          </p:cNvPr>
          <p:cNvSpPr>
            <a:spLocks noGrp="1"/>
          </p:cNvSpPr>
          <p:nvPr>
            <p:ph type="title"/>
          </p:nvPr>
        </p:nvSpPr>
        <p:spPr>
          <a:xfrm>
            <a:off x="575894" y="729658"/>
            <a:ext cx="11029616" cy="525564"/>
          </a:xfrm>
        </p:spPr>
        <p:txBody>
          <a:bodyPr/>
          <a:lstStyle/>
          <a:p>
            <a:r>
              <a:rPr lang="en-US" dirty="0">
                <a:solidFill>
                  <a:schemeClr val="tx1"/>
                </a:solidFill>
              </a:rPr>
              <a:t>Introduction: Background</a:t>
            </a:r>
          </a:p>
        </p:txBody>
      </p:sp>
      <p:sp>
        <p:nvSpPr>
          <p:cNvPr id="3" name="Slide Number Placeholder 2">
            <a:extLst>
              <a:ext uri="{FF2B5EF4-FFF2-40B4-BE49-F238E27FC236}">
                <a16:creationId xmlns:a16="http://schemas.microsoft.com/office/drawing/2014/main" id="{F019070D-122F-244D-69D8-CEA781106307}"/>
              </a:ext>
            </a:extLst>
          </p:cNvPr>
          <p:cNvSpPr>
            <a:spLocks noGrp="1"/>
          </p:cNvSpPr>
          <p:nvPr>
            <p:ph type="sldNum" sz="quarter" idx="12"/>
          </p:nvPr>
        </p:nvSpPr>
        <p:spPr/>
        <p:txBody>
          <a:bodyPr/>
          <a:lstStyle/>
          <a:p>
            <a:fld id="{3A98EE3D-8CD1-4C3F-BD1C-C98C9596463C}" type="slidenum">
              <a:rPr lang="en-US" smtClean="0"/>
              <a:t>3</a:t>
            </a:fld>
            <a:endParaRPr lang="en-US" dirty="0"/>
          </a:p>
        </p:txBody>
      </p:sp>
      <p:graphicFrame>
        <p:nvGraphicFramePr>
          <p:cNvPr id="5" name="Diagram 4">
            <a:extLst>
              <a:ext uri="{FF2B5EF4-FFF2-40B4-BE49-F238E27FC236}">
                <a16:creationId xmlns:a16="http://schemas.microsoft.com/office/drawing/2014/main" id="{4E43FFFB-6DFA-72C7-EE81-0E59A0EFE836}"/>
              </a:ext>
            </a:extLst>
          </p:cNvPr>
          <p:cNvGraphicFramePr/>
          <p:nvPr>
            <p:extLst>
              <p:ext uri="{D42A27DB-BD31-4B8C-83A1-F6EECF244321}">
                <p14:modId xmlns:p14="http://schemas.microsoft.com/office/powerpoint/2010/main" val="1437312530"/>
              </p:ext>
            </p:extLst>
          </p:nvPr>
        </p:nvGraphicFramePr>
        <p:xfrm>
          <a:off x="565298" y="1153608"/>
          <a:ext cx="11040212" cy="589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569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lstStyle/>
          <a:p>
            <a:r>
              <a:rPr lang="en-US" dirty="0">
                <a:solidFill>
                  <a:schemeClr val="tx1"/>
                </a:solidFill>
              </a:rPr>
              <a:t>Introduction: Project Mission </a:t>
            </a:r>
          </a:p>
        </p:txBody>
      </p:sp>
      <p:sp>
        <p:nvSpPr>
          <p:cNvPr id="3" name="Content Placeholder 2">
            <a:extLst>
              <a:ext uri="{FF2B5EF4-FFF2-40B4-BE49-F238E27FC236}">
                <a16:creationId xmlns:a16="http://schemas.microsoft.com/office/drawing/2014/main" id="{448D2B52-51F6-4253-8330-47DD3269DA82}"/>
              </a:ext>
            </a:extLst>
          </p:cNvPr>
          <p:cNvSpPr>
            <a:spLocks noGrp="1"/>
          </p:cNvSpPr>
          <p:nvPr>
            <p:ph sz="half" idx="2"/>
          </p:nvPr>
        </p:nvSpPr>
        <p:spPr>
          <a:xfrm>
            <a:off x="581194" y="1288473"/>
            <a:ext cx="5212777" cy="4742645"/>
          </a:xfrm>
        </p:spPr>
        <p:txBody>
          <a:bodyPr anchor="t" anchorCtr="0">
            <a:noAutofit/>
          </a:bodyPr>
          <a:lstStyle/>
          <a:p>
            <a:pPr lvl="0">
              <a:spcBef>
                <a:spcPts val="24"/>
              </a:spcBef>
              <a:buFont typeface="Wingdings" panose="05000000000000000000" pitchFamily="2" charset="2"/>
              <a:buChar char="§"/>
            </a:pPr>
            <a:r>
              <a:rPr lang="en-US" sz="1800" dirty="0">
                <a:solidFill>
                  <a:schemeClr val="tx1"/>
                </a:solidFill>
              </a:rPr>
              <a:t>The Orange County BHTF Crisis-Diversion Facility Subcommittee, which is comprised of subject matter experts in BH clinical services, emergency services, law enforcement, and criminal justice, in conjunction with Orange County government, has developed this project and is overseeing its implementation.</a:t>
            </a:r>
          </a:p>
          <a:p>
            <a:pPr marL="324000" lvl="1">
              <a:lnSpc>
                <a:spcPct val="120000"/>
              </a:lnSpc>
              <a:spcBef>
                <a:spcPts val="24"/>
              </a:spcBef>
              <a:buFont typeface="Wingdings" panose="05000000000000000000" pitchFamily="2" charset="2"/>
              <a:buChar char="§"/>
            </a:pPr>
            <a:r>
              <a:rPr lang="en-US" sz="1800" dirty="0">
                <a:solidFill>
                  <a:schemeClr val="tx1"/>
                </a:solidFill>
              </a:rPr>
              <a:t>The mission has been to enhance Orange County crisis services to best facilitate deflection/diversion of individuals experiencing a BH crisis (MH and SUD) from either:</a:t>
            </a:r>
          </a:p>
          <a:p>
            <a:pPr marL="951750" lvl="3" indent="-285750">
              <a:lnSpc>
                <a:spcPct val="120000"/>
              </a:lnSpc>
              <a:spcBef>
                <a:spcPts val="24"/>
              </a:spcBef>
              <a:buFont typeface="Wingdings" panose="05000000000000000000" pitchFamily="2" charset="2"/>
              <a:buChar char="§"/>
            </a:pPr>
            <a:r>
              <a:rPr lang="en-US" sz="1800" dirty="0">
                <a:solidFill>
                  <a:schemeClr val="tx1"/>
                </a:solidFill>
              </a:rPr>
              <a:t>hospital-based emergency department or</a:t>
            </a:r>
          </a:p>
          <a:p>
            <a:pPr marL="951750" lvl="3" indent="-285750">
              <a:lnSpc>
                <a:spcPct val="120000"/>
              </a:lnSpc>
              <a:spcBef>
                <a:spcPts val="24"/>
              </a:spcBef>
              <a:buFont typeface="Wingdings" panose="05000000000000000000" pitchFamily="2" charset="2"/>
              <a:buChar char="§"/>
            </a:pPr>
            <a:r>
              <a:rPr lang="en-US" sz="1800" dirty="0">
                <a:solidFill>
                  <a:schemeClr val="tx1"/>
                </a:solidFill>
              </a:rPr>
              <a:t>criminal justice system.</a:t>
            </a:r>
          </a:p>
        </p:txBody>
      </p:sp>
      <p:sp>
        <p:nvSpPr>
          <p:cNvPr id="2" name="Slide Number Placeholder 1">
            <a:extLst>
              <a:ext uri="{FF2B5EF4-FFF2-40B4-BE49-F238E27FC236}">
                <a16:creationId xmlns:a16="http://schemas.microsoft.com/office/drawing/2014/main" id="{96E6F8BE-9DDA-4547-80C1-91110E716B32}"/>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4" name="TextBox 3">
            <a:extLst>
              <a:ext uri="{FF2B5EF4-FFF2-40B4-BE49-F238E27FC236}">
                <a16:creationId xmlns:a16="http://schemas.microsoft.com/office/drawing/2014/main" id="{426C238B-1310-18D1-0FE4-272D7CAC0D1D}"/>
              </a:ext>
            </a:extLst>
          </p:cNvPr>
          <p:cNvSpPr txBox="1"/>
          <p:nvPr/>
        </p:nvSpPr>
        <p:spPr>
          <a:xfrm>
            <a:off x="6004559" y="1288474"/>
            <a:ext cx="5606247" cy="4742645"/>
          </a:xfrm>
          <a:prstGeom prst="rect">
            <a:avLst/>
          </a:prstGeom>
          <a:noFill/>
          <a:ln w="12700">
            <a:solidFill>
              <a:srgbClr val="D2A000"/>
            </a:solidFill>
          </a:ln>
        </p:spPr>
        <p:txBody>
          <a:bodyPr wrap="square" rtlCol="0">
            <a:spAutoFit/>
          </a:bodyPr>
          <a:lstStyle/>
          <a:p>
            <a:pPr marL="18000" lvl="1" algn="ctr" defTabSz="457200">
              <a:lnSpc>
                <a:spcPct val="120000"/>
              </a:lnSpc>
              <a:spcBef>
                <a:spcPts val="24"/>
              </a:spcBef>
              <a:spcAft>
                <a:spcPts val="600"/>
              </a:spcAft>
              <a:buClr>
                <a:schemeClr val="accent1"/>
              </a:buClr>
              <a:buSzPct val="92000"/>
            </a:pPr>
            <a:r>
              <a:rPr lang="en-US" sz="1800" dirty="0">
                <a:solidFill>
                  <a:schemeClr val="tx1"/>
                </a:solidFill>
              </a:rPr>
              <a:t>This project’s mission and plan for the future has been presented to and supported by :</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Orange County Board of County Commissioners.</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Orange County Behavioral Health Task Force (BHTF).</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Orange County Justice Advisory Council (JAC).</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Chiefs of Police and Orange County Sheriff.</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Carrboro Town Council.</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Hillsborough Board of Commissioners.</a:t>
            </a:r>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r>
              <a:rPr lang="en-US" dirty="0"/>
              <a:t>Chapel Hill Town Council.</a:t>
            </a:r>
          </a:p>
          <a:p>
            <a:pPr marL="18000" lvl="1" defTabSz="457200">
              <a:lnSpc>
                <a:spcPct val="120000"/>
              </a:lnSpc>
              <a:spcBef>
                <a:spcPts val="24"/>
              </a:spcBef>
              <a:spcAft>
                <a:spcPts val="600"/>
              </a:spcAft>
              <a:buClr>
                <a:schemeClr val="accent1"/>
              </a:buClr>
              <a:buSzPct val="92000"/>
            </a:pPr>
            <a:endParaRPr lang="en-US" dirty="0"/>
          </a:p>
          <a:p>
            <a:pPr marL="324000" lvl="1" indent="-306000" defTabSz="457200">
              <a:lnSpc>
                <a:spcPct val="120000"/>
              </a:lnSpc>
              <a:spcBef>
                <a:spcPts val="24"/>
              </a:spcBef>
              <a:spcAft>
                <a:spcPts val="600"/>
              </a:spcAft>
              <a:buClr>
                <a:schemeClr val="accent1"/>
              </a:buClr>
              <a:buSzPct val="92000"/>
              <a:buFont typeface="Wingdings" panose="05000000000000000000" pitchFamily="2" charset="2"/>
              <a:buChar char="§"/>
            </a:pPr>
            <a:endParaRPr lang="en-US" dirty="0"/>
          </a:p>
        </p:txBody>
      </p:sp>
    </p:spTree>
    <p:extLst>
      <p:ext uri="{BB962C8B-B14F-4D97-AF65-F5344CB8AC3E}">
        <p14:creationId xmlns:p14="http://schemas.microsoft.com/office/powerpoint/2010/main" val="282143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2" y="702156"/>
            <a:ext cx="11029616" cy="553066"/>
          </a:xfrm>
        </p:spPr>
        <p:txBody>
          <a:bodyPr>
            <a:noAutofit/>
          </a:bodyPr>
          <a:lstStyle/>
          <a:p>
            <a:pPr marL="0">
              <a:lnSpc>
                <a:spcPct val="107000"/>
              </a:lnSpc>
              <a:spcBef>
                <a:spcPts val="200"/>
              </a:spcBef>
              <a:spcAft>
                <a:spcPts val="0"/>
              </a:spcAft>
            </a:pP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Current Status: SIM Workshop Gap Analysis/action Plan</a:t>
            </a:r>
            <a:endParaRPr lang="en-US" b="1" dirty="0">
              <a:solidFill>
                <a:schemeClr val="tx1"/>
              </a:solidFill>
            </a:endParaRPr>
          </a:p>
        </p:txBody>
      </p:sp>
      <p:sp>
        <p:nvSpPr>
          <p:cNvPr id="2" name="Slide Number Placeholder 1">
            <a:extLst>
              <a:ext uri="{FF2B5EF4-FFF2-40B4-BE49-F238E27FC236}">
                <a16:creationId xmlns:a16="http://schemas.microsoft.com/office/drawing/2014/main" id="{D29BB860-AA13-4E57-953F-E19C5BEE548D}"/>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5" name="Title 9">
            <a:extLst>
              <a:ext uri="{FF2B5EF4-FFF2-40B4-BE49-F238E27FC236}">
                <a16:creationId xmlns:a16="http://schemas.microsoft.com/office/drawing/2014/main" id="{EF097646-FE2B-4690-9845-FFA2D2B4C452}"/>
              </a:ext>
            </a:extLst>
          </p:cNvPr>
          <p:cNvSpPr txBox="1">
            <a:spLocks/>
          </p:cNvSpPr>
          <p:nvPr/>
        </p:nvSpPr>
        <p:spPr>
          <a:xfrm>
            <a:off x="581192" y="1280161"/>
            <a:ext cx="11029615" cy="4875683"/>
          </a:xfrm>
          <a:prstGeom prst="rect">
            <a:avLst/>
          </a:prstGeom>
        </p:spPr>
        <p:txBody>
          <a:bodyPr vert="horz" lIns="91440" tIns="45720" rIns="91440" bIns="45720" rtlCol="0" anchor="b">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07000"/>
              </a:lnSpc>
              <a:spcBef>
                <a:spcPts val="200"/>
              </a:spcBef>
            </a:pPr>
            <a:r>
              <a:rPr lang="en-US" dirty="0"/>
              <a:t/>
            </a:r>
            <a:br>
              <a:rPr lang="en-US" dirty="0"/>
            </a:br>
            <a:r>
              <a:rPr lang="en-US" dirty="0"/>
              <a:t/>
            </a:r>
            <a:br>
              <a:rPr lang="en-US" dirty="0"/>
            </a:br>
            <a:r>
              <a:rPr lang="en-US" dirty="0"/>
              <a:t/>
            </a:r>
            <a:br>
              <a:rPr lang="en-US" dirty="0"/>
            </a:br>
            <a:r>
              <a:rPr lang="en-US" dirty="0"/>
              <a:t/>
            </a:r>
            <a:br>
              <a:rPr lang="en-US" dirty="0"/>
            </a:br>
            <a:endParaRPr lang="en-US" sz="2000" b="1" dirty="0"/>
          </a:p>
        </p:txBody>
      </p:sp>
      <p:sp>
        <p:nvSpPr>
          <p:cNvPr id="6" name="Content Placeholder 2">
            <a:extLst>
              <a:ext uri="{FF2B5EF4-FFF2-40B4-BE49-F238E27FC236}">
                <a16:creationId xmlns:a16="http://schemas.microsoft.com/office/drawing/2014/main" id="{0E719AA6-6AA9-4224-9DB4-2F98EE225A91}"/>
              </a:ext>
            </a:extLst>
          </p:cNvPr>
          <p:cNvSpPr txBox="1">
            <a:spLocks/>
          </p:cNvSpPr>
          <p:nvPr/>
        </p:nvSpPr>
        <p:spPr>
          <a:xfrm>
            <a:off x="581194" y="1280161"/>
            <a:ext cx="11029615" cy="5320144"/>
          </a:xfrm>
          <a:prstGeom prst="rect">
            <a:avLst/>
          </a:prstGeom>
        </p:spPr>
        <p:txBody>
          <a:bodyPr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R="0" lvl="0">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The NC DHHS and Orange County held </a:t>
            </a:r>
            <a:r>
              <a:rPr lang="en-US" sz="1800" b="1" i="1" dirty="0">
                <a:solidFill>
                  <a:schemeClr val="tx1"/>
                </a:solidFill>
                <a:effectLst/>
                <a:ea typeface="Times New Roman" panose="02020603050405020304" pitchFamily="18" charset="0"/>
              </a:rPr>
              <a:t>Sequential Intercept Mapping </a:t>
            </a:r>
            <a:r>
              <a:rPr lang="en-US" sz="1800" b="1" dirty="0">
                <a:solidFill>
                  <a:schemeClr val="tx1"/>
                </a:solidFill>
                <a:effectLst/>
                <a:ea typeface="Times New Roman" panose="02020603050405020304" pitchFamily="18" charset="0"/>
              </a:rPr>
              <a:t>and </a:t>
            </a:r>
            <a:r>
              <a:rPr lang="en-US" sz="1800" b="1" i="1" dirty="0">
                <a:solidFill>
                  <a:schemeClr val="tx1"/>
                </a:solidFill>
                <a:effectLst/>
                <a:ea typeface="Times New Roman" panose="02020603050405020304" pitchFamily="18" charset="0"/>
              </a:rPr>
              <a:t>Taking Action for Change</a:t>
            </a:r>
            <a:r>
              <a:rPr lang="en-US" sz="1800" i="1" dirty="0">
                <a:solidFill>
                  <a:schemeClr val="tx1"/>
                </a:solidFill>
                <a:effectLst/>
                <a:ea typeface="Times New Roman" panose="02020603050405020304" pitchFamily="18" charset="0"/>
              </a:rPr>
              <a:t> </a:t>
            </a:r>
            <a:r>
              <a:rPr lang="en-US" sz="1800" dirty="0">
                <a:solidFill>
                  <a:schemeClr val="tx1"/>
                </a:solidFill>
                <a:effectLst/>
                <a:ea typeface="Times New Roman" panose="02020603050405020304" pitchFamily="18" charset="0"/>
              </a:rPr>
              <a:t>workshops (referred collectively to as SIM Workshop) held in April 2019.</a:t>
            </a:r>
          </a:p>
          <a:p>
            <a:pPr marR="0" lvl="0">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The SIM </a:t>
            </a:r>
            <a:r>
              <a:rPr lang="en-US" sz="1800" dirty="0">
                <a:solidFill>
                  <a:schemeClr val="tx1"/>
                </a:solidFill>
                <a:ea typeface="Times New Roman" panose="02020603050405020304" pitchFamily="18" charset="0"/>
              </a:rPr>
              <a:t>Workshop d</a:t>
            </a:r>
            <a:r>
              <a:rPr lang="en-US" sz="1800" dirty="0">
                <a:solidFill>
                  <a:schemeClr val="tx1"/>
                </a:solidFill>
                <a:effectLst/>
                <a:ea typeface="Times New Roman" panose="02020603050405020304" pitchFamily="18" charset="0"/>
              </a:rPr>
              <a:t>eveloped a comprehensive picture of how individuals with BH disorders flow through Orange County criminal justice system and identified:</a:t>
            </a:r>
          </a:p>
          <a:p>
            <a:pPr lvl="1">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Gaps,</a:t>
            </a:r>
          </a:p>
          <a:p>
            <a:pPr lvl="1">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Resources, and</a:t>
            </a:r>
          </a:p>
          <a:p>
            <a:pPr lvl="1">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Opportunities for Improvement.</a:t>
            </a:r>
          </a:p>
          <a:p>
            <a:pPr marR="0" lvl="0">
              <a:spcBef>
                <a:spcPts val="0"/>
              </a:spcBef>
              <a:buFont typeface="Wingdings" panose="05000000000000000000" pitchFamily="2" charset="2"/>
              <a:buChar char="§"/>
            </a:pPr>
            <a:r>
              <a:rPr lang="en-US" sz="1800" dirty="0">
                <a:solidFill>
                  <a:schemeClr val="tx1"/>
                </a:solidFill>
                <a:effectLst/>
                <a:ea typeface="Times New Roman" panose="02020603050405020304" pitchFamily="18" charset="0"/>
              </a:rPr>
              <a:t>The SIM Workshop </a:t>
            </a:r>
            <a:r>
              <a:rPr lang="en-US" sz="1800" dirty="0">
                <a:solidFill>
                  <a:schemeClr val="tx1"/>
                </a:solidFill>
                <a:ea typeface="Times New Roman" panose="02020603050405020304" pitchFamily="18" charset="0"/>
              </a:rPr>
              <a:t>identified high </a:t>
            </a:r>
            <a:r>
              <a:rPr lang="en-US" sz="1800" dirty="0">
                <a:solidFill>
                  <a:schemeClr val="tx1"/>
                </a:solidFill>
                <a:effectLst/>
                <a:ea typeface="Times New Roman" panose="02020603050405020304" pitchFamily="18" charset="0"/>
              </a:rPr>
              <a:t>priority action items: </a:t>
            </a:r>
            <a:r>
              <a:rPr lang="en-US" sz="1800" dirty="0">
                <a:solidFill>
                  <a:schemeClr val="tx1"/>
                </a:solidFill>
                <a:ea typeface="Times New Roman" panose="02020603050405020304" pitchFamily="18" charset="0"/>
              </a:rPr>
              <a:t>one high priority item is a </a:t>
            </a:r>
            <a:r>
              <a:rPr lang="en-US" sz="1800" dirty="0">
                <a:solidFill>
                  <a:schemeClr val="tx1"/>
                </a:solidFill>
                <a:effectLst/>
                <a:ea typeface="Times New Roman" panose="02020603050405020304" pitchFamily="18" charset="0"/>
              </a:rPr>
              <a:t>crisis-diversion center. </a:t>
            </a:r>
          </a:p>
          <a:p>
            <a:pPr marR="0" lvl="0">
              <a:spcBef>
                <a:spcPts val="0"/>
              </a:spcBef>
              <a:buFont typeface="Wingdings" panose="05000000000000000000" pitchFamily="2" charset="2"/>
              <a:buChar char="§"/>
            </a:pPr>
            <a:r>
              <a:rPr lang="en-US" sz="1800" b="1" dirty="0">
                <a:solidFill>
                  <a:schemeClr val="tx1"/>
                </a:solidFill>
              </a:rPr>
              <a:t>Exhibit A:</a:t>
            </a:r>
          </a:p>
          <a:p>
            <a:pPr marL="576000" lvl="2">
              <a:lnSpc>
                <a:spcPct val="120000"/>
              </a:lnSpc>
              <a:spcBef>
                <a:spcPts val="0"/>
              </a:spcBef>
              <a:buFont typeface="Wingdings" panose="05000000000000000000" pitchFamily="2" charset="2"/>
              <a:buChar char="§"/>
              <a:tabLst>
                <a:tab pos="2743200" algn="l"/>
              </a:tabLst>
            </a:pPr>
            <a:r>
              <a:rPr lang="en-US" sz="1800" dirty="0">
                <a:solidFill>
                  <a:schemeClr val="tx1"/>
                </a:solidFill>
                <a:effectLst/>
                <a:ea typeface="Times New Roman" panose="02020603050405020304" pitchFamily="18" charset="0"/>
              </a:rPr>
              <a:t>Describes the Sequential Intercept Mapping Framework and mapping for Orange County.</a:t>
            </a:r>
          </a:p>
          <a:p>
            <a:pPr marL="576000" lvl="2">
              <a:lnSpc>
                <a:spcPct val="120000"/>
              </a:lnSpc>
              <a:spcBef>
                <a:spcPts val="0"/>
              </a:spcBef>
              <a:buFont typeface="Wingdings" panose="05000000000000000000" pitchFamily="2" charset="2"/>
              <a:buChar char="§"/>
              <a:tabLst>
                <a:tab pos="2743200" algn="l"/>
              </a:tabLst>
            </a:pPr>
            <a:r>
              <a:rPr lang="en-US" sz="1800" dirty="0">
                <a:solidFill>
                  <a:schemeClr val="tx1"/>
                </a:solidFill>
              </a:rPr>
              <a:t>Summarizes the gaps in programs and resources identified by participants during the workshop. </a:t>
            </a:r>
          </a:p>
          <a:p>
            <a:pPr marL="576000" lvl="2">
              <a:lnSpc>
                <a:spcPct val="120000"/>
              </a:lnSpc>
              <a:spcBef>
                <a:spcPts val="0"/>
              </a:spcBef>
              <a:buFont typeface="Wingdings" panose="05000000000000000000" pitchFamily="2" charset="2"/>
              <a:buChar char="§"/>
              <a:tabLst>
                <a:tab pos="2743200" algn="l"/>
              </a:tabLst>
            </a:pPr>
            <a:endParaRPr lang="en-US" sz="1800" dirty="0">
              <a:solidFill>
                <a:schemeClr val="tx1"/>
              </a:solidFill>
              <a:effectLst/>
              <a:ea typeface="Times New Roman" panose="02020603050405020304" pitchFamily="18" charset="0"/>
            </a:endParaRPr>
          </a:p>
          <a:p>
            <a:pPr marL="306000" lvl="1">
              <a:lnSpc>
                <a:spcPct val="120000"/>
              </a:lnSpc>
              <a:spcBef>
                <a:spcPts val="0"/>
              </a:spcBef>
              <a:buFont typeface="Wingdings" panose="05000000000000000000" pitchFamily="2" charset="2"/>
              <a:buChar char="§"/>
              <a:tabLst>
                <a:tab pos="2743200" algn="l"/>
              </a:tabLst>
            </a:pPr>
            <a:endParaRPr lang="en-US" sz="1800" dirty="0">
              <a:solidFill>
                <a:schemeClr val="tx1"/>
              </a:solidFill>
            </a:endParaRPr>
          </a:p>
        </p:txBody>
      </p:sp>
    </p:spTree>
    <p:extLst>
      <p:ext uri="{BB962C8B-B14F-4D97-AF65-F5344CB8AC3E}">
        <p14:creationId xmlns:p14="http://schemas.microsoft.com/office/powerpoint/2010/main" val="295253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Autofit/>
          </a:bodyPr>
          <a:lstStyle/>
          <a:p>
            <a:pPr marL="0">
              <a:lnSpc>
                <a:spcPct val="107000"/>
              </a:lnSpc>
              <a:spcBef>
                <a:spcPts val="200"/>
              </a:spcBef>
              <a:spcAft>
                <a:spcPts val="0"/>
              </a:spcAft>
            </a:pPr>
            <a:r>
              <a:rPr lang="en-US" dirty="0"/>
              <a:t/>
            </a:r>
            <a:br>
              <a:rPr lang="en-US" dirty="0"/>
            </a:br>
            <a:r>
              <a:rPr lang="en-US" dirty="0"/>
              <a:t/>
            </a:r>
            <a:br>
              <a:rPr lang="en-US" dirty="0"/>
            </a:br>
            <a:r>
              <a:rPr lang="en-US" dirty="0"/>
              <a:t/>
            </a:r>
            <a:br>
              <a:rPr lang="en-US" dirty="0"/>
            </a:br>
            <a:r>
              <a:rPr lang="en-US" dirty="0"/>
              <a:t/>
            </a:r>
            <a:br>
              <a:rPr lang="en-US" dirty="0"/>
            </a:br>
            <a:r>
              <a:rPr lang="en-US" dirty="0"/>
              <a:t>Current Situation: Local stakeholder (gaps)</a:t>
            </a:r>
            <a:endParaRPr lang="en-US" b="1" dirty="0"/>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0160"/>
            <a:ext cx="11029616" cy="997528"/>
          </a:xfrm>
        </p:spPr>
        <p:txBody>
          <a:bodyPr anchor="t" anchorCtr="0">
            <a:noAutofit/>
          </a:bodyPr>
          <a:lstStyle/>
          <a:p>
            <a:pPr marL="0" indent="0">
              <a:spcBef>
                <a:spcPts val="0"/>
              </a:spcBef>
              <a:buNone/>
              <a:tabLst>
                <a:tab pos="457200" algn="l"/>
              </a:tabLst>
            </a:pPr>
            <a:r>
              <a:rPr lang="en-US" sz="1800" dirty="0">
                <a:solidFill>
                  <a:schemeClr val="tx1"/>
                </a:solidFill>
                <a:effectLst/>
                <a:ea typeface="Calibri" panose="020F0502020204030204" pitchFamily="34" charset="0"/>
                <a:cs typeface="Times New Roman" panose="02020603050405020304" pitchFamily="18" charset="0"/>
              </a:rPr>
              <a:t>A subsequent stakeholder analysis was conducted and supplemented the SIM Workshop assessment. Together these assessments show that existing services in Orange County’s crisis system are </a:t>
            </a:r>
            <a:r>
              <a:rPr lang="en-US" sz="1800" dirty="0">
                <a:solidFill>
                  <a:schemeClr val="tx1"/>
                </a:solidFill>
                <a:ea typeface="Calibri" panose="020F0502020204030204" pitchFamily="34" charset="0"/>
                <a:cs typeface="Times New Roman" panose="02020603050405020304" pitchFamily="18" charset="0"/>
              </a:rPr>
              <a:t>limited </a:t>
            </a:r>
            <a:r>
              <a:rPr lang="en-US" sz="1800" dirty="0">
                <a:solidFill>
                  <a:schemeClr val="tx1"/>
                </a:solidFill>
                <a:effectLst/>
                <a:ea typeface="Calibri" panose="020F0502020204030204" pitchFamily="34" charset="0"/>
                <a:cs typeface="Times New Roman" panose="02020603050405020304" pitchFamily="18" charset="0"/>
              </a:rPr>
              <a:t>by one or more of the following:</a:t>
            </a:r>
            <a:endParaRPr lang="en-US" sz="1800" dirty="0">
              <a:solidFill>
                <a:schemeClr val="tx1"/>
              </a:solidFill>
            </a:endParaRPr>
          </a:p>
        </p:txBody>
      </p:sp>
      <p:sp>
        <p:nvSpPr>
          <p:cNvPr id="2" name="Slide Number Placeholder 1">
            <a:extLst>
              <a:ext uri="{FF2B5EF4-FFF2-40B4-BE49-F238E27FC236}">
                <a16:creationId xmlns:a16="http://schemas.microsoft.com/office/drawing/2014/main" id="{4089E3CE-0E65-478C-B5F1-F1B7000E56E7}"/>
              </a:ext>
            </a:extLst>
          </p:cNvPr>
          <p:cNvSpPr>
            <a:spLocks noGrp="1"/>
          </p:cNvSpPr>
          <p:nvPr>
            <p:ph type="sldNum" sz="quarter" idx="12"/>
          </p:nvPr>
        </p:nvSpPr>
        <p:spPr/>
        <p:txBody>
          <a:bodyPr/>
          <a:lstStyle/>
          <a:p>
            <a:fld id="{3A98EE3D-8CD1-4C3F-BD1C-C98C9596463C}" type="slidenum">
              <a:rPr lang="en-US" smtClean="0"/>
              <a:t>6</a:t>
            </a:fld>
            <a:endParaRPr lang="en-US" dirty="0"/>
          </a:p>
        </p:txBody>
      </p:sp>
      <p:sp>
        <p:nvSpPr>
          <p:cNvPr id="5" name="Content Placeholder 28">
            <a:extLst>
              <a:ext uri="{FF2B5EF4-FFF2-40B4-BE49-F238E27FC236}">
                <a16:creationId xmlns:a16="http://schemas.microsoft.com/office/drawing/2014/main" id="{8D690CE1-8B51-48DA-B049-976A567C9797}"/>
              </a:ext>
            </a:extLst>
          </p:cNvPr>
          <p:cNvSpPr txBox="1">
            <a:spLocks/>
          </p:cNvSpPr>
          <p:nvPr/>
        </p:nvSpPr>
        <p:spPr>
          <a:xfrm>
            <a:off x="438536" y="2298979"/>
            <a:ext cx="5347122" cy="4417705"/>
          </a:xfrm>
          <a:prstGeom prst="rect">
            <a:avLst/>
          </a:prstGeom>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provide a no refusal intake for law enforcement or emergency services.</a:t>
            </a:r>
          </a:p>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integrate well with CJ diversion programs.</a:t>
            </a:r>
          </a:p>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meet all needs due to extensive exclusionary criteria.</a:t>
            </a:r>
          </a:p>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provide an appropriate setting for BH crisis care (not the least restrictive setting).</a:t>
            </a:r>
          </a:p>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have the capacity to provide readily-available clinical services for CJ proceedings.</a:t>
            </a:r>
          </a:p>
          <a:p>
            <a:pPr marL="310896" lvl="1" indent="-310896">
              <a:lnSpc>
                <a:spcPct val="120000"/>
              </a:lnSpc>
              <a:spcBef>
                <a:spcPts val="0"/>
              </a:spcBef>
              <a:buFont typeface="Wingdings" panose="05000000000000000000" pitchFamily="2" charset="2"/>
              <a:buChar char="§"/>
              <a:tabLst>
                <a:tab pos="914400" algn="l"/>
              </a:tabLst>
            </a:pPr>
            <a:r>
              <a:rPr lang="en-US" sz="1800" dirty="0">
                <a:solidFill>
                  <a:schemeClr val="tx1"/>
                </a:solidFill>
              </a:rPr>
              <a:t>Do not serve incarcerated individuals due to various restrictions and limited services for indigent and uninsured.</a:t>
            </a:r>
          </a:p>
          <a:p>
            <a:pPr marL="310896" lvl="1" indent="-310896">
              <a:lnSpc>
                <a:spcPct val="120000"/>
              </a:lnSpc>
              <a:spcBef>
                <a:spcPts val="0"/>
              </a:spcBef>
              <a:buFont typeface="Wingdings" panose="05000000000000000000" pitchFamily="2" charset="2"/>
              <a:buChar char="§"/>
              <a:tabLst>
                <a:tab pos="914400" algn="l"/>
              </a:tabLst>
            </a:pPr>
            <a:endParaRPr lang="en-US" sz="1800" dirty="0">
              <a:solidFill>
                <a:schemeClr val="tx1"/>
              </a:solidFill>
            </a:endParaRPr>
          </a:p>
        </p:txBody>
      </p:sp>
      <p:sp>
        <p:nvSpPr>
          <p:cNvPr id="3" name="TextBox 2">
            <a:extLst>
              <a:ext uri="{FF2B5EF4-FFF2-40B4-BE49-F238E27FC236}">
                <a16:creationId xmlns:a16="http://schemas.microsoft.com/office/drawing/2014/main" id="{9119ED29-C671-421D-B33B-01310DFFBFD6}"/>
              </a:ext>
            </a:extLst>
          </p:cNvPr>
          <p:cNvSpPr txBox="1"/>
          <p:nvPr/>
        </p:nvSpPr>
        <p:spPr>
          <a:xfrm>
            <a:off x="6201295" y="2298979"/>
            <a:ext cx="5538674" cy="4417705"/>
          </a:xfrm>
          <a:prstGeom prst="rect">
            <a:avLst/>
          </a:prstGeom>
        </p:spPr>
        <p:txBody>
          <a:bodyPr vert="horz" lIns="91440" tIns="45720" rIns="91440" bIns="45720" rtlCol="0" anchor="t" anchorCtr="0">
            <a:noAutofit/>
          </a:bodyPr>
          <a:lstStyle>
            <a:defPPr>
              <a:defRPr lang="en-US"/>
            </a:defPPr>
            <a:lvl1pPr marL="306000" indent="-306000" defTabSz="457200">
              <a:lnSpc>
                <a:spcPct val="120000"/>
              </a:lnSpc>
              <a:spcBef>
                <a:spcPct val="20000"/>
              </a:spcBef>
              <a:spcAft>
                <a:spcPts val="600"/>
              </a:spcAft>
              <a:buClr>
                <a:schemeClr val="accent1"/>
              </a:buClr>
              <a:buSzPct val="92000"/>
              <a:buFont typeface="Wingdings 2" panose="05020102010507070707" pitchFamily="18" charset="2"/>
              <a:buChar char=""/>
              <a:defRPr sz="1600">
                <a:solidFill>
                  <a:schemeClr val="tx1">
                    <a:lumMod val="75000"/>
                    <a:lumOff val="25000"/>
                  </a:schemeClr>
                </a:solidFill>
              </a:defRPr>
            </a:lvl1pPr>
            <a:lvl2pPr marL="310896" lvl="1" indent="-310896" defTabSz="457200">
              <a:lnSpc>
                <a:spcPct val="120000"/>
              </a:lnSpc>
              <a:spcBef>
                <a:spcPts val="0"/>
              </a:spcBef>
              <a:spcAft>
                <a:spcPts val="600"/>
              </a:spcAft>
              <a:buClr>
                <a:schemeClr val="accent1"/>
              </a:buClr>
              <a:buSzPct val="92000"/>
              <a:buFont typeface="Wingdings" panose="05000000000000000000" pitchFamily="2" charset="2"/>
              <a:buChar char="§"/>
              <a:tabLst>
                <a:tab pos="914400" algn="l"/>
              </a:tabLst>
            </a:lvl2pPr>
            <a:lvl3pPr marL="900000" indent="-270000" defTabSz="457200">
              <a:spcBef>
                <a:spcPct val="20000"/>
              </a:spcBef>
              <a:spcAft>
                <a:spcPts val="600"/>
              </a:spcAft>
              <a:buClr>
                <a:schemeClr val="accent1"/>
              </a:buClr>
              <a:buSzPct val="92000"/>
              <a:buFont typeface="Wingdings 2" panose="05020102010507070707" pitchFamily="18" charset="2"/>
              <a:buChar char=""/>
              <a:defRPr sz="1200">
                <a:solidFill>
                  <a:schemeClr val="tx1">
                    <a:lumMod val="75000"/>
                    <a:lumOff val="25000"/>
                  </a:schemeClr>
                </a:solidFill>
              </a:defRPr>
            </a:lvl3pPr>
            <a:lvl4pPr marL="1242000" indent="-234000" defTabSz="457200">
              <a:spcBef>
                <a:spcPct val="20000"/>
              </a:spcBef>
              <a:spcAft>
                <a:spcPts val="600"/>
              </a:spcAft>
              <a:buClr>
                <a:schemeClr val="accent1"/>
              </a:buClr>
              <a:buSzPct val="92000"/>
              <a:buFont typeface="Wingdings 2" panose="05020102010507070707" pitchFamily="18" charset="2"/>
              <a:buChar char=""/>
              <a:defRPr sz="1100">
                <a:solidFill>
                  <a:schemeClr val="tx1">
                    <a:lumMod val="75000"/>
                    <a:lumOff val="25000"/>
                  </a:schemeClr>
                </a:solidFill>
              </a:defRPr>
            </a:lvl4pPr>
            <a:lvl5pPr marL="1602000" indent="-234000" defTabSz="457200">
              <a:spcBef>
                <a:spcPct val="20000"/>
              </a:spcBef>
              <a:spcAft>
                <a:spcPts val="600"/>
              </a:spcAft>
              <a:buClr>
                <a:schemeClr val="accent1"/>
              </a:buClr>
              <a:buSzPct val="92000"/>
              <a:buFont typeface="Wingdings 2" panose="05020102010507070707" pitchFamily="18" charset="2"/>
              <a:buChar char=""/>
              <a:defRPr sz="1100">
                <a:solidFill>
                  <a:schemeClr val="tx1">
                    <a:lumMod val="75000"/>
                    <a:lumOff val="25000"/>
                  </a:schemeClr>
                </a:solidFill>
              </a:defRPr>
            </a:lvl5pPr>
            <a:lvl6pPr marL="1900000" indent="-228600" defTabSz="457200">
              <a:spcBef>
                <a:spcPct val="20000"/>
              </a:spcBef>
              <a:spcAft>
                <a:spcPts val="600"/>
              </a:spcAft>
              <a:buClr>
                <a:schemeClr val="accent2"/>
              </a:buClr>
              <a:buSzPct val="92000"/>
              <a:buFont typeface="Wingdings 2" panose="05020102010507070707" pitchFamily="18" charset="2"/>
              <a:buChar char=""/>
              <a:defRPr sz="1200">
                <a:solidFill>
                  <a:schemeClr val="tx2"/>
                </a:solidFill>
              </a:defRPr>
            </a:lvl6pPr>
            <a:lvl7pPr marL="2200000" indent="-228600" defTabSz="457200">
              <a:spcBef>
                <a:spcPct val="20000"/>
              </a:spcBef>
              <a:spcAft>
                <a:spcPts val="600"/>
              </a:spcAft>
              <a:buClr>
                <a:schemeClr val="accent2"/>
              </a:buClr>
              <a:buSzPct val="92000"/>
              <a:buFont typeface="Wingdings 2" panose="05020102010507070707" pitchFamily="18" charset="2"/>
              <a:buChar char=""/>
              <a:defRPr sz="1200">
                <a:solidFill>
                  <a:schemeClr val="tx2"/>
                </a:solidFill>
              </a:defRPr>
            </a:lvl7pPr>
            <a:lvl8pPr marL="2500000" indent="-228600" defTabSz="457200">
              <a:spcBef>
                <a:spcPct val="20000"/>
              </a:spcBef>
              <a:spcAft>
                <a:spcPts val="600"/>
              </a:spcAft>
              <a:buClr>
                <a:schemeClr val="accent2"/>
              </a:buClr>
              <a:buSzPct val="92000"/>
              <a:buFont typeface="Wingdings 2" panose="05020102010507070707" pitchFamily="18" charset="2"/>
              <a:buChar char=""/>
              <a:defRPr sz="1200">
                <a:solidFill>
                  <a:schemeClr val="tx2"/>
                </a:solidFill>
              </a:defRPr>
            </a:lvl8pPr>
            <a:lvl9pPr marL="2800000" indent="-228600" defTabSz="457200">
              <a:spcBef>
                <a:spcPct val="20000"/>
              </a:spcBef>
              <a:spcAft>
                <a:spcPts val="600"/>
              </a:spcAft>
              <a:buClr>
                <a:schemeClr val="accent2"/>
              </a:buClr>
              <a:buSzPct val="92000"/>
              <a:buFont typeface="Wingdings 2" panose="05020102010507070707" pitchFamily="18" charset="2"/>
              <a:buChar char=""/>
              <a:defRPr sz="1200">
                <a:solidFill>
                  <a:schemeClr val="tx2"/>
                </a:solidFill>
              </a:defRPr>
            </a:lvl9pPr>
          </a:lstStyle>
          <a:p>
            <a:pPr lvl="1"/>
            <a:r>
              <a:rPr lang="en-US" dirty="0"/>
              <a:t>Do not always provide peer support or case management follow up.</a:t>
            </a:r>
          </a:p>
          <a:p>
            <a:pPr lvl="1"/>
            <a:r>
              <a:rPr lang="en-US" dirty="0"/>
              <a:t>Do not offer immediate access to MAT.</a:t>
            </a:r>
          </a:p>
          <a:p>
            <a:pPr lvl="1"/>
            <a:r>
              <a:rPr lang="en-US" dirty="0"/>
              <a:t>Do not always provide adequate discharge planning (fail to facilitate warm handoff to community treatment and/or social services).</a:t>
            </a:r>
          </a:p>
          <a:p>
            <a:pPr lvl="1"/>
            <a:r>
              <a:rPr lang="en-US" dirty="0"/>
              <a:t>Do not have the capacity to facilitate holistic support (recognize all determinants of health).</a:t>
            </a:r>
          </a:p>
          <a:p>
            <a:pPr lvl="1"/>
            <a:r>
              <a:rPr lang="en-US" dirty="0"/>
              <a:t>Only Freedom House and the UNC ED allow access by the public on a 24/7/365 basis, and services are often at or over capacity.</a:t>
            </a:r>
          </a:p>
        </p:txBody>
      </p:sp>
    </p:spTree>
    <p:extLst>
      <p:ext uri="{BB962C8B-B14F-4D97-AF65-F5344CB8AC3E}">
        <p14:creationId xmlns:p14="http://schemas.microsoft.com/office/powerpoint/2010/main" val="92243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ormAutofit/>
          </a:bodyPr>
          <a:lstStyle/>
          <a:p>
            <a:r>
              <a:rPr lang="en-US" dirty="0">
                <a:solidFill>
                  <a:schemeClr val="tx1"/>
                </a:solidFill>
              </a:rPr>
              <a:t>Current Situation: </a:t>
            </a:r>
            <a:r>
              <a:rPr lang="en-US" dirty="0"/>
              <a:t>focus on the need</a:t>
            </a:r>
            <a:endParaRPr lang="en-US" dirty="0">
              <a:solidFill>
                <a:schemeClr val="tx1"/>
              </a:solidFill>
            </a:endParaRPr>
          </a:p>
        </p:txBody>
      </p:sp>
      <p:sp>
        <p:nvSpPr>
          <p:cNvPr id="2" name="Slide Number Placeholder 1">
            <a:extLst>
              <a:ext uri="{FF2B5EF4-FFF2-40B4-BE49-F238E27FC236}">
                <a16:creationId xmlns:a16="http://schemas.microsoft.com/office/drawing/2014/main" id="{1BF2BFC5-6EFF-45A4-966F-057006FE185C}"/>
              </a:ext>
            </a:extLst>
          </p:cNvPr>
          <p:cNvSpPr>
            <a:spLocks noGrp="1"/>
          </p:cNvSpPr>
          <p:nvPr>
            <p:ph type="sldNum" sz="quarter" idx="12"/>
          </p:nvPr>
        </p:nvSpPr>
        <p:spPr/>
        <p:txBody>
          <a:bodyPr/>
          <a:lstStyle/>
          <a:p>
            <a:fld id="{3A98EE3D-8CD1-4C3F-BD1C-C98C9596463C}" type="slidenum">
              <a:rPr lang="en-US" smtClean="0"/>
              <a:t>7</a:t>
            </a:fld>
            <a:endParaRPr lang="en-US" dirty="0"/>
          </a:p>
        </p:txBody>
      </p:sp>
      <p:grpSp>
        <p:nvGrpSpPr>
          <p:cNvPr id="25" name="Group 24">
            <a:extLst>
              <a:ext uri="{FF2B5EF4-FFF2-40B4-BE49-F238E27FC236}">
                <a16:creationId xmlns:a16="http://schemas.microsoft.com/office/drawing/2014/main" id="{236C57B8-3E48-47F3-B04F-8C8430445D01}"/>
              </a:ext>
            </a:extLst>
          </p:cNvPr>
          <p:cNvGrpSpPr/>
          <p:nvPr/>
        </p:nvGrpSpPr>
        <p:grpSpPr>
          <a:xfrm>
            <a:off x="2880196" y="1737362"/>
            <a:ext cx="5981955" cy="2447680"/>
            <a:chOff x="2663788" y="1256959"/>
            <a:chExt cx="6670106" cy="2086156"/>
          </a:xfrm>
          <a:solidFill>
            <a:schemeClr val="accent1">
              <a:lumMod val="40000"/>
              <a:lumOff val="60000"/>
            </a:schemeClr>
          </a:solidFill>
        </p:grpSpPr>
        <p:sp>
          <p:nvSpPr>
            <p:cNvPr id="26" name="Rectangle: Folded Corner 25">
              <a:extLst>
                <a:ext uri="{FF2B5EF4-FFF2-40B4-BE49-F238E27FC236}">
                  <a16:creationId xmlns:a16="http://schemas.microsoft.com/office/drawing/2014/main" id="{2E25CE3D-9227-4904-9189-3FF5A8902072}"/>
                </a:ext>
              </a:extLst>
            </p:cNvPr>
            <p:cNvSpPr/>
            <p:nvPr/>
          </p:nvSpPr>
          <p:spPr>
            <a:xfrm>
              <a:off x="3513334" y="1976214"/>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Public Safety</a:t>
              </a:r>
            </a:p>
            <a:p>
              <a:pPr algn="ctr"/>
              <a:r>
                <a:rPr lang="en-US" sz="800" dirty="0">
                  <a:solidFill>
                    <a:schemeClr val="tx1"/>
                  </a:solidFill>
                </a:rPr>
                <a:t>(LEO)</a:t>
              </a:r>
            </a:p>
          </p:txBody>
        </p:sp>
        <p:sp>
          <p:nvSpPr>
            <p:cNvPr id="27" name="Rectangle: Folded Corner 26">
              <a:extLst>
                <a:ext uri="{FF2B5EF4-FFF2-40B4-BE49-F238E27FC236}">
                  <a16:creationId xmlns:a16="http://schemas.microsoft.com/office/drawing/2014/main" id="{919A0F94-231B-48F2-99EC-FC7BE204F475}"/>
                </a:ext>
              </a:extLst>
            </p:cNvPr>
            <p:cNvSpPr/>
            <p:nvPr/>
          </p:nvSpPr>
          <p:spPr>
            <a:xfrm>
              <a:off x="4346120" y="1564608"/>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Emergency Medical Services</a:t>
              </a:r>
            </a:p>
          </p:txBody>
        </p:sp>
        <p:sp>
          <p:nvSpPr>
            <p:cNvPr id="28" name="Rectangle: Folded Corner 27">
              <a:extLst>
                <a:ext uri="{FF2B5EF4-FFF2-40B4-BE49-F238E27FC236}">
                  <a16:creationId xmlns:a16="http://schemas.microsoft.com/office/drawing/2014/main" id="{762F9852-CE17-4147-A319-C6BE57AD1D0C}"/>
                </a:ext>
              </a:extLst>
            </p:cNvPr>
            <p:cNvSpPr/>
            <p:nvPr/>
          </p:nvSpPr>
          <p:spPr>
            <a:xfrm>
              <a:off x="5200972" y="1256959"/>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Hospital and ED Services</a:t>
              </a:r>
            </a:p>
          </p:txBody>
        </p:sp>
        <p:sp>
          <p:nvSpPr>
            <p:cNvPr id="29" name="Rectangle: Folded Corner 28">
              <a:extLst>
                <a:ext uri="{FF2B5EF4-FFF2-40B4-BE49-F238E27FC236}">
                  <a16:creationId xmlns:a16="http://schemas.microsoft.com/office/drawing/2014/main" id="{1843DA6F-34FE-4510-8482-ACB3910C3A37}"/>
                </a:ext>
              </a:extLst>
            </p:cNvPr>
            <p:cNvSpPr/>
            <p:nvPr/>
          </p:nvSpPr>
          <p:spPr>
            <a:xfrm>
              <a:off x="8571621" y="2371456"/>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Social Services</a:t>
              </a:r>
            </a:p>
          </p:txBody>
        </p:sp>
        <p:sp>
          <p:nvSpPr>
            <p:cNvPr id="30" name="Rectangle: Folded Corner 29">
              <a:extLst>
                <a:ext uri="{FF2B5EF4-FFF2-40B4-BE49-F238E27FC236}">
                  <a16:creationId xmlns:a16="http://schemas.microsoft.com/office/drawing/2014/main" id="{19F05269-77A8-47B7-B8E7-4C4E7D2D811F}"/>
                </a:ext>
              </a:extLst>
            </p:cNvPr>
            <p:cNvSpPr/>
            <p:nvPr/>
          </p:nvSpPr>
          <p:spPr>
            <a:xfrm>
              <a:off x="2663788" y="2362910"/>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Community  Treatment  Services</a:t>
              </a:r>
            </a:p>
          </p:txBody>
        </p:sp>
        <p:sp>
          <p:nvSpPr>
            <p:cNvPr id="31" name="Rectangle: Folded Corner 30">
              <a:extLst>
                <a:ext uri="{FF2B5EF4-FFF2-40B4-BE49-F238E27FC236}">
                  <a16:creationId xmlns:a16="http://schemas.microsoft.com/office/drawing/2014/main" id="{F1278E0F-D4FF-48A2-9722-5FE750A06297}"/>
                </a:ext>
              </a:extLst>
            </p:cNvPr>
            <p:cNvSpPr/>
            <p:nvPr/>
          </p:nvSpPr>
          <p:spPr>
            <a:xfrm>
              <a:off x="7711131" y="1976214"/>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Facility-Based  Services</a:t>
              </a:r>
            </a:p>
          </p:txBody>
        </p:sp>
        <p:sp>
          <p:nvSpPr>
            <p:cNvPr id="32" name="Rectangle: Folded Corner 31">
              <a:extLst>
                <a:ext uri="{FF2B5EF4-FFF2-40B4-BE49-F238E27FC236}">
                  <a16:creationId xmlns:a16="http://schemas.microsoft.com/office/drawing/2014/main" id="{E5EDE797-EBD8-405B-AC11-ECD483817686}"/>
                </a:ext>
              </a:extLst>
            </p:cNvPr>
            <p:cNvSpPr/>
            <p:nvPr/>
          </p:nvSpPr>
          <p:spPr>
            <a:xfrm>
              <a:off x="6875088" y="1564608"/>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Detention Center Services</a:t>
              </a:r>
            </a:p>
          </p:txBody>
        </p:sp>
        <p:sp>
          <p:nvSpPr>
            <p:cNvPr id="33" name="Rectangle: Folded Corner 32">
              <a:extLst>
                <a:ext uri="{FF2B5EF4-FFF2-40B4-BE49-F238E27FC236}">
                  <a16:creationId xmlns:a16="http://schemas.microsoft.com/office/drawing/2014/main" id="{A647DAFC-C7F8-44CA-9FEF-1094FA3FE17C}"/>
                </a:ext>
              </a:extLst>
            </p:cNvPr>
            <p:cNvSpPr/>
            <p:nvPr/>
          </p:nvSpPr>
          <p:spPr>
            <a:xfrm>
              <a:off x="6039045" y="1256959"/>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Courts and Diversion Programs</a:t>
              </a:r>
            </a:p>
          </p:txBody>
        </p:sp>
        <p:sp>
          <p:nvSpPr>
            <p:cNvPr id="34" name="Oval 33">
              <a:extLst>
                <a:ext uri="{FF2B5EF4-FFF2-40B4-BE49-F238E27FC236}">
                  <a16:creationId xmlns:a16="http://schemas.microsoft.com/office/drawing/2014/main" id="{56389E23-E2D0-4C5A-A229-EA9786AF7821}"/>
                </a:ext>
              </a:extLst>
            </p:cNvPr>
            <p:cNvSpPr/>
            <p:nvPr/>
          </p:nvSpPr>
          <p:spPr>
            <a:xfrm>
              <a:off x="5019574" y="2443995"/>
              <a:ext cx="1894358" cy="899120"/>
            </a:xfrm>
            <a:prstGeom prst="ellipse">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rial" panose="020B0604020202020204" pitchFamily="34" charset="0"/>
                  <a:cs typeface="Arial" panose="020B0604020202020204" pitchFamily="34" charset="0"/>
                </a:rPr>
                <a:t>?</a:t>
              </a:r>
            </a:p>
          </p:txBody>
        </p:sp>
      </p:grpSp>
      <p:sp>
        <p:nvSpPr>
          <p:cNvPr id="17" name="Content Placeholder 2">
            <a:extLst>
              <a:ext uri="{FF2B5EF4-FFF2-40B4-BE49-F238E27FC236}">
                <a16:creationId xmlns:a16="http://schemas.microsoft.com/office/drawing/2014/main" id="{ADE280DC-2226-4A9C-92B0-8754A1896A9C}"/>
              </a:ext>
            </a:extLst>
          </p:cNvPr>
          <p:cNvSpPr txBox="1">
            <a:spLocks/>
          </p:cNvSpPr>
          <p:nvPr/>
        </p:nvSpPr>
        <p:spPr>
          <a:xfrm>
            <a:off x="512827" y="4705003"/>
            <a:ext cx="11029616" cy="1318672"/>
          </a:xfrm>
          <a:prstGeom prst="rect">
            <a:avLst/>
          </a:prstGeom>
          <a:ln>
            <a:solidFill>
              <a:schemeClr val="accent1">
                <a:shade val="50000"/>
              </a:schemeClr>
            </a:solidFill>
          </a:ln>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spcBef>
                <a:spcPts val="0"/>
              </a:spcBef>
            </a:pPr>
            <a:r>
              <a:rPr lang="en-US" sz="1800" i="1" dirty="0">
                <a:solidFill>
                  <a:schemeClr val="tx1"/>
                </a:solidFill>
              </a:rPr>
              <a:t>Multi-year series of actions from 2015 to present.</a:t>
            </a:r>
          </a:p>
          <a:p>
            <a:pPr>
              <a:spcBef>
                <a:spcPts val="0"/>
              </a:spcBef>
            </a:pPr>
            <a:r>
              <a:rPr lang="en-US" sz="1800" i="1" dirty="0">
                <a:solidFill>
                  <a:schemeClr val="tx1"/>
                </a:solidFill>
              </a:rPr>
              <a:t>SIM Workshop </a:t>
            </a:r>
            <a:r>
              <a:rPr lang="en-US" sz="1800" dirty="0">
                <a:solidFill>
                  <a:schemeClr val="tx1"/>
                </a:solidFill>
              </a:rPr>
              <a:t>gap assessment: intersection of BH and criminal justice.</a:t>
            </a:r>
          </a:p>
          <a:p>
            <a:pPr>
              <a:spcBef>
                <a:spcPts val="0"/>
              </a:spcBef>
            </a:pPr>
            <a:r>
              <a:rPr lang="en-US" sz="1800" dirty="0">
                <a:solidFill>
                  <a:schemeClr val="tx1"/>
                </a:solidFill>
              </a:rPr>
              <a:t>Stakeholder Analysis: local needs identified by those engaged in BH clinical services and criminal justice.</a:t>
            </a:r>
          </a:p>
        </p:txBody>
      </p:sp>
    </p:spTree>
    <p:extLst>
      <p:ext uri="{BB962C8B-B14F-4D97-AF65-F5344CB8AC3E}">
        <p14:creationId xmlns:p14="http://schemas.microsoft.com/office/powerpoint/2010/main" val="51015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48640" y="731521"/>
            <a:ext cx="11029616" cy="462798"/>
          </a:xfrm>
        </p:spPr>
        <p:txBody>
          <a:bodyPr>
            <a:normAutofit fontScale="90000"/>
          </a:bodyPr>
          <a:lstStyle/>
          <a:p>
            <a:pPr marL="0">
              <a:lnSpc>
                <a:spcPct val="107000"/>
              </a:lnSpc>
              <a:spcBef>
                <a:spcPts val="200"/>
              </a:spcBef>
              <a:spcAft>
                <a:spcPts val="0"/>
              </a:spcAft>
            </a:pPr>
            <a:r>
              <a:rPr lang="en-US" dirty="0"/>
              <a:t/>
            </a:r>
            <a:br>
              <a:rPr lang="en-US" dirty="0"/>
            </a:br>
            <a:r>
              <a:rPr lang="en-US" dirty="0"/>
              <a:t/>
            </a:r>
            <a:br>
              <a:rPr lang="en-US" dirty="0"/>
            </a:br>
            <a:r>
              <a:rPr lang="en-US" dirty="0"/>
              <a:t/>
            </a:r>
            <a:br>
              <a:rPr lang="en-US" dirty="0"/>
            </a:br>
            <a:r>
              <a:rPr lang="en-US" dirty="0"/>
              <a:t/>
            </a:r>
            <a:br>
              <a:rPr lang="en-US" dirty="0"/>
            </a:br>
            <a:r>
              <a:rPr lang="en-US" sz="3000" dirty="0"/>
              <a:t>Plan for future: Best Practices </a:t>
            </a:r>
            <a:endParaRPr lang="en-US" sz="2000" b="1" dirty="0"/>
          </a:p>
        </p:txBody>
      </p:sp>
      <p:sp>
        <p:nvSpPr>
          <p:cNvPr id="29" name="Content Placeholder 28">
            <a:extLst>
              <a:ext uri="{FF2B5EF4-FFF2-40B4-BE49-F238E27FC236}">
                <a16:creationId xmlns:a16="http://schemas.microsoft.com/office/drawing/2014/main" id="{EEBAA343-CD07-476F-B355-8732312FFF21}"/>
              </a:ext>
            </a:extLst>
          </p:cNvPr>
          <p:cNvSpPr>
            <a:spLocks noGrp="1"/>
          </p:cNvSpPr>
          <p:nvPr>
            <p:ph sz="half" idx="1"/>
          </p:nvPr>
        </p:nvSpPr>
        <p:spPr>
          <a:xfrm>
            <a:off x="548640" y="1284840"/>
            <a:ext cx="4954852" cy="5227055"/>
          </a:xfrm>
        </p:spPr>
        <p:txBody>
          <a:bodyPr anchor="t" anchorCtr="0">
            <a:noAutofit/>
          </a:bodyPr>
          <a:lstStyle/>
          <a:p>
            <a:pPr marL="0" marR="0" lvl="0" indent="0" algn="ctr">
              <a:spcBef>
                <a:spcPts val="24"/>
              </a:spcBef>
              <a:buNone/>
            </a:pPr>
            <a:r>
              <a:rPr lang="en-US" sz="1800" b="1" u="sng" dirty="0">
                <a:solidFill>
                  <a:schemeClr val="tx1"/>
                </a:solidFill>
              </a:rPr>
              <a:t>Literature and Existing Facilities Review</a:t>
            </a:r>
          </a:p>
          <a:p>
            <a:pPr>
              <a:spcBef>
                <a:spcPts val="24"/>
              </a:spcBef>
              <a:buFont typeface="Wingdings" panose="05000000000000000000" pitchFamily="2" charset="2"/>
              <a:buChar char="§"/>
            </a:pPr>
            <a:r>
              <a:rPr lang="en-US" sz="1800" dirty="0">
                <a:solidFill>
                  <a:schemeClr val="tx1"/>
                </a:solidFill>
              </a:rPr>
              <a:t>Currently there are no national standards for crisis services as there are in other areas (e.g., EMS). </a:t>
            </a:r>
          </a:p>
          <a:p>
            <a:pPr>
              <a:spcBef>
                <a:spcPts val="24"/>
              </a:spcBef>
              <a:buFont typeface="Wingdings" panose="05000000000000000000" pitchFamily="2" charset="2"/>
              <a:buChar char="§"/>
            </a:pPr>
            <a:r>
              <a:rPr lang="en-US" sz="1800" dirty="0">
                <a:solidFill>
                  <a:schemeClr val="tx1"/>
                </a:solidFill>
              </a:rPr>
              <a:t>There is a large body of literature that points to evidence-based practices that can be adopted and tailored to Orange County. </a:t>
            </a:r>
          </a:p>
          <a:p>
            <a:pPr marL="742950" lvl="1" indent="-285750">
              <a:spcBef>
                <a:spcPts val="24"/>
              </a:spcBef>
              <a:buFont typeface="Wingdings" panose="05000000000000000000" pitchFamily="2" charset="2"/>
              <a:buChar char="§"/>
            </a:pPr>
            <a:r>
              <a:rPr lang="en-US" sz="1800" dirty="0">
                <a:solidFill>
                  <a:schemeClr val="tx1"/>
                </a:solidFill>
              </a:rPr>
              <a:t>The </a:t>
            </a:r>
            <a:r>
              <a:rPr lang="en-US" sz="1800" i="1" dirty="0">
                <a:solidFill>
                  <a:schemeClr val="tx1"/>
                </a:solidFill>
              </a:rPr>
              <a:t>Sequential Intercept Model (2015)</a:t>
            </a:r>
            <a:r>
              <a:rPr lang="en-US" sz="1800" dirty="0">
                <a:solidFill>
                  <a:schemeClr val="tx1"/>
                </a:solidFill>
              </a:rPr>
              <a:t>.</a:t>
            </a:r>
          </a:p>
          <a:p>
            <a:pPr marL="742950" lvl="1" indent="-285750">
              <a:spcBef>
                <a:spcPts val="24"/>
              </a:spcBef>
              <a:buFont typeface="Wingdings" panose="05000000000000000000" pitchFamily="2" charset="2"/>
              <a:buChar char="§"/>
            </a:pPr>
            <a:r>
              <a:rPr lang="en-US" sz="1800" i="1" dirty="0">
                <a:solidFill>
                  <a:schemeClr val="tx1"/>
                </a:solidFill>
              </a:rPr>
              <a:t>National Guidelines for Crisis Care: A Best Practice Toolkit </a:t>
            </a:r>
            <a:r>
              <a:rPr lang="en-US" sz="1800" dirty="0">
                <a:solidFill>
                  <a:schemeClr val="tx1"/>
                </a:solidFill>
              </a:rPr>
              <a:t>(SAMHSA 2020)</a:t>
            </a:r>
            <a:r>
              <a:rPr lang="en-US" sz="1800" i="1" dirty="0">
                <a:solidFill>
                  <a:schemeClr val="tx1"/>
                </a:solidFill>
              </a:rPr>
              <a:t>.</a:t>
            </a:r>
          </a:p>
          <a:p>
            <a:pPr marL="742950" lvl="1" indent="-285750">
              <a:spcBef>
                <a:spcPts val="24"/>
              </a:spcBef>
              <a:buFont typeface="Wingdings" panose="05000000000000000000" pitchFamily="2" charset="2"/>
              <a:buChar char="§"/>
            </a:pPr>
            <a:r>
              <a:rPr lang="en-US" sz="1800" i="1" dirty="0">
                <a:solidFill>
                  <a:schemeClr val="tx1"/>
                </a:solidFill>
              </a:rPr>
              <a:t>Roadmap To The Ideal Crisis System (</a:t>
            </a:r>
            <a:r>
              <a:rPr lang="en-US" sz="1800" dirty="0">
                <a:solidFill>
                  <a:schemeClr val="tx1"/>
                </a:solidFill>
                <a:cs typeface="Arial" panose="020B0604020202020204" pitchFamily="34" charset="0"/>
              </a:rPr>
              <a:t>National Council for Behavioral Health 2021).</a:t>
            </a:r>
          </a:p>
          <a:p>
            <a:pPr>
              <a:spcBef>
                <a:spcPts val="24"/>
              </a:spcBef>
              <a:buFont typeface="Wingdings" panose="05000000000000000000" pitchFamily="2" charset="2"/>
              <a:buChar char="§"/>
            </a:pPr>
            <a:r>
              <a:rPr lang="en-US" sz="1800" dirty="0">
                <a:solidFill>
                  <a:schemeClr val="tx1"/>
                </a:solidFill>
              </a:rPr>
              <a:t>There are many existing facilities in the U.S. and they vary widely (</a:t>
            </a:r>
            <a:r>
              <a:rPr lang="en-US" sz="1800" b="1" dirty="0">
                <a:solidFill>
                  <a:schemeClr val="tx1"/>
                </a:solidFill>
              </a:rPr>
              <a:t>Exhibit B</a:t>
            </a:r>
            <a:r>
              <a:rPr lang="en-US" sz="1800" dirty="0">
                <a:solidFill>
                  <a:schemeClr val="tx1"/>
                </a:solidFill>
              </a:rPr>
              <a:t>).</a:t>
            </a:r>
          </a:p>
          <a:p>
            <a:pPr>
              <a:spcBef>
                <a:spcPts val="24"/>
              </a:spcBef>
            </a:pPr>
            <a:endParaRPr lang="en-US" sz="1800" dirty="0"/>
          </a:p>
        </p:txBody>
      </p:sp>
      <p:sp>
        <p:nvSpPr>
          <p:cNvPr id="2" name="Slide Number Placeholder 1">
            <a:extLst>
              <a:ext uri="{FF2B5EF4-FFF2-40B4-BE49-F238E27FC236}">
                <a16:creationId xmlns:a16="http://schemas.microsoft.com/office/drawing/2014/main" id="{D29BB860-AA13-4E57-953F-E19C5BEE548D}"/>
              </a:ext>
            </a:extLst>
          </p:cNvPr>
          <p:cNvSpPr>
            <a:spLocks noGrp="1"/>
          </p:cNvSpPr>
          <p:nvPr>
            <p:ph type="sldNum" sz="quarter" idx="12"/>
          </p:nvPr>
        </p:nvSpPr>
        <p:spPr/>
        <p:txBody>
          <a:bodyPr/>
          <a:lstStyle/>
          <a:p>
            <a:fld id="{3A98EE3D-8CD1-4C3F-BD1C-C98C9596463C}" type="slidenum">
              <a:rPr lang="en-US" smtClean="0"/>
              <a:t>8</a:t>
            </a:fld>
            <a:endParaRPr lang="en-US" dirty="0"/>
          </a:p>
        </p:txBody>
      </p:sp>
      <p:sp>
        <p:nvSpPr>
          <p:cNvPr id="5" name="Content Placeholder 2">
            <a:extLst>
              <a:ext uri="{FF2B5EF4-FFF2-40B4-BE49-F238E27FC236}">
                <a16:creationId xmlns:a16="http://schemas.microsoft.com/office/drawing/2014/main" id="{F7F645B1-603B-4360-A9CE-663229639F18}"/>
              </a:ext>
            </a:extLst>
          </p:cNvPr>
          <p:cNvSpPr>
            <a:spLocks noGrp="1"/>
          </p:cNvSpPr>
          <p:nvPr>
            <p:ph sz="half" idx="2"/>
          </p:nvPr>
        </p:nvSpPr>
        <p:spPr>
          <a:xfrm>
            <a:off x="6095999" y="1280161"/>
            <a:ext cx="5514809" cy="5231734"/>
          </a:xfrm>
        </p:spPr>
        <p:txBody>
          <a:bodyPr anchor="t" anchorCtr="0">
            <a:noAutofit/>
          </a:bodyPr>
          <a:lstStyle/>
          <a:p>
            <a:pPr marL="0" lvl="0" indent="0" algn="ctr">
              <a:spcBef>
                <a:spcPts val="24"/>
              </a:spcBef>
              <a:buNone/>
            </a:pPr>
            <a:r>
              <a:rPr lang="en-US" sz="1800" b="1" u="sng" dirty="0"/>
              <a:t>Elements of Current Best Practices</a:t>
            </a:r>
          </a:p>
          <a:p>
            <a:pPr lvl="0">
              <a:spcBef>
                <a:spcPts val="24"/>
              </a:spcBef>
              <a:buFont typeface="Wingdings" panose="05000000000000000000" pitchFamily="2" charset="2"/>
              <a:buChar char="§"/>
            </a:pPr>
            <a:r>
              <a:rPr lang="en-US" sz="1800" dirty="0"/>
              <a:t>Embrace Clear Objective.</a:t>
            </a:r>
          </a:p>
          <a:p>
            <a:pPr lvl="1">
              <a:spcBef>
                <a:spcPts val="24"/>
              </a:spcBef>
              <a:buFont typeface="Wingdings" panose="05000000000000000000" pitchFamily="2" charset="2"/>
              <a:buChar char="§"/>
            </a:pPr>
            <a:r>
              <a:rPr lang="en-US" sz="1800" dirty="0"/>
              <a:t>Embrace the objective of diverting individuals in crisis away from traditional ED and jails.</a:t>
            </a:r>
          </a:p>
          <a:p>
            <a:pPr lvl="1">
              <a:spcBef>
                <a:spcPts val="24"/>
              </a:spcBef>
              <a:buFont typeface="Wingdings" panose="05000000000000000000" pitchFamily="2" charset="2"/>
              <a:buChar char="§"/>
            </a:pPr>
            <a:r>
              <a:rPr lang="en-US" sz="1800" dirty="0"/>
              <a:t>Support this objective with </a:t>
            </a:r>
            <a:r>
              <a:rPr lang="en-US" sz="1800" u="sng" dirty="0"/>
              <a:t>dedicated facilities </a:t>
            </a:r>
            <a:r>
              <a:rPr lang="en-US" sz="1800" dirty="0"/>
              <a:t>and programs.</a:t>
            </a:r>
          </a:p>
          <a:p>
            <a:pPr lvl="0">
              <a:spcBef>
                <a:spcPts val="24"/>
              </a:spcBef>
              <a:buFont typeface="Wingdings" panose="05000000000000000000" pitchFamily="2" charset="2"/>
              <a:buChar char="§"/>
            </a:pPr>
            <a:r>
              <a:rPr lang="en-US" sz="1800" dirty="0"/>
              <a:t>Anyone, Anytime, Anywhere. </a:t>
            </a:r>
          </a:p>
          <a:p>
            <a:pPr>
              <a:spcBef>
                <a:spcPts val="24"/>
              </a:spcBef>
              <a:buFont typeface="Wingdings" panose="05000000000000000000" pitchFamily="2" charset="2"/>
              <a:buChar char="§"/>
            </a:pPr>
            <a:r>
              <a:rPr lang="en-US" sz="1800" dirty="0"/>
              <a:t>Calming Environment. </a:t>
            </a:r>
          </a:p>
          <a:p>
            <a:pPr lvl="0">
              <a:spcBef>
                <a:spcPts val="24"/>
              </a:spcBef>
              <a:buFont typeface="Wingdings" panose="05000000000000000000" pitchFamily="2" charset="2"/>
              <a:buChar char="§"/>
            </a:pPr>
            <a:r>
              <a:rPr lang="en-US" sz="1800" dirty="0"/>
              <a:t>Network with Community Treatment Providers. </a:t>
            </a:r>
          </a:p>
          <a:p>
            <a:pPr>
              <a:spcBef>
                <a:spcPts val="24"/>
              </a:spcBef>
              <a:buFont typeface="Wingdings" panose="05000000000000000000" pitchFamily="2" charset="2"/>
              <a:buChar char="§"/>
            </a:pPr>
            <a:r>
              <a:rPr lang="en-US" sz="1800" dirty="0"/>
              <a:t>Warm Handoffs with support of Case Managers/Peer Support Specialists.</a:t>
            </a:r>
          </a:p>
          <a:p>
            <a:pPr>
              <a:spcBef>
                <a:spcPts val="24"/>
              </a:spcBef>
              <a:buFont typeface="Wingdings" panose="05000000000000000000" pitchFamily="2" charset="2"/>
              <a:buChar char="§"/>
            </a:pPr>
            <a:r>
              <a:rPr lang="en-US" sz="1800" dirty="0"/>
              <a:t>Community-wide Collaboration.</a:t>
            </a:r>
          </a:p>
          <a:p>
            <a:pPr lvl="0">
              <a:spcBef>
                <a:spcPts val="24"/>
              </a:spcBef>
              <a:buFont typeface="Wingdings" panose="05000000000000000000" pitchFamily="2" charset="2"/>
              <a:buChar char="§"/>
            </a:pPr>
            <a:r>
              <a:rPr lang="en-US" sz="1800" dirty="0"/>
              <a:t>Holistic Wrap Around. </a:t>
            </a:r>
          </a:p>
          <a:p>
            <a:pPr lvl="0">
              <a:spcBef>
                <a:spcPts val="24"/>
              </a:spcBef>
              <a:buFont typeface="Wingdings" panose="05000000000000000000" pitchFamily="2" charset="2"/>
              <a:buChar char="§"/>
            </a:pPr>
            <a:r>
              <a:rPr lang="en-US" sz="1800" dirty="0"/>
              <a:t>Continuous Improvement. </a:t>
            </a:r>
          </a:p>
        </p:txBody>
      </p:sp>
    </p:spTree>
    <p:extLst>
      <p:ext uri="{BB962C8B-B14F-4D97-AF65-F5344CB8AC3E}">
        <p14:creationId xmlns:p14="http://schemas.microsoft.com/office/powerpoint/2010/main" val="91746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7DD45CF-2CE8-42CC-AB5D-FA6C84C7BEF9}"/>
              </a:ext>
            </a:extLst>
          </p:cNvPr>
          <p:cNvSpPr>
            <a:spLocks noGrp="1"/>
          </p:cNvSpPr>
          <p:nvPr>
            <p:ph type="title"/>
          </p:nvPr>
        </p:nvSpPr>
        <p:spPr>
          <a:xfrm>
            <a:off x="581193" y="729658"/>
            <a:ext cx="11029616" cy="520644"/>
          </a:xfrm>
        </p:spPr>
        <p:txBody>
          <a:bodyPr>
            <a:noAutofit/>
          </a:bodyPr>
          <a:lstStyle/>
          <a:p>
            <a:r>
              <a:rPr lang="en-US" dirty="0">
                <a:solidFill>
                  <a:schemeClr val="tx1"/>
                </a:solidFill>
              </a:rPr>
              <a:t>Plan for Future: Dedicated Crisis/Diversion Facility</a:t>
            </a:r>
          </a:p>
        </p:txBody>
      </p:sp>
      <p:sp>
        <p:nvSpPr>
          <p:cNvPr id="2" name="Slide Number Placeholder 1">
            <a:extLst>
              <a:ext uri="{FF2B5EF4-FFF2-40B4-BE49-F238E27FC236}">
                <a16:creationId xmlns:a16="http://schemas.microsoft.com/office/drawing/2014/main" id="{1BF2BFC5-6EFF-45A4-966F-057006FE185C}"/>
              </a:ext>
            </a:extLst>
          </p:cNvPr>
          <p:cNvSpPr>
            <a:spLocks noGrp="1"/>
          </p:cNvSpPr>
          <p:nvPr>
            <p:ph type="sldNum" sz="quarter" idx="12"/>
          </p:nvPr>
        </p:nvSpPr>
        <p:spPr/>
        <p:txBody>
          <a:bodyPr/>
          <a:lstStyle/>
          <a:p>
            <a:fld id="{3A98EE3D-8CD1-4C3F-BD1C-C98C9596463C}" type="slidenum">
              <a:rPr lang="en-US" smtClean="0"/>
              <a:t>9</a:t>
            </a:fld>
            <a:endParaRPr lang="en-US" dirty="0"/>
          </a:p>
        </p:txBody>
      </p:sp>
      <p:sp>
        <p:nvSpPr>
          <p:cNvPr id="15" name="TextBox 14">
            <a:extLst>
              <a:ext uri="{FF2B5EF4-FFF2-40B4-BE49-F238E27FC236}">
                <a16:creationId xmlns:a16="http://schemas.microsoft.com/office/drawing/2014/main" id="{9EACBED5-297F-42A6-9503-BE839C54691B}"/>
              </a:ext>
            </a:extLst>
          </p:cNvPr>
          <p:cNvSpPr txBox="1"/>
          <p:nvPr/>
        </p:nvSpPr>
        <p:spPr>
          <a:xfrm>
            <a:off x="324441" y="4131695"/>
            <a:ext cx="11029617" cy="393762"/>
          </a:xfrm>
          <a:prstGeom prst="rect">
            <a:avLst/>
          </a:prstGeom>
          <a:noFill/>
        </p:spPr>
        <p:txBody>
          <a:bodyPr wrap="square" rtlCol="0" anchor="t" anchorCtr="0">
            <a:spAutoFit/>
          </a:bodyPr>
          <a:lstStyle/>
          <a:p>
            <a:pPr marL="0" lvl="1" algn="ctr" defTabSz="457200">
              <a:lnSpc>
                <a:spcPct val="120000"/>
              </a:lnSpc>
              <a:buClr>
                <a:schemeClr val="accent1"/>
              </a:buClr>
              <a:buSzPct val="92000"/>
            </a:pPr>
            <a:r>
              <a:rPr lang="en-US" b="1" dirty="0"/>
              <a:t>Orange County is planning a </a:t>
            </a:r>
            <a:r>
              <a:rPr lang="en-US" b="1" u="sng" dirty="0"/>
              <a:t>dedicated</a:t>
            </a:r>
            <a:r>
              <a:rPr lang="en-US" b="1" dirty="0"/>
              <a:t> Crisis/Diversion Facility to enhance its crisis system.</a:t>
            </a:r>
          </a:p>
        </p:txBody>
      </p:sp>
      <p:grpSp>
        <p:nvGrpSpPr>
          <p:cNvPr id="25" name="Group 24">
            <a:extLst>
              <a:ext uri="{FF2B5EF4-FFF2-40B4-BE49-F238E27FC236}">
                <a16:creationId xmlns:a16="http://schemas.microsoft.com/office/drawing/2014/main" id="{236C57B8-3E48-47F3-B04F-8C8430445D01}"/>
              </a:ext>
            </a:extLst>
          </p:cNvPr>
          <p:cNvGrpSpPr/>
          <p:nvPr/>
        </p:nvGrpSpPr>
        <p:grpSpPr>
          <a:xfrm>
            <a:off x="2880196" y="1554480"/>
            <a:ext cx="5981955" cy="2447680"/>
            <a:chOff x="2663788" y="1256959"/>
            <a:chExt cx="6670106" cy="2086156"/>
          </a:xfrm>
          <a:solidFill>
            <a:schemeClr val="accent1">
              <a:lumMod val="40000"/>
              <a:lumOff val="60000"/>
            </a:schemeClr>
          </a:solidFill>
        </p:grpSpPr>
        <p:sp>
          <p:nvSpPr>
            <p:cNvPr id="26" name="Rectangle: Folded Corner 25">
              <a:extLst>
                <a:ext uri="{FF2B5EF4-FFF2-40B4-BE49-F238E27FC236}">
                  <a16:creationId xmlns:a16="http://schemas.microsoft.com/office/drawing/2014/main" id="{2E25CE3D-9227-4904-9189-3FF5A8902072}"/>
                </a:ext>
              </a:extLst>
            </p:cNvPr>
            <p:cNvSpPr/>
            <p:nvPr/>
          </p:nvSpPr>
          <p:spPr>
            <a:xfrm>
              <a:off x="3513334" y="1976214"/>
              <a:ext cx="762273" cy="823212"/>
            </a:xfrm>
            <a:prstGeom prst="foldedCorner">
              <a:avLst>
                <a:gd name="adj" fmla="val 42835"/>
              </a:avLst>
            </a:prstGeom>
            <a:solidFill>
              <a:schemeClr val="accent1">
                <a:lumMod val="40000"/>
                <a:lumOff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Public Safety</a:t>
              </a:r>
            </a:p>
            <a:p>
              <a:pPr algn="ctr"/>
              <a:r>
                <a:rPr lang="en-US" sz="800" dirty="0">
                  <a:solidFill>
                    <a:schemeClr val="tx1"/>
                  </a:solidFill>
                </a:rPr>
                <a:t>(LEO)</a:t>
              </a:r>
            </a:p>
          </p:txBody>
        </p:sp>
        <p:sp>
          <p:nvSpPr>
            <p:cNvPr id="27" name="Rectangle: Folded Corner 26">
              <a:extLst>
                <a:ext uri="{FF2B5EF4-FFF2-40B4-BE49-F238E27FC236}">
                  <a16:creationId xmlns:a16="http://schemas.microsoft.com/office/drawing/2014/main" id="{919A0F94-231B-48F2-99EC-FC7BE204F475}"/>
                </a:ext>
              </a:extLst>
            </p:cNvPr>
            <p:cNvSpPr/>
            <p:nvPr/>
          </p:nvSpPr>
          <p:spPr>
            <a:xfrm>
              <a:off x="4346120" y="1564608"/>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Emergency Medical Services</a:t>
              </a:r>
            </a:p>
          </p:txBody>
        </p:sp>
        <p:sp>
          <p:nvSpPr>
            <p:cNvPr id="28" name="Rectangle: Folded Corner 27">
              <a:extLst>
                <a:ext uri="{FF2B5EF4-FFF2-40B4-BE49-F238E27FC236}">
                  <a16:creationId xmlns:a16="http://schemas.microsoft.com/office/drawing/2014/main" id="{762F9852-CE17-4147-A319-C6BE57AD1D0C}"/>
                </a:ext>
              </a:extLst>
            </p:cNvPr>
            <p:cNvSpPr/>
            <p:nvPr/>
          </p:nvSpPr>
          <p:spPr>
            <a:xfrm>
              <a:off x="5200972" y="1256959"/>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Hospital and ED Services</a:t>
              </a:r>
            </a:p>
          </p:txBody>
        </p:sp>
        <p:sp>
          <p:nvSpPr>
            <p:cNvPr id="29" name="Rectangle: Folded Corner 28">
              <a:extLst>
                <a:ext uri="{FF2B5EF4-FFF2-40B4-BE49-F238E27FC236}">
                  <a16:creationId xmlns:a16="http://schemas.microsoft.com/office/drawing/2014/main" id="{1843DA6F-34FE-4510-8482-ACB3910C3A37}"/>
                </a:ext>
              </a:extLst>
            </p:cNvPr>
            <p:cNvSpPr/>
            <p:nvPr/>
          </p:nvSpPr>
          <p:spPr>
            <a:xfrm>
              <a:off x="8571621" y="2371456"/>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Social Services</a:t>
              </a:r>
            </a:p>
          </p:txBody>
        </p:sp>
        <p:sp>
          <p:nvSpPr>
            <p:cNvPr id="30" name="Rectangle: Folded Corner 29">
              <a:extLst>
                <a:ext uri="{FF2B5EF4-FFF2-40B4-BE49-F238E27FC236}">
                  <a16:creationId xmlns:a16="http://schemas.microsoft.com/office/drawing/2014/main" id="{19F05269-77A8-47B7-B8E7-4C4E7D2D811F}"/>
                </a:ext>
              </a:extLst>
            </p:cNvPr>
            <p:cNvSpPr/>
            <p:nvPr/>
          </p:nvSpPr>
          <p:spPr>
            <a:xfrm>
              <a:off x="2663788" y="2362910"/>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Community  Treatment  Services</a:t>
              </a:r>
            </a:p>
          </p:txBody>
        </p:sp>
        <p:sp>
          <p:nvSpPr>
            <p:cNvPr id="31" name="Rectangle: Folded Corner 30">
              <a:extLst>
                <a:ext uri="{FF2B5EF4-FFF2-40B4-BE49-F238E27FC236}">
                  <a16:creationId xmlns:a16="http://schemas.microsoft.com/office/drawing/2014/main" id="{F1278E0F-D4FF-48A2-9722-5FE750A06297}"/>
                </a:ext>
              </a:extLst>
            </p:cNvPr>
            <p:cNvSpPr/>
            <p:nvPr/>
          </p:nvSpPr>
          <p:spPr>
            <a:xfrm>
              <a:off x="7711131" y="1976214"/>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Facility-Based  Services</a:t>
              </a:r>
            </a:p>
          </p:txBody>
        </p:sp>
        <p:sp>
          <p:nvSpPr>
            <p:cNvPr id="32" name="Rectangle: Folded Corner 31">
              <a:extLst>
                <a:ext uri="{FF2B5EF4-FFF2-40B4-BE49-F238E27FC236}">
                  <a16:creationId xmlns:a16="http://schemas.microsoft.com/office/drawing/2014/main" id="{E5EDE797-EBD8-405B-AC11-ECD483817686}"/>
                </a:ext>
              </a:extLst>
            </p:cNvPr>
            <p:cNvSpPr/>
            <p:nvPr/>
          </p:nvSpPr>
          <p:spPr>
            <a:xfrm>
              <a:off x="6875088" y="1564608"/>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Detention Center Services</a:t>
              </a:r>
            </a:p>
          </p:txBody>
        </p:sp>
        <p:sp>
          <p:nvSpPr>
            <p:cNvPr id="33" name="Rectangle: Folded Corner 32">
              <a:extLst>
                <a:ext uri="{FF2B5EF4-FFF2-40B4-BE49-F238E27FC236}">
                  <a16:creationId xmlns:a16="http://schemas.microsoft.com/office/drawing/2014/main" id="{A647DAFC-C7F8-44CA-9FEF-1094FA3FE17C}"/>
                </a:ext>
              </a:extLst>
            </p:cNvPr>
            <p:cNvSpPr/>
            <p:nvPr/>
          </p:nvSpPr>
          <p:spPr>
            <a:xfrm>
              <a:off x="6039045" y="1256959"/>
              <a:ext cx="762273" cy="823212"/>
            </a:xfrm>
            <a:prstGeom prst="foldedCorner">
              <a:avLst>
                <a:gd name="adj" fmla="val 42835"/>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800" dirty="0">
                  <a:solidFill>
                    <a:schemeClr val="tx1"/>
                  </a:solidFill>
                </a:rPr>
                <a:t>Courts and Diversion Programs</a:t>
              </a:r>
            </a:p>
          </p:txBody>
        </p:sp>
        <p:sp>
          <p:nvSpPr>
            <p:cNvPr id="34" name="Oval 33">
              <a:extLst>
                <a:ext uri="{FF2B5EF4-FFF2-40B4-BE49-F238E27FC236}">
                  <a16:creationId xmlns:a16="http://schemas.microsoft.com/office/drawing/2014/main" id="{56389E23-E2D0-4C5A-A229-EA9786AF7821}"/>
                </a:ext>
              </a:extLst>
            </p:cNvPr>
            <p:cNvSpPr/>
            <p:nvPr/>
          </p:nvSpPr>
          <p:spPr>
            <a:xfrm>
              <a:off x="5019574" y="2443995"/>
              <a:ext cx="1894358" cy="899120"/>
            </a:xfrm>
            <a:prstGeom prst="ellipse">
              <a:avLst/>
            </a:prstGeom>
            <a:gr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panose="020B0604020202020204" pitchFamily="34" charset="0"/>
                  <a:cs typeface="Arial" panose="020B0604020202020204" pitchFamily="34" charset="0"/>
                </a:rPr>
                <a:t>Dedicated Crisis/Diversion Facility</a:t>
              </a:r>
            </a:p>
          </p:txBody>
        </p:sp>
      </p:grpSp>
      <p:sp>
        <p:nvSpPr>
          <p:cNvPr id="16" name="Content Placeholder 2">
            <a:extLst>
              <a:ext uri="{FF2B5EF4-FFF2-40B4-BE49-F238E27FC236}">
                <a16:creationId xmlns:a16="http://schemas.microsoft.com/office/drawing/2014/main" id="{97B38425-40B8-43CF-A71D-278956A1BE46}"/>
              </a:ext>
            </a:extLst>
          </p:cNvPr>
          <p:cNvSpPr txBox="1">
            <a:spLocks/>
          </p:cNvSpPr>
          <p:nvPr/>
        </p:nvSpPr>
        <p:spPr>
          <a:xfrm>
            <a:off x="625527" y="4513276"/>
            <a:ext cx="11029617" cy="2003902"/>
          </a:xfrm>
          <a:prstGeom prst="rect">
            <a:avLst/>
          </a:prstGeom>
          <a:ln>
            <a:solidFill>
              <a:schemeClr val="accent1">
                <a:shade val="50000"/>
              </a:schemeClr>
            </a:solidFill>
          </a:ln>
        </p:spPr>
        <p:txBody>
          <a:bodyPr vert="horz" lIns="91440" tIns="45720" rIns="91440" bIns="45720" rtlCol="0" anchor="t" anchorCtr="0">
            <a:noAutofit/>
          </a:bodyPr>
          <a:lst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spcBef>
                <a:spcPts val="0"/>
              </a:spcBef>
            </a:pPr>
            <a:r>
              <a:rPr lang="en-US" sz="1800" dirty="0">
                <a:solidFill>
                  <a:schemeClr val="tx1"/>
                </a:solidFill>
              </a:rPr>
              <a:t>Best Practices: literature review and review of existing U.S. and N.C. programs and facilities.</a:t>
            </a:r>
          </a:p>
          <a:p>
            <a:pPr>
              <a:spcBef>
                <a:spcPts val="0"/>
              </a:spcBef>
            </a:pPr>
            <a:r>
              <a:rPr lang="en-US" sz="1800" dirty="0">
                <a:solidFill>
                  <a:schemeClr val="tx1"/>
                </a:solidFill>
              </a:rPr>
              <a:t>Local Stakeholders: assessment of gaps and needed services.</a:t>
            </a:r>
          </a:p>
          <a:p>
            <a:pPr>
              <a:spcBef>
                <a:spcPts val="0"/>
              </a:spcBef>
            </a:pPr>
            <a:r>
              <a:rPr lang="en-US" sz="1800" dirty="0">
                <a:solidFill>
                  <a:schemeClr val="tx1"/>
                </a:solidFill>
              </a:rPr>
              <a:t>Facility will provide clinical and criminal justice-related services. </a:t>
            </a:r>
          </a:p>
          <a:p>
            <a:pPr>
              <a:spcBef>
                <a:spcPts val="0"/>
              </a:spcBef>
            </a:pPr>
            <a:r>
              <a:rPr lang="en-US" sz="1800" dirty="0">
                <a:solidFill>
                  <a:schemeClr val="tx1"/>
                </a:solidFill>
              </a:rPr>
              <a:t>Facility will fill in missing pieces in our existing crisis system, build on current capacity and strengths.</a:t>
            </a:r>
          </a:p>
          <a:p>
            <a:pPr>
              <a:spcBef>
                <a:spcPts val="0"/>
              </a:spcBef>
            </a:pPr>
            <a:r>
              <a:rPr lang="en-US" sz="1800" dirty="0">
                <a:solidFill>
                  <a:schemeClr val="tx1"/>
                </a:solidFill>
              </a:rPr>
              <a:t>Network with existing programs and services: it will not duplicate or replace existing services and programs.</a:t>
            </a:r>
          </a:p>
          <a:p>
            <a:pPr>
              <a:spcBef>
                <a:spcPts val="0"/>
              </a:spcBef>
            </a:pPr>
            <a:endParaRPr lang="en-US" sz="1800" dirty="0">
              <a:solidFill>
                <a:schemeClr val="tx1"/>
              </a:solidFill>
            </a:endParaRPr>
          </a:p>
        </p:txBody>
      </p:sp>
    </p:spTree>
    <p:extLst>
      <p:ext uri="{BB962C8B-B14F-4D97-AF65-F5344CB8AC3E}">
        <p14:creationId xmlns:p14="http://schemas.microsoft.com/office/powerpoint/2010/main" val="1718383137"/>
      </p:ext>
    </p:extLst>
  </p:cSld>
  <p:clrMapOvr>
    <a:masterClrMapping/>
  </p:clrMapOvr>
</p:sld>
</file>

<file path=ppt/theme/theme1.xml><?xml version="1.0" encoding="utf-8"?>
<a:theme xmlns:a="http://schemas.openxmlformats.org/drawingml/2006/main" name="DividendVTI">
  <a:themeElements>
    <a:clrScheme name="AnalogousFromDarkSeedLeftStep">
      <a:dk1>
        <a:srgbClr val="000000"/>
      </a:dk1>
      <a:lt1>
        <a:srgbClr val="FFFFFF"/>
      </a:lt1>
      <a:dk2>
        <a:srgbClr val="412425"/>
      </a:dk2>
      <a:lt2>
        <a:srgbClr val="E2E5E8"/>
      </a:lt2>
      <a:accent1>
        <a:srgbClr val="C98447"/>
      </a:accent1>
      <a:accent2>
        <a:srgbClr val="B73C35"/>
      </a:accent2>
      <a:accent3>
        <a:srgbClr val="C94776"/>
      </a:accent3>
      <a:accent4>
        <a:srgbClr val="B7359B"/>
      </a:accent4>
      <a:accent5>
        <a:srgbClr val="AF47C9"/>
      </a:accent5>
      <a:accent6>
        <a:srgbClr val="6E3EBA"/>
      </a:accent6>
      <a:hlink>
        <a:srgbClr val="BB3FBF"/>
      </a:hlink>
      <a:folHlink>
        <a:srgbClr val="7F7F7F"/>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2809</TotalTime>
  <Words>3974</Words>
  <Application>Microsoft Office PowerPoint</Application>
  <PresentationFormat>Widescreen</PresentationFormat>
  <Paragraphs>357</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Nova Light</vt:lpstr>
      <vt:lpstr>Calibri</vt:lpstr>
      <vt:lpstr>Open Sans</vt:lpstr>
      <vt:lpstr>Times New Roman</vt:lpstr>
      <vt:lpstr>Wingdings</vt:lpstr>
      <vt:lpstr>Wingdings 2</vt:lpstr>
      <vt:lpstr>DividendVTI</vt:lpstr>
      <vt:lpstr>Orange County Crisis/Diversion Facility Project </vt:lpstr>
      <vt:lpstr>topics</vt:lpstr>
      <vt:lpstr>Introduction: Background</vt:lpstr>
      <vt:lpstr>Introduction: Project Mission </vt:lpstr>
      <vt:lpstr>    Current Status: SIM Workshop Gap Analysis/action Plan</vt:lpstr>
      <vt:lpstr>    Current Situation: Local stakeholder (gaps)</vt:lpstr>
      <vt:lpstr>Current Situation: focus on the need</vt:lpstr>
      <vt:lpstr>    Plan for future: Best Practices </vt:lpstr>
      <vt:lpstr>Plan for Future: Dedicated Crisis/Diversion Facility</vt:lpstr>
      <vt:lpstr>Project Description: scope and function</vt:lpstr>
      <vt:lpstr>Project Description: scope and function (continued)</vt:lpstr>
      <vt:lpstr>    Project Description: Expected Results</vt:lpstr>
      <vt:lpstr>    project description: potential Benefits</vt:lpstr>
      <vt:lpstr>    Related Considerations</vt:lpstr>
      <vt:lpstr>    Implementation Plan: Next steps</vt:lpstr>
      <vt:lpstr>    Implementation Plan: preliminary Schedule</vt:lpstr>
      <vt:lpstr>    Additional Information</vt:lpstr>
      <vt:lpstr>Exhibit A. SIM Workshop: Framework </vt:lpstr>
      <vt:lpstr>    Exhibit A. SIM Workshop: Orange County Map</vt:lpstr>
      <vt:lpstr>    Exhibit a: SIM Workshop (Gap Analysis)</vt:lpstr>
      <vt:lpstr>Exhibit B. Best practices – U.S. PROGRAMS AND FACILITIES</vt:lpstr>
      <vt:lpstr>    Exhibit b. Best Practices: Existing Facilities in U.S.</vt:lpstr>
      <vt:lpstr>    Exhibit c. Facility Specifications: Clinical Services</vt:lpstr>
      <vt:lpstr>    Exhibit c. Facility Specifications: CJ Diversion/Deflection</vt:lpstr>
      <vt:lpstr>Exhibit c. Facility Specifications: networking</vt:lpstr>
      <vt:lpstr>    Exhibit c. Facility Specifications: Facility attributes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County Crisis/Diversion Facility  Findings and Recommendations</dc:title>
  <dc:creator>Anthony Marimpietri</dc:creator>
  <cp:lastModifiedBy>Caitlin Fenhagen</cp:lastModifiedBy>
  <cp:revision>271</cp:revision>
  <dcterms:created xsi:type="dcterms:W3CDTF">2021-01-09T15:50:39Z</dcterms:created>
  <dcterms:modified xsi:type="dcterms:W3CDTF">2023-03-27T18:15:07Z</dcterms:modified>
</cp:coreProperties>
</file>