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262" r:id="rId2"/>
    <p:sldId id="376" r:id="rId3"/>
    <p:sldId id="374" r:id="rId4"/>
    <p:sldId id="378" r:id="rId5"/>
    <p:sldId id="259" r:id="rId6"/>
    <p:sldId id="257" r:id="rId7"/>
    <p:sldId id="261" r:id="rId8"/>
    <p:sldId id="263" r:id="rId9"/>
    <p:sldId id="355" r:id="rId10"/>
  </p:sldIdLst>
  <p:sldSz cx="12192000" cy="6858000"/>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gAaxO+2gyy5Mlong42Vx/8uX3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AF7"/>
    <a:srgbClr val="C2B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3A8A6E-F9E5-4519-8967-D474BB04038B}" v="2" dt="2022-04-25T12:18:01.947"/>
  </p1510:revLst>
</p1510:revInfo>
</file>

<file path=ppt/tableStyles.xml><?xml version="1.0" encoding="utf-8"?>
<a:tblStyleLst xmlns:a="http://schemas.openxmlformats.org/drawingml/2006/main" def="{062873A7-EFD8-4BC0-AA76-196E807AA753}">
  <a:tblStyle styleId="{062873A7-EFD8-4BC0-AA76-196E807AA75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CEAF0"/>
          </a:solidFill>
        </a:fill>
      </a:tcStyle>
    </a:wholeTbl>
    <a:band1H>
      <a:tcTxStyle/>
      <a:tcStyle>
        <a:tcBdr/>
        <a:fill>
          <a:solidFill>
            <a:srgbClr val="D7D2DF"/>
          </a:solidFill>
        </a:fill>
      </a:tcStyle>
    </a:band1H>
    <a:band2H>
      <a:tcTxStyle/>
      <a:tcStyle>
        <a:tcBdr/>
      </a:tcStyle>
    </a:band2H>
    <a:band1V>
      <a:tcTxStyle/>
      <a:tcStyle>
        <a:tcBdr/>
        <a:fill>
          <a:solidFill>
            <a:srgbClr val="D7D2DF"/>
          </a:solidFill>
        </a:fill>
      </a:tcStyle>
    </a:band1V>
    <a:band2V>
      <a:tcTxStyle/>
      <a:tcStyle>
        <a:tcBdr/>
      </a:tcStyle>
    </a:band2V>
    <a:lastCol>
      <a:tcTxStyle b="on" i="off">
        <a:font>
          <a:latin typeface="Calibri"/>
          <a:ea typeface="Calibri"/>
          <a:cs typeface="Calibri"/>
        </a:font>
        <a:schemeClr val="lt1"/>
      </a:tcTxStyle>
      <a:tcStyle>
        <a:tcBdr/>
        <a:fill>
          <a:solidFill>
            <a:schemeClr val="accent4"/>
          </a:solidFill>
        </a:fill>
      </a:tcStyle>
    </a:lastCol>
    <a:firstCol>
      <a:tcTxStyle b="on" i="off">
        <a:font>
          <a:latin typeface="Calibri"/>
          <a:ea typeface="Calibri"/>
          <a:cs typeface="Calibri"/>
        </a:font>
        <a:schemeClr val="lt1"/>
      </a:tcTxStyle>
      <a:tcStyle>
        <a:tcBdr/>
        <a:fill>
          <a:solidFill>
            <a:schemeClr val="accent4"/>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a:tcStyle>
        <a:tcBdr/>
      </a:tcStyle>
    </a:neCell>
    <a:nwCell>
      <a:tcTxStyle/>
      <a:tcStyle>
        <a:tcBdr/>
      </a:tcStyle>
    </a:nwCell>
  </a:tblStyle>
  <a:tblStyle styleId="{50112737-ECEB-4E82-B7C2-A2F9DDE4F211}"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48" autoAdjust="0"/>
    <p:restoredTop sz="95366" autoAdjust="0"/>
  </p:normalViewPr>
  <p:slideViewPr>
    <p:cSldViewPr snapToGrid="0">
      <p:cViewPr varScale="1">
        <p:scale>
          <a:sx n="70" d="100"/>
          <a:sy n="70" d="100"/>
        </p:scale>
        <p:origin x="700" y="60"/>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33"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28" Type="http://customschemas.google.com/relationships/presentationmetadata" Target="metadata"/><Relationship Id="rId10"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45" tIns="48309" rIns="96645" bIns="48309"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45" tIns="48309" rIns="96645" bIns="48309"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45" tIns="48309" rIns="96645" bIns="48309"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45" tIns="48309" rIns="96645" bIns="48309"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45" tIns="48309" rIns="96645" bIns="48309" anchor="b" anchorCtr="0">
            <a:noAutofit/>
          </a:bodyPr>
          <a:lstStyle/>
          <a:p>
            <a:pPr algn="r"/>
            <a:fld id="{00000000-1234-1234-1234-123412341234}" type="slidenum">
              <a:rPr lang="en-US" sz="1300" smtClean="0">
                <a:solidFill>
                  <a:schemeClr val="dk1"/>
                </a:solidFill>
                <a:latin typeface="Calibri"/>
                <a:ea typeface="Calibri"/>
                <a:cs typeface="Calibri"/>
                <a:sym typeface="Calibri"/>
              </a:rPr>
              <a:pPr algn="r"/>
              <a:t>‹N°›</a:t>
            </a:fld>
            <a:endParaRPr lang="en-US" sz="13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96A105A-9F4B-BB45-9178-B01AF2767CB1}" type="slidenum">
              <a:rPr lang="en-GB" smtClean="0"/>
              <a:pPr/>
              <a:t>2</a:t>
            </a:fld>
            <a:endParaRPr lang="en-GB"/>
          </a:p>
        </p:txBody>
      </p:sp>
    </p:spTree>
    <p:extLst>
      <p:ext uri="{BB962C8B-B14F-4D97-AF65-F5344CB8AC3E}">
        <p14:creationId xmlns:p14="http://schemas.microsoft.com/office/powerpoint/2010/main" val="173249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96A105A-9F4B-BB45-9178-B01AF2767CB1}" type="slidenum">
              <a:rPr lang="en-GB" smtClean="0"/>
              <a:pPr/>
              <a:t>4</a:t>
            </a:fld>
            <a:endParaRPr lang="en-GB"/>
          </a:p>
        </p:txBody>
      </p:sp>
    </p:spTree>
    <p:extLst>
      <p:ext uri="{BB962C8B-B14F-4D97-AF65-F5344CB8AC3E}">
        <p14:creationId xmlns:p14="http://schemas.microsoft.com/office/powerpoint/2010/main" val="3469954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Speaking of increased traffic... Are there any analytics in place to track </a:t>
            </a:r>
            <a:r>
              <a:rPr lang="en-US" dirty="0" err="1"/>
              <a:t>Sharazone</a:t>
            </a:r>
            <a:r>
              <a:rPr lang="en-US" dirty="0"/>
              <a:t> website usage?</a:t>
            </a:r>
          </a:p>
        </p:txBody>
      </p:sp>
      <p:sp>
        <p:nvSpPr>
          <p:cNvPr id="4" name="Slide Number Placeholder 3"/>
          <p:cNvSpPr>
            <a:spLocks noGrp="1"/>
          </p:cNvSpPr>
          <p:nvPr>
            <p:ph type="sldNum" idx="12"/>
          </p:nvPr>
        </p:nvSpPr>
        <p:spPr/>
        <p:txBody>
          <a:bodyPr/>
          <a:lstStyle/>
          <a:p>
            <a:pPr algn="r"/>
            <a:fld id="{00000000-1234-1234-1234-123412341234}" type="slidenum">
              <a:rPr lang="en-US" sz="1300" smtClean="0">
                <a:solidFill>
                  <a:schemeClr val="dk1"/>
                </a:solidFill>
                <a:latin typeface="Calibri"/>
                <a:ea typeface="Calibri"/>
                <a:cs typeface="Calibri"/>
                <a:sym typeface="Calibri"/>
              </a:rPr>
              <a:pPr algn="r"/>
              <a:t>7</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13657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idx="12"/>
          </p:nvPr>
        </p:nvSpPr>
        <p:spPr/>
        <p:txBody>
          <a:bodyPr/>
          <a:lstStyle/>
          <a:p>
            <a:pPr algn="r"/>
            <a:fld id="{00000000-1234-1234-1234-123412341234}" type="slidenum">
              <a:rPr lang="en-US" sz="1300" smtClean="0">
                <a:solidFill>
                  <a:schemeClr val="dk1"/>
                </a:solidFill>
                <a:latin typeface="Calibri"/>
                <a:ea typeface="Calibri"/>
                <a:cs typeface="Calibri"/>
                <a:sym typeface="Calibri"/>
              </a:rPr>
              <a:pPr algn="r"/>
              <a:t>8</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54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2" name="Google Shape;32;p2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85"/>
        <p:cNvGrpSpPr/>
        <p:nvPr/>
      </p:nvGrpSpPr>
      <p:grpSpPr>
        <a:xfrm>
          <a:off x="0" y="0"/>
          <a:ext cx="0" cy="0"/>
          <a:chOff x="0" y="0"/>
          <a:chExt cx="0" cy="0"/>
        </a:xfrm>
      </p:grpSpPr>
      <p:pic>
        <p:nvPicPr>
          <p:cNvPr id="86" name="Google Shape;86;p31" descr="Background_Duo_266.jpg"/>
          <p:cNvPicPr preferRelativeResize="0"/>
          <p:nvPr/>
        </p:nvPicPr>
        <p:blipFill rotWithShape="1">
          <a:blip r:embed="rId2">
            <a:alphaModFix amt="60000"/>
          </a:blip>
          <a:srcRect/>
          <a:stretch/>
        </p:blipFill>
        <p:spPr>
          <a:xfrm>
            <a:off x="0" y="0"/>
            <a:ext cx="12192000" cy="6858000"/>
          </a:xfrm>
          <a:prstGeom prst="rect">
            <a:avLst/>
          </a:prstGeom>
          <a:noFill/>
          <a:ln>
            <a:noFill/>
          </a:ln>
        </p:spPr>
      </p:pic>
      <p:sp>
        <p:nvSpPr>
          <p:cNvPr id="87" name="Google Shape;87;p3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3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2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330984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3"/>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23"/>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2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4"/>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24"/>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24"/>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24"/>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2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5"/>
          <p:cNvSpPr txBox="1">
            <a:spLocks noGrp="1"/>
          </p:cNvSpPr>
          <p:nvPr>
            <p:ph type="title"/>
          </p:nvPr>
        </p:nvSpPr>
        <p:spPr>
          <a:xfrm>
            <a:off x="609600" y="427035"/>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4673600" y="6343318"/>
            <a:ext cx="28448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200">
                <a:solidFill>
                  <a:srgbClr val="888888"/>
                </a:solidFill>
                <a:latin typeface="Calibri"/>
                <a:ea typeface="Calibri"/>
                <a:cs typeface="Calibri"/>
                <a:sym typeface="Calibri"/>
              </a:defRPr>
            </a:lvl1pPr>
            <a:lvl2pPr marL="0" lvl="1" indent="0" algn="ctr">
              <a:spcBef>
                <a:spcPts val="0"/>
              </a:spcBef>
              <a:buNone/>
              <a:defRPr sz="1200">
                <a:solidFill>
                  <a:srgbClr val="888888"/>
                </a:solidFill>
                <a:latin typeface="Calibri"/>
                <a:ea typeface="Calibri"/>
                <a:cs typeface="Calibri"/>
                <a:sym typeface="Calibri"/>
              </a:defRPr>
            </a:lvl2pPr>
            <a:lvl3pPr marL="0" lvl="2" indent="0" algn="ctr">
              <a:spcBef>
                <a:spcPts val="0"/>
              </a:spcBef>
              <a:buNone/>
              <a:defRPr sz="1200">
                <a:solidFill>
                  <a:srgbClr val="888888"/>
                </a:solidFill>
                <a:latin typeface="Calibri"/>
                <a:ea typeface="Calibri"/>
                <a:cs typeface="Calibri"/>
                <a:sym typeface="Calibri"/>
              </a:defRPr>
            </a:lvl3pPr>
            <a:lvl4pPr marL="0" lvl="3" indent="0" algn="ctr">
              <a:spcBef>
                <a:spcPts val="0"/>
              </a:spcBef>
              <a:buNone/>
              <a:defRPr sz="1200">
                <a:solidFill>
                  <a:srgbClr val="888888"/>
                </a:solidFill>
                <a:latin typeface="Calibri"/>
                <a:ea typeface="Calibri"/>
                <a:cs typeface="Calibri"/>
                <a:sym typeface="Calibri"/>
              </a:defRPr>
            </a:lvl4pPr>
            <a:lvl5pPr marL="0" lvl="4" indent="0" algn="ctr">
              <a:spcBef>
                <a:spcPts val="0"/>
              </a:spcBef>
              <a:buNone/>
              <a:defRPr sz="1200">
                <a:solidFill>
                  <a:srgbClr val="888888"/>
                </a:solidFill>
                <a:latin typeface="Calibri"/>
                <a:ea typeface="Calibri"/>
                <a:cs typeface="Calibri"/>
                <a:sym typeface="Calibri"/>
              </a:defRPr>
            </a:lvl5pPr>
            <a:lvl6pPr marL="0" lvl="5" indent="0" algn="ctr">
              <a:spcBef>
                <a:spcPts val="0"/>
              </a:spcBef>
              <a:buNone/>
              <a:defRPr sz="1200">
                <a:solidFill>
                  <a:srgbClr val="888888"/>
                </a:solidFill>
                <a:latin typeface="Calibri"/>
                <a:ea typeface="Calibri"/>
                <a:cs typeface="Calibri"/>
                <a:sym typeface="Calibri"/>
              </a:defRPr>
            </a:lvl6pPr>
            <a:lvl7pPr marL="0" lvl="6" indent="0" algn="ctr">
              <a:spcBef>
                <a:spcPts val="0"/>
              </a:spcBef>
              <a:buNone/>
              <a:defRPr sz="1200">
                <a:solidFill>
                  <a:srgbClr val="888888"/>
                </a:solidFill>
                <a:latin typeface="Calibri"/>
                <a:ea typeface="Calibri"/>
                <a:cs typeface="Calibri"/>
                <a:sym typeface="Calibri"/>
              </a:defRPr>
            </a:lvl7pPr>
            <a:lvl8pPr marL="0" lvl="7" indent="0" algn="ctr">
              <a:spcBef>
                <a:spcPts val="0"/>
              </a:spcBef>
              <a:buNone/>
              <a:defRPr sz="1200">
                <a:solidFill>
                  <a:srgbClr val="888888"/>
                </a:solidFill>
                <a:latin typeface="Calibri"/>
                <a:ea typeface="Calibri"/>
                <a:cs typeface="Calibri"/>
                <a:sym typeface="Calibri"/>
              </a:defRPr>
            </a:lvl8pPr>
            <a:lvl9pPr marL="0" lvl="8" indent="0" algn="ctr">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‹N°›</a:t>
            </a:fld>
            <a:endParaRPr lang="en-US"/>
          </a:p>
        </p:txBody>
      </p:sp>
      <p:pic>
        <p:nvPicPr>
          <p:cNvPr id="54" name="Google Shape;54;p25" descr="IHE_Services_CMYK.eps"/>
          <p:cNvPicPr preferRelativeResize="0"/>
          <p:nvPr/>
        </p:nvPicPr>
        <p:blipFill rotWithShape="1">
          <a:blip r:embed="rId2">
            <a:alphaModFix/>
          </a:blip>
          <a:srcRect/>
          <a:stretch/>
        </p:blipFill>
        <p:spPr>
          <a:xfrm>
            <a:off x="14293" y="16602"/>
            <a:ext cx="2642696" cy="61681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2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27"/>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7"/>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27"/>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2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28"/>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8"/>
          <p:cNvSpPr>
            <a:spLocks noGrp="1"/>
          </p:cNvSpPr>
          <p:nvPr>
            <p:ph type="pic" idx="2"/>
          </p:nvPr>
        </p:nvSpPr>
        <p:spPr>
          <a:xfrm>
            <a:off x="2389717" y="612775"/>
            <a:ext cx="7315200" cy="4114800"/>
          </a:xfrm>
          <a:prstGeom prst="rect">
            <a:avLst/>
          </a:prstGeom>
          <a:noFill/>
          <a:ln>
            <a:noFill/>
          </a:ln>
        </p:spPr>
      </p:sp>
      <p:sp>
        <p:nvSpPr>
          <p:cNvPr id="69" name="Google Shape;69;p28"/>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2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9"/>
          <p:cNvSpPr txBox="1">
            <a:spLocks noGrp="1"/>
          </p:cNvSpPr>
          <p:nvPr>
            <p:ph type="body" idx="1"/>
          </p:nvPr>
        </p:nvSpPr>
        <p:spPr>
          <a:xfrm rot="5400000">
            <a:off x="3833019" y="-1623219"/>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2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30"/>
          <p:cNvSpPr txBox="1">
            <a:spLocks noGrp="1"/>
          </p:cNvSpPr>
          <p:nvPr>
            <p:ph type="title"/>
          </p:nvPr>
        </p:nvSpPr>
        <p:spPr>
          <a:xfrm rot="5400000">
            <a:off x="7285038" y="1828800"/>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0"/>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3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9" descr="Background_Duo_266.jpg"/>
          <p:cNvPicPr preferRelativeResize="0"/>
          <p:nvPr/>
        </p:nvPicPr>
        <p:blipFill rotWithShape="1">
          <a:blip r:embed="rId13">
            <a:alphaModFix amt="60000"/>
          </a:blip>
          <a:srcRect/>
          <a:stretch/>
        </p:blipFill>
        <p:spPr>
          <a:xfrm>
            <a:off x="0" y="0"/>
            <a:ext cx="12192000" cy="6858000"/>
          </a:xfrm>
          <a:prstGeom prst="rect">
            <a:avLst/>
          </a:prstGeom>
          <a:noFill/>
          <a:ln>
            <a:noFill/>
          </a:ln>
        </p:spPr>
      </p:pic>
      <p:sp>
        <p:nvSpPr>
          <p:cNvPr id="11" name="Google Shape;11;p1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9"/>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‹N°›</a:t>
            </a:fld>
            <a:endParaRPr lang="en-US"/>
          </a:p>
        </p:txBody>
      </p:sp>
      <p:pic>
        <p:nvPicPr>
          <p:cNvPr id="16" name="Google Shape;16;p19" descr="PurpleGlobe.png"/>
          <p:cNvPicPr preferRelativeResize="0"/>
          <p:nvPr/>
        </p:nvPicPr>
        <p:blipFill rotWithShape="1">
          <a:blip r:embed="rId14">
            <a:alphaModFix/>
          </a:blip>
          <a:srcRect/>
          <a:stretch/>
        </p:blipFill>
        <p:spPr>
          <a:xfrm>
            <a:off x="0" y="0"/>
            <a:ext cx="12192000" cy="6858000"/>
          </a:xfrm>
          <a:prstGeom prst="rect">
            <a:avLst/>
          </a:prstGeom>
          <a:noFill/>
          <a:ln>
            <a:noFill/>
          </a:ln>
        </p:spPr>
      </p:pic>
      <p:pic>
        <p:nvPicPr>
          <p:cNvPr id="9" name="Google Shape;99;p1" descr="Une image contenant texte, clipart&#10;&#10;Description générée automatiquement">
            <a:extLst>
              <a:ext uri="{FF2B5EF4-FFF2-40B4-BE49-F238E27FC236}">
                <a16:creationId xmlns:a16="http://schemas.microsoft.com/office/drawing/2014/main" id="{B2B537BB-543A-41B1-8536-A70643D89A87}"/>
              </a:ext>
            </a:extLst>
          </p:cNvPr>
          <p:cNvPicPr preferRelativeResize="0"/>
          <p:nvPr userDrawn="1"/>
        </p:nvPicPr>
        <p:blipFill rotWithShape="1">
          <a:blip r:embed="rId15">
            <a:alphaModFix/>
          </a:blip>
          <a:srcRect/>
          <a:stretch/>
        </p:blipFill>
        <p:spPr>
          <a:xfrm>
            <a:off x="148771" y="163920"/>
            <a:ext cx="1358368" cy="1015479"/>
          </a:xfrm>
          <a:prstGeom prst="rect">
            <a:avLst/>
          </a:prstGeom>
          <a:noFill/>
          <a:ln>
            <a:noFill/>
          </a:ln>
        </p:spPr>
      </p:pic>
      <p:pic>
        <p:nvPicPr>
          <p:cNvPr id="17" name="Google Shape;100;p1">
            <a:extLst>
              <a:ext uri="{FF2B5EF4-FFF2-40B4-BE49-F238E27FC236}">
                <a16:creationId xmlns:a16="http://schemas.microsoft.com/office/drawing/2014/main" id="{9572321F-585C-414E-ABC2-B83B8C0508F0}"/>
              </a:ext>
            </a:extLst>
          </p:cNvPr>
          <p:cNvPicPr preferRelativeResize="0"/>
          <p:nvPr userDrawn="1"/>
        </p:nvPicPr>
        <p:blipFill rotWithShape="1">
          <a:blip r:embed="rId16">
            <a:alphaModFix/>
          </a:blip>
          <a:srcRect/>
          <a:stretch/>
        </p:blipFill>
        <p:spPr>
          <a:xfrm>
            <a:off x="10573657" y="120007"/>
            <a:ext cx="1469572" cy="93379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DD9E8A-709B-4614-944D-B1ED75514919}"/>
              </a:ext>
            </a:extLst>
          </p:cNvPr>
          <p:cNvSpPr>
            <a:spLocks noGrp="1"/>
          </p:cNvSpPr>
          <p:nvPr>
            <p:ph type="title"/>
          </p:nvPr>
        </p:nvSpPr>
        <p:spPr>
          <a:xfrm>
            <a:off x="922444" y="2578101"/>
            <a:ext cx="10363200" cy="1362075"/>
          </a:xfrm>
        </p:spPr>
        <p:txBody>
          <a:bodyPr>
            <a:normAutofit fontScale="90000"/>
          </a:bodyPr>
          <a:lstStyle/>
          <a:p>
            <a:pPr algn="ctr"/>
            <a:r>
              <a:rPr lang="en-US" sz="4900" dirty="0"/>
              <a:t>IHE SHARAZONE</a:t>
            </a:r>
            <a:br>
              <a:rPr lang="en-US" dirty="0"/>
            </a:br>
            <a:r>
              <a:rPr lang="en-US" dirty="0"/>
              <a:t>Proposal to offer a testing environment to SDOs </a:t>
            </a:r>
            <a:endParaRPr lang="fr-FR" dirty="0"/>
          </a:p>
        </p:txBody>
      </p:sp>
      <p:sp>
        <p:nvSpPr>
          <p:cNvPr id="3" name="Espace réservé du texte 2">
            <a:extLst>
              <a:ext uri="{FF2B5EF4-FFF2-40B4-BE49-F238E27FC236}">
                <a16:creationId xmlns:a16="http://schemas.microsoft.com/office/drawing/2014/main" id="{C6B70434-B435-40E0-965E-B56F09D37B95}"/>
              </a:ext>
            </a:extLst>
          </p:cNvPr>
          <p:cNvSpPr>
            <a:spLocks noGrp="1"/>
          </p:cNvSpPr>
          <p:nvPr>
            <p:ph type="body" idx="1"/>
          </p:nvPr>
        </p:nvSpPr>
        <p:spPr>
          <a:xfrm>
            <a:off x="914400" y="3917316"/>
            <a:ext cx="10363200" cy="1500187"/>
          </a:xfrm>
        </p:spPr>
        <p:txBody>
          <a:bodyPr/>
          <a:lstStyle/>
          <a:p>
            <a:pPr algn="ctr"/>
            <a:r>
              <a:rPr lang="fr-FR" dirty="0"/>
              <a:t>April 2022</a:t>
            </a:r>
          </a:p>
        </p:txBody>
      </p:sp>
    </p:spTree>
    <p:extLst>
      <p:ext uri="{BB962C8B-B14F-4D97-AF65-F5344CB8AC3E}">
        <p14:creationId xmlns:p14="http://schemas.microsoft.com/office/powerpoint/2010/main" val="159840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200"/>
            <a:ext cx="8229600" cy="968091"/>
          </a:xfrm>
        </p:spPr>
        <p:txBody>
          <a:bodyPr>
            <a:normAutofit/>
          </a:bodyPr>
          <a:lstStyle/>
          <a:p>
            <a:r>
              <a:rPr lang="en-US" dirty="0">
                <a:latin typeface="Arial" panose="020B0604020202020204" pitchFamily="34" charset="0"/>
                <a:cs typeface="Arial" panose="020B0604020202020204" pitchFamily="34" charset="0"/>
              </a:rPr>
              <a:t>IHE SHARAZONE - Objective</a:t>
            </a:r>
          </a:p>
        </p:txBody>
      </p:sp>
      <p:sp>
        <p:nvSpPr>
          <p:cNvPr id="3" name="Content Placeholder 2"/>
          <p:cNvSpPr>
            <a:spLocks noGrp="1"/>
          </p:cNvSpPr>
          <p:nvPr>
            <p:ph idx="1"/>
          </p:nvPr>
        </p:nvSpPr>
        <p:spPr>
          <a:xfrm>
            <a:off x="804672" y="916372"/>
            <a:ext cx="10799064" cy="5819989"/>
          </a:xfrm>
        </p:spPr>
        <p:txBody>
          <a:bodyPr>
            <a:normAutofit lnSpcReduction="10000"/>
          </a:bodyPr>
          <a:lstStyle/>
          <a:p>
            <a:pPr>
              <a:spcBef>
                <a:spcPts val="600"/>
              </a:spcBef>
              <a:spcAft>
                <a:spcPts val="600"/>
              </a:spcAft>
            </a:pPr>
            <a:r>
              <a:rPr lang="en-US" sz="2600" b="1" dirty="0">
                <a:latin typeface="Arial" panose="020B0604020202020204" pitchFamily="34" charset="0"/>
                <a:cs typeface="Arial" panose="020B0604020202020204" pitchFamily="34" charset="0"/>
              </a:rPr>
              <a:t>Background &amp; Initial Scope</a:t>
            </a:r>
          </a:p>
          <a:p>
            <a:pPr marL="400050" lvl="1" indent="0">
              <a:spcBef>
                <a:spcPts val="600"/>
              </a:spcBef>
              <a:spcAft>
                <a:spcPts val="600"/>
              </a:spcAft>
              <a:buNone/>
            </a:pPr>
            <a:r>
              <a:rPr lang="en-US" sz="2300" dirty="0"/>
              <a:t>Critical for products </a:t>
            </a:r>
            <a:r>
              <a:rPr lang="en-US" sz="2300" b="1" dirty="0"/>
              <a:t>creating</a:t>
            </a:r>
            <a:r>
              <a:rPr lang="en-US" sz="2300" dirty="0"/>
              <a:t> standardized objects to have these objects </a:t>
            </a:r>
            <a:r>
              <a:rPr lang="en-US" sz="2300" b="1" dirty="0"/>
              <a:t>tested</a:t>
            </a:r>
            <a:r>
              <a:rPr lang="en-US" sz="2300" dirty="0"/>
              <a:t> with a broad number of </a:t>
            </a:r>
            <a:r>
              <a:rPr lang="en-US" sz="2300" b="1" dirty="0"/>
              <a:t>consuming</a:t>
            </a:r>
            <a:r>
              <a:rPr lang="en-US" sz="2300" dirty="0"/>
              <a:t> products*</a:t>
            </a:r>
          </a:p>
          <a:p>
            <a:pPr marL="400050" lvl="1" indent="0">
              <a:spcBef>
                <a:spcPts val="600"/>
              </a:spcBef>
              <a:spcAft>
                <a:spcPts val="600"/>
              </a:spcAft>
              <a:buNone/>
            </a:pPr>
            <a:r>
              <a:rPr lang="en-US" sz="2300" dirty="0"/>
              <a:t>IHE SHARAZONE </a:t>
            </a:r>
            <a:r>
              <a:rPr lang="en-US" sz="2300" u="sng" dirty="0"/>
              <a:t>initially</a:t>
            </a:r>
            <a:r>
              <a:rPr lang="en-US" sz="2300" dirty="0"/>
              <a:t> focused on the sharing &amp; testing of </a:t>
            </a:r>
            <a:r>
              <a:rPr lang="en-US" sz="2300" b="1" dirty="0"/>
              <a:t>DICOM objects</a:t>
            </a:r>
            <a:r>
              <a:rPr lang="en-US" sz="2300" dirty="0"/>
              <a:t>, however the resulting framework and service intended to consider other objects, such as CDA &amp; FHIR Documents in future.</a:t>
            </a:r>
          </a:p>
          <a:p>
            <a:pPr marL="400050" lvl="1" indent="0">
              <a:spcBef>
                <a:spcPts val="600"/>
              </a:spcBef>
              <a:spcAft>
                <a:spcPts val="600"/>
              </a:spcAft>
              <a:buNone/>
            </a:pPr>
            <a:r>
              <a:rPr lang="en-US" sz="2300" dirty="0"/>
              <a:t>Multiple attempts to establish testing of shared DICOM and CDA samples. Analyzed why none have grown into a sustainable model</a:t>
            </a:r>
            <a:r>
              <a:rPr lang="en-US" sz="2100" dirty="0"/>
              <a:t>.</a:t>
            </a:r>
          </a:p>
          <a:p>
            <a:pPr marL="400050" lvl="1" indent="0">
              <a:spcBef>
                <a:spcPts val="600"/>
              </a:spcBef>
              <a:spcAft>
                <a:spcPts val="600"/>
              </a:spcAft>
              <a:buNone/>
            </a:pPr>
            <a:endParaRPr lang="en-US" sz="2100" dirty="0"/>
          </a:p>
          <a:p>
            <a:pPr marL="400050" lvl="1" indent="0">
              <a:spcBef>
                <a:spcPts val="600"/>
              </a:spcBef>
              <a:spcAft>
                <a:spcPts val="600"/>
              </a:spcAft>
              <a:buNone/>
            </a:pPr>
            <a:endParaRPr lang="en-US" dirty="0"/>
          </a:p>
          <a:p>
            <a:pPr marL="400050" lvl="1" indent="0">
              <a:spcBef>
                <a:spcPts val="600"/>
              </a:spcBef>
              <a:spcAft>
                <a:spcPts val="600"/>
              </a:spcAft>
              <a:buNone/>
            </a:pPr>
            <a:endParaRPr lang="en-US" dirty="0"/>
          </a:p>
          <a:p>
            <a:pPr marL="400050" lvl="1" indent="0">
              <a:spcBef>
                <a:spcPts val="600"/>
              </a:spcBef>
              <a:spcAft>
                <a:spcPts val="600"/>
              </a:spcAft>
              <a:buNone/>
            </a:pPr>
            <a:endParaRPr lang="en-US" dirty="0"/>
          </a:p>
          <a:p>
            <a:pPr marL="457200" lvl="1" indent="0">
              <a:spcBef>
                <a:spcPts val="600"/>
              </a:spcBef>
              <a:buNone/>
            </a:pPr>
            <a:r>
              <a:rPr lang="en-US" sz="1400" dirty="0">
                <a:latin typeface="Arial" panose="020B0604020202020204" pitchFamily="34" charset="0"/>
                <a:cs typeface="Arial" panose="020B0604020202020204" pitchFamily="34" charset="0"/>
              </a:rPr>
              <a:t>*Product may be commercial or open source.  It may be released or planned to be released.  </a:t>
            </a:r>
          </a:p>
        </p:txBody>
      </p:sp>
      <p:sp>
        <p:nvSpPr>
          <p:cNvPr id="4" name="Footer Placeholder 3"/>
          <p:cNvSpPr>
            <a:spLocks noGrp="1"/>
          </p:cNvSpPr>
          <p:nvPr>
            <p:ph type="ftr" sz="quarter" idx="11"/>
          </p:nvPr>
        </p:nvSpPr>
        <p:spPr>
          <a:xfrm>
            <a:off x="4648200" y="6594764"/>
            <a:ext cx="2895600" cy="260639"/>
          </a:xfrm>
        </p:spPr>
        <p:txBody>
          <a:bodyPr/>
          <a:lstStyle/>
          <a:p>
            <a:r>
              <a:rPr lang="en-US" dirty="0"/>
              <a:t>© IHE Services Copyright</a:t>
            </a:r>
          </a:p>
        </p:txBody>
      </p:sp>
      <p:sp>
        <p:nvSpPr>
          <p:cNvPr id="5" name="Slide Number Placeholder 4"/>
          <p:cNvSpPr>
            <a:spLocks noGrp="1"/>
          </p:cNvSpPr>
          <p:nvPr>
            <p:ph type="sldNum" sz="quarter" idx="12"/>
          </p:nvPr>
        </p:nvSpPr>
        <p:spPr>
          <a:xfrm>
            <a:off x="9724724" y="6548851"/>
            <a:ext cx="486076" cy="260639"/>
          </a:xfrm>
        </p:spPr>
        <p:txBody>
          <a:bodyPr/>
          <a:lstStyle/>
          <a:p>
            <a:fld id="{3CA07176-4D28-144C-AB30-ACED7F44A340}" type="slidenum">
              <a:rPr lang="en-US" smtClean="0"/>
              <a:pPr/>
              <a:t>2</a:t>
            </a:fld>
            <a:endParaRPr lang="en-US" dirty="0"/>
          </a:p>
        </p:txBody>
      </p:sp>
      <p:sp>
        <p:nvSpPr>
          <p:cNvPr id="6" name="Content Placeholder 2">
            <a:extLst>
              <a:ext uri="{FF2B5EF4-FFF2-40B4-BE49-F238E27FC236}">
                <a16:creationId xmlns:a16="http://schemas.microsoft.com/office/drawing/2014/main" id="{1EAF713C-EF2F-47FB-8CAF-6D77BC6C4734}"/>
              </a:ext>
            </a:extLst>
          </p:cNvPr>
          <p:cNvSpPr txBox="1">
            <a:spLocks/>
          </p:cNvSpPr>
          <p:nvPr/>
        </p:nvSpPr>
        <p:spPr>
          <a:xfrm>
            <a:off x="1909976" y="4316811"/>
            <a:ext cx="8489576" cy="1683706"/>
          </a:xfrm>
          <a:prstGeom prst="rect">
            <a:avLst/>
          </a:prstGeom>
          <a:ln w="38100">
            <a:solidFill>
              <a:schemeClr val="accent1">
                <a:lumMod val="75000"/>
              </a:schemeClr>
            </a:solidFill>
          </a:ln>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600" b="1" dirty="0">
                <a:latin typeface="Arial" panose="020B0604020202020204" pitchFamily="34" charset="0"/>
                <a:cs typeface="Arial" panose="020B0604020202020204" pitchFamily="34" charset="0"/>
              </a:rPr>
              <a:t>Proposal: </a:t>
            </a:r>
          </a:p>
          <a:p>
            <a:pPr marL="0" indent="0">
              <a:buNone/>
            </a:pPr>
            <a:r>
              <a:rPr lang="en-US" sz="2300" dirty="0"/>
              <a:t>Create a testing  environment for DICOM objects: “</a:t>
            </a:r>
            <a:r>
              <a:rPr lang="en-US" sz="2300" b="1" dirty="0"/>
              <a:t>IHE SHARAZONE</a:t>
            </a:r>
            <a:r>
              <a:rPr lang="en-US" sz="2300" dirty="0"/>
              <a:t>”</a:t>
            </a:r>
          </a:p>
          <a:p>
            <a:pPr lvl="1" indent="-342900">
              <a:spcBef>
                <a:spcPts val="600"/>
              </a:spcBef>
              <a:buFont typeface="Wingdings" panose="05000000000000000000" pitchFamily="2" charset="2"/>
              <a:buChar char="à"/>
            </a:pPr>
            <a:r>
              <a:rPr lang="en-US" sz="2300" b="1" dirty="0"/>
              <a:t>Continuous interoperability test </a:t>
            </a:r>
            <a:r>
              <a:rPr lang="en-US" sz="2300" dirty="0"/>
              <a:t>offering</a:t>
            </a:r>
          </a:p>
          <a:p>
            <a:pPr lvl="1" indent="-342900">
              <a:spcBef>
                <a:spcPts val="600"/>
              </a:spcBef>
              <a:buFont typeface="Wingdings" panose="05000000000000000000" pitchFamily="2" charset="2"/>
              <a:buChar char="à"/>
            </a:pPr>
            <a:r>
              <a:rPr lang="en-US" sz="2300" dirty="0"/>
              <a:t>Complementing the IHE Connectathon.</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07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821A28C9-06A1-495C-81AF-CBC7E9273784}"/>
              </a:ext>
            </a:extLst>
          </p:cNvPr>
          <p:cNvSpPr/>
          <p:nvPr/>
        </p:nvSpPr>
        <p:spPr>
          <a:xfrm>
            <a:off x="2079512" y="1776758"/>
            <a:ext cx="7910623" cy="124141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060E1D8-E229-4192-A96D-DECCD4BFCBF7}"/>
              </a:ext>
            </a:extLst>
          </p:cNvPr>
          <p:cNvSpPr/>
          <p:nvPr/>
        </p:nvSpPr>
        <p:spPr>
          <a:xfrm>
            <a:off x="2088478" y="3758068"/>
            <a:ext cx="7910623" cy="124141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C2E0B8-B8C7-4D50-867F-89B2DB768520}"/>
              </a:ext>
            </a:extLst>
          </p:cNvPr>
          <p:cNvSpPr>
            <a:spLocks noGrp="1"/>
          </p:cNvSpPr>
          <p:nvPr>
            <p:ph type="title"/>
          </p:nvPr>
        </p:nvSpPr>
        <p:spPr>
          <a:xfrm>
            <a:off x="1981200" y="274638"/>
            <a:ext cx="8229600" cy="1143000"/>
          </a:xfrm>
        </p:spPr>
        <p:txBody>
          <a:bodyPr/>
          <a:lstStyle/>
          <a:p>
            <a:r>
              <a:rPr lang="en-US" dirty="0">
                <a:latin typeface="Arial" panose="020B0604020202020204" pitchFamily="34" charset="0"/>
                <a:cs typeface="Arial" panose="020B0604020202020204" pitchFamily="34" charset="0"/>
              </a:rPr>
              <a:t>Process Overview (1)</a:t>
            </a:r>
          </a:p>
        </p:txBody>
      </p:sp>
      <p:sp>
        <p:nvSpPr>
          <p:cNvPr id="4" name="Footer Placeholder 3">
            <a:extLst>
              <a:ext uri="{FF2B5EF4-FFF2-40B4-BE49-F238E27FC236}">
                <a16:creationId xmlns:a16="http://schemas.microsoft.com/office/drawing/2014/main" id="{3F99585D-3E8D-4659-92C4-749F59D52CB2}"/>
              </a:ext>
            </a:extLst>
          </p:cNvPr>
          <p:cNvSpPr>
            <a:spLocks noGrp="1"/>
          </p:cNvSpPr>
          <p:nvPr>
            <p:ph type="ftr" sz="quarter" idx="11"/>
          </p:nvPr>
        </p:nvSpPr>
        <p:spPr/>
        <p:txBody>
          <a:bodyPr/>
          <a:lstStyle/>
          <a:p>
            <a:r>
              <a:rPr lang="en-US"/>
              <a:t>© IHE Services Copyright</a:t>
            </a:r>
            <a:endParaRPr lang="en-US" dirty="0"/>
          </a:p>
        </p:txBody>
      </p:sp>
      <p:sp>
        <p:nvSpPr>
          <p:cNvPr id="5" name="Slide Number Placeholder 4">
            <a:extLst>
              <a:ext uri="{FF2B5EF4-FFF2-40B4-BE49-F238E27FC236}">
                <a16:creationId xmlns:a16="http://schemas.microsoft.com/office/drawing/2014/main" id="{F7E3F633-47A5-4B89-A688-0A8EE7FAD4F9}"/>
              </a:ext>
            </a:extLst>
          </p:cNvPr>
          <p:cNvSpPr>
            <a:spLocks noGrp="1"/>
          </p:cNvSpPr>
          <p:nvPr>
            <p:ph type="sldNum" sz="quarter" idx="12"/>
          </p:nvPr>
        </p:nvSpPr>
        <p:spPr/>
        <p:txBody>
          <a:bodyPr/>
          <a:lstStyle/>
          <a:p>
            <a:fld id="{3CA07176-4D28-144C-AB30-ACED7F44A340}" type="slidenum">
              <a:rPr lang="en-US" smtClean="0"/>
              <a:pPr/>
              <a:t>3</a:t>
            </a:fld>
            <a:endParaRPr lang="en-US"/>
          </a:p>
        </p:txBody>
      </p:sp>
      <p:sp>
        <p:nvSpPr>
          <p:cNvPr id="6" name="Rectangle 5">
            <a:extLst>
              <a:ext uri="{FF2B5EF4-FFF2-40B4-BE49-F238E27FC236}">
                <a16:creationId xmlns:a16="http://schemas.microsoft.com/office/drawing/2014/main" id="{23205414-EAAB-4B2D-A463-69533A5D16E9}"/>
              </a:ext>
            </a:extLst>
          </p:cNvPr>
          <p:cNvSpPr/>
          <p:nvPr/>
        </p:nvSpPr>
        <p:spPr>
          <a:xfrm>
            <a:off x="2517616" y="2071016"/>
            <a:ext cx="1606529" cy="523220"/>
          </a:xfrm>
          <a:prstGeom prst="rect">
            <a:avLst/>
          </a:prstGeom>
        </p:spPr>
        <p:txBody>
          <a:bodyPr wrap="none">
            <a:spAutoFit/>
          </a:bodyPr>
          <a:lstStyle/>
          <a:p>
            <a:pPr algn="ctr"/>
            <a:r>
              <a:rPr lang="en-US" b="1" dirty="0">
                <a:latin typeface="Arial" panose="020B0604020202020204" pitchFamily="34" charset="0"/>
                <a:cs typeface="Arial" panose="020B0604020202020204" pitchFamily="34" charset="0"/>
              </a:rPr>
              <a:t>Consumer</a:t>
            </a:r>
            <a:r>
              <a:rPr lang="en-US" dirty="0">
                <a:latin typeface="Arial" panose="020B0604020202020204" pitchFamily="34" charset="0"/>
                <a:cs typeface="Arial" panose="020B0604020202020204" pitchFamily="34" charset="0"/>
              </a:rPr>
              <a:t> of </a:t>
            </a:r>
          </a:p>
          <a:p>
            <a:pPr algn="ctr"/>
            <a:r>
              <a:rPr lang="en-US" dirty="0">
                <a:latin typeface="Arial" panose="020B0604020202020204" pitchFamily="34" charset="0"/>
                <a:cs typeface="Arial" panose="020B0604020202020204" pitchFamily="34" charset="0"/>
              </a:rPr>
              <a:t>Shared Test Input</a:t>
            </a:r>
            <a:endParaRPr lang="en-US" dirty="0"/>
          </a:p>
        </p:txBody>
      </p:sp>
      <p:sp>
        <p:nvSpPr>
          <p:cNvPr id="12" name="Rectangle 11">
            <a:extLst>
              <a:ext uri="{FF2B5EF4-FFF2-40B4-BE49-F238E27FC236}">
                <a16:creationId xmlns:a16="http://schemas.microsoft.com/office/drawing/2014/main" id="{138E306C-DF55-4EBB-8C9F-F2F56CCD0AD6}"/>
              </a:ext>
            </a:extLst>
          </p:cNvPr>
          <p:cNvSpPr/>
          <p:nvPr/>
        </p:nvSpPr>
        <p:spPr>
          <a:xfrm>
            <a:off x="4594424" y="2146477"/>
            <a:ext cx="2087934"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Download Test Input - </a:t>
            </a:r>
            <a:r>
              <a:rPr lang="en-US" i="1" dirty="0">
                <a:latin typeface="Arial" panose="020B0604020202020204" pitchFamily="34" charset="0"/>
                <a:cs typeface="Arial" panose="020B0604020202020204" pitchFamily="34" charset="0"/>
              </a:rPr>
              <a:t>Execute Testing</a:t>
            </a:r>
            <a:endParaRPr lang="en-US" i="1" dirty="0"/>
          </a:p>
        </p:txBody>
      </p:sp>
      <p:sp>
        <p:nvSpPr>
          <p:cNvPr id="13" name="Rectangle 12">
            <a:extLst>
              <a:ext uri="{FF2B5EF4-FFF2-40B4-BE49-F238E27FC236}">
                <a16:creationId xmlns:a16="http://schemas.microsoft.com/office/drawing/2014/main" id="{9A18B0CA-30AC-4657-BCA7-2D941140AF86}"/>
              </a:ext>
            </a:extLst>
          </p:cNvPr>
          <p:cNvSpPr/>
          <p:nvPr/>
        </p:nvSpPr>
        <p:spPr>
          <a:xfrm>
            <a:off x="7532782" y="2144833"/>
            <a:ext cx="1498644"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Upload Test Report</a:t>
            </a:r>
            <a:endParaRPr lang="en-US" b="1" dirty="0"/>
          </a:p>
        </p:txBody>
      </p:sp>
      <p:sp>
        <p:nvSpPr>
          <p:cNvPr id="7" name="Rectangle 6">
            <a:extLst>
              <a:ext uri="{FF2B5EF4-FFF2-40B4-BE49-F238E27FC236}">
                <a16:creationId xmlns:a16="http://schemas.microsoft.com/office/drawing/2014/main" id="{42F388AC-B66B-4F26-9C62-CBFF0A621987}"/>
              </a:ext>
            </a:extLst>
          </p:cNvPr>
          <p:cNvSpPr/>
          <p:nvPr/>
        </p:nvSpPr>
        <p:spPr>
          <a:xfrm>
            <a:off x="2645837" y="4019510"/>
            <a:ext cx="1606529" cy="523220"/>
          </a:xfrm>
          <a:prstGeom prst="rect">
            <a:avLst/>
          </a:prstGeom>
        </p:spPr>
        <p:txBody>
          <a:bodyPr wrap="none">
            <a:spAutoFit/>
          </a:bodyPr>
          <a:lstStyle/>
          <a:p>
            <a:pPr algn="ctr"/>
            <a:r>
              <a:rPr lang="en-US" b="1" dirty="0">
                <a:latin typeface="Arial" panose="020B0604020202020204" pitchFamily="34" charset="0"/>
                <a:cs typeface="Arial" panose="020B0604020202020204" pitchFamily="34" charset="0"/>
              </a:rPr>
              <a:t>Creator</a:t>
            </a:r>
            <a:r>
              <a:rPr lang="en-US" dirty="0">
                <a:latin typeface="Arial" panose="020B0604020202020204" pitchFamily="34" charset="0"/>
                <a:cs typeface="Arial" panose="020B0604020202020204" pitchFamily="34" charset="0"/>
              </a:rPr>
              <a:t> of </a:t>
            </a:r>
          </a:p>
          <a:p>
            <a:pPr algn="ctr"/>
            <a:r>
              <a:rPr lang="en-US" dirty="0">
                <a:latin typeface="Arial" panose="020B0604020202020204" pitchFamily="34" charset="0"/>
                <a:cs typeface="Arial" panose="020B0604020202020204" pitchFamily="34" charset="0"/>
              </a:rPr>
              <a:t>Shared Test Input</a:t>
            </a:r>
            <a:endParaRPr lang="en-US" dirty="0"/>
          </a:p>
        </p:txBody>
      </p:sp>
      <p:sp>
        <p:nvSpPr>
          <p:cNvPr id="10" name="Rectangle 9">
            <a:extLst>
              <a:ext uri="{FF2B5EF4-FFF2-40B4-BE49-F238E27FC236}">
                <a16:creationId xmlns:a16="http://schemas.microsoft.com/office/drawing/2014/main" id="{420C2604-D71C-42C0-ACAE-CB427058E1AC}"/>
              </a:ext>
            </a:extLst>
          </p:cNvPr>
          <p:cNvSpPr/>
          <p:nvPr/>
        </p:nvSpPr>
        <p:spPr>
          <a:xfrm>
            <a:off x="4589095" y="4080470"/>
            <a:ext cx="2092020"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Share Test Input: </a:t>
            </a:r>
          </a:p>
          <a:p>
            <a:pPr algn="ctr"/>
            <a:r>
              <a:rPr lang="en-US" i="1" dirty="0">
                <a:latin typeface="Arial" panose="020B0604020202020204" pitchFamily="34" charset="0"/>
                <a:cs typeface="Arial" panose="020B0604020202020204" pitchFamily="34" charset="0"/>
              </a:rPr>
              <a:t>*Test Items + Test Suite</a:t>
            </a:r>
            <a:endParaRPr lang="en-US" i="1" dirty="0"/>
          </a:p>
        </p:txBody>
      </p:sp>
      <p:sp>
        <p:nvSpPr>
          <p:cNvPr id="14" name="Rectangle 13">
            <a:extLst>
              <a:ext uri="{FF2B5EF4-FFF2-40B4-BE49-F238E27FC236}">
                <a16:creationId xmlns:a16="http://schemas.microsoft.com/office/drawing/2014/main" id="{C38C660B-9B88-4EB9-B07C-A2B0115811FE}"/>
              </a:ext>
            </a:extLst>
          </p:cNvPr>
          <p:cNvSpPr/>
          <p:nvPr/>
        </p:nvSpPr>
        <p:spPr>
          <a:xfrm>
            <a:off x="7534450" y="4094970"/>
            <a:ext cx="1498644"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Review Test Report</a:t>
            </a:r>
            <a:endParaRPr lang="en-US" b="1" dirty="0"/>
          </a:p>
        </p:txBody>
      </p:sp>
      <p:sp>
        <p:nvSpPr>
          <p:cNvPr id="15" name="Rectangle 14">
            <a:extLst>
              <a:ext uri="{FF2B5EF4-FFF2-40B4-BE49-F238E27FC236}">
                <a16:creationId xmlns:a16="http://schemas.microsoft.com/office/drawing/2014/main" id="{53A04ECB-5D75-4422-AB68-5149EB864707}"/>
              </a:ext>
            </a:extLst>
          </p:cNvPr>
          <p:cNvSpPr/>
          <p:nvPr/>
        </p:nvSpPr>
        <p:spPr>
          <a:xfrm>
            <a:off x="8961376" y="3226126"/>
            <a:ext cx="919304" cy="261610"/>
          </a:xfrm>
          <a:prstGeom prst="rect">
            <a:avLst/>
          </a:prstGeom>
        </p:spPr>
        <p:txBody>
          <a:bodyPr wrap="square">
            <a:spAutoFit/>
          </a:bodyPr>
          <a:lstStyle/>
          <a:p>
            <a:pPr algn="ctr"/>
            <a:r>
              <a:rPr lang="en-US" sz="1100" dirty="0">
                <a:latin typeface="Arial" panose="020B0604020202020204" pitchFamily="34" charset="0"/>
                <a:cs typeface="Arial" panose="020B0604020202020204" pitchFamily="34" charset="0"/>
              </a:rPr>
              <a:t>Dialogue</a:t>
            </a:r>
            <a:endParaRPr lang="en-US" sz="1100" dirty="0"/>
          </a:p>
        </p:txBody>
      </p:sp>
      <p:cxnSp>
        <p:nvCxnSpPr>
          <p:cNvPr id="22" name="Connector: Elbow 21">
            <a:extLst>
              <a:ext uri="{FF2B5EF4-FFF2-40B4-BE49-F238E27FC236}">
                <a16:creationId xmlns:a16="http://schemas.microsoft.com/office/drawing/2014/main" id="{72A79D61-0F73-4DB4-865B-4C1F07D8D1BE}"/>
              </a:ext>
            </a:extLst>
          </p:cNvPr>
          <p:cNvCxnSpPr>
            <a:cxnSpLocks/>
            <a:stCxn id="10" idx="0"/>
            <a:endCxn id="12" idx="2"/>
          </p:cNvCxnSpPr>
          <p:nvPr/>
        </p:nvCxnSpPr>
        <p:spPr>
          <a:xfrm rot="5400000" flipH="1" flipV="1">
            <a:off x="4931363" y="3373441"/>
            <a:ext cx="1410773" cy="3286"/>
          </a:xfrm>
          <a:prstGeom prst="bentConnector3">
            <a:avLst>
              <a:gd name="adj1" fmla="val 50000"/>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0607E91A-753E-461F-85D1-781DEB17BA41}"/>
              </a:ext>
            </a:extLst>
          </p:cNvPr>
          <p:cNvCxnSpPr>
            <a:cxnSpLocks/>
            <a:stCxn id="12" idx="3"/>
            <a:endCxn id="13" idx="1"/>
          </p:cNvCxnSpPr>
          <p:nvPr/>
        </p:nvCxnSpPr>
        <p:spPr>
          <a:xfrm flipV="1">
            <a:off x="6682358" y="2406443"/>
            <a:ext cx="850424" cy="1644"/>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36" name="Connector: Elbow 35">
            <a:extLst>
              <a:ext uri="{FF2B5EF4-FFF2-40B4-BE49-F238E27FC236}">
                <a16:creationId xmlns:a16="http://schemas.microsoft.com/office/drawing/2014/main" id="{0EB6E81B-F3BE-45AB-A629-EB5808518A03}"/>
              </a:ext>
            </a:extLst>
          </p:cNvPr>
          <p:cNvCxnSpPr>
            <a:cxnSpLocks/>
            <a:stCxn id="13" idx="2"/>
            <a:endCxn id="14" idx="0"/>
          </p:cNvCxnSpPr>
          <p:nvPr/>
        </p:nvCxnSpPr>
        <p:spPr>
          <a:xfrm rot="16200000" flipH="1">
            <a:off x="7569481" y="3380677"/>
            <a:ext cx="1426917" cy="1668"/>
          </a:xfrm>
          <a:prstGeom prst="bentConnector3">
            <a:avLst>
              <a:gd name="adj1" fmla="val 50000"/>
            </a:avLst>
          </a:prstGeom>
          <a:ln w="12700">
            <a:tailEnd type="triangle"/>
          </a:ln>
          <a:effectLst/>
        </p:spPr>
        <p:style>
          <a:lnRef idx="2">
            <a:schemeClr val="accent1"/>
          </a:lnRef>
          <a:fillRef idx="0">
            <a:schemeClr val="accent1"/>
          </a:fillRef>
          <a:effectRef idx="1">
            <a:schemeClr val="accent1"/>
          </a:effectRef>
          <a:fontRef idx="minor">
            <a:schemeClr val="tx1"/>
          </a:fontRef>
        </p:style>
      </p:cxnSp>
      <p:sp>
        <p:nvSpPr>
          <p:cNvPr id="40" name="Arrow: Curved Left 39">
            <a:extLst>
              <a:ext uri="{FF2B5EF4-FFF2-40B4-BE49-F238E27FC236}">
                <a16:creationId xmlns:a16="http://schemas.microsoft.com/office/drawing/2014/main" id="{0C4EB08A-636E-45DC-ABBA-456F12B3FF5F}"/>
              </a:ext>
            </a:extLst>
          </p:cNvPr>
          <p:cNvSpPr/>
          <p:nvPr/>
        </p:nvSpPr>
        <p:spPr>
          <a:xfrm flipH="1">
            <a:off x="8861883" y="2975588"/>
            <a:ext cx="404612" cy="824251"/>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920D07B3-58FA-4F08-A930-9A59613C6EB4}"/>
              </a:ext>
            </a:extLst>
          </p:cNvPr>
          <p:cNvSpPr/>
          <p:nvPr/>
        </p:nvSpPr>
        <p:spPr>
          <a:xfrm flipV="1">
            <a:off x="9476068" y="2936910"/>
            <a:ext cx="404612" cy="824251"/>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Rectangle 2">
            <a:extLst>
              <a:ext uri="{FF2B5EF4-FFF2-40B4-BE49-F238E27FC236}">
                <a16:creationId xmlns:a16="http://schemas.microsoft.com/office/drawing/2014/main" id="{0F5CF7E1-0632-4976-8FE7-E07D9A27081F}"/>
              </a:ext>
            </a:extLst>
          </p:cNvPr>
          <p:cNvSpPr/>
          <p:nvPr/>
        </p:nvSpPr>
        <p:spPr>
          <a:xfrm>
            <a:off x="5369944" y="5333051"/>
            <a:ext cx="5029608" cy="523220"/>
          </a:xfrm>
          <a:prstGeom prst="rect">
            <a:avLst/>
          </a:prstGeom>
        </p:spPr>
        <p:txBody>
          <a:bodyPr wrap="square">
            <a:spAutoFit/>
          </a:bodyPr>
          <a:lstStyle/>
          <a:p>
            <a:r>
              <a:rPr lang="en-US" i="1" dirty="0">
                <a:latin typeface="Arial" panose="020B0604020202020204" pitchFamily="34" charset="0"/>
                <a:cs typeface="Arial" panose="020B0604020202020204" pitchFamily="34" charset="0"/>
              </a:rPr>
              <a:t>*Test Items = DICOM Datasets</a:t>
            </a:r>
          </a:p>
          <a:p>
            <a:r>
              <a:rPr lang="en-US" i="1" dirty="0">
                <a:latin typeface="Arial" panose="020B0604020202020204" pitchFamily="34" charset="0"/>
                <a:cs typeface="Arial" panose="020B0604020202020204" pitchFamily="34" charset="0"/>
              </a:rPr>
              <a:t> Test Suite = Intended testing for the Test Items</a:t>
            </a:r>
            <a:endParaRPr lang="fr-FR" dirty="0"/>
          </a:p>
        </p:txBody>
      </p:sp>
      <p:sp>
        <p:nvSpPr>
          <p:cNvPr id="20" name="Rectangle 19">
            <a:extLst>
              <a:ext uri="{FF2B5EF4-FFF2-40B4-BE49-F238E27FC236}">
                <a16:creationId xmlns:a16="http://schemas.microsoft.com/office/drawing/2014/main" id="{4FAD83C0-A0A5-4568-BFCC-44E6F80C7A64}"/>
              </a:ext>
            </a:extLst>
          </p:cNvPr>
          <p:cNvSpPr/>
          <p:nvPr/>
        </p:nvSpPr>
        <p:spPr>
          <a:xfrm>
            <a:off x="5369944" y="5918286"/>
            <a:ext cx="5398724" cy="307777"/>
          </a:xfrm>
          <a:prstGeom prst="rect">
            <a:avLst/>
          </a:prstGeom>
        </p:spPr>
        <p:txBody>
          <a:bodyPr wrap="square">
            <a:spAutoFit/>
          </a:bodyPr>
          <a:lstStyle/>
          <a:p>
            <a:r>
              <a:rPr lang="en-US" i="1" dirty="0">
                <a:latin typeface="Arial" panose="020B0604020202020204" pitchFamily="34" charset="0"/>
                <a:cs typeface="Arial" panose="020B0604020202020204" pitchFamily="34" charset="0"/>
              </a:rPr>
              <a:t>*Test Report = Test Suite with test results recorded</a:t>
            </a:r>
            <a:endParaRPr lang="fr-FR" dirty="0"/>
          </a:p>
        </p:txBody>
      </p:sp>
    </p:spTree>
    <p:extLst>
      <p:ext uri="{BB962C8B-B14F-4D97-AF65-F5344CB8AC3E}">
        <p14:creationId xmlns:p14="http://schemas.microsoft.com/office/powerpoint/2010/main" val="79685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randombar(horizontal)">
                                      <p:cBhvr>
                                        <p:cTn id="41" dur="500"/>
                                        <p:tgtEl>
                                          <p:spTgt spid="35"/>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randombar(horizontal)">
                                      <p:cBhvr>
                                        <p:cTn id="62" dur="500"/>
                                        <p:tgtEl>
                                          <p:spTgt spid="1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randombar(horizontal)">
                                      <p:cBhvr>
                                        <p:cTn id="65" dur="500"/>
                                        <p:tgtEl>
                                          <p:spTgt spid="40"/>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randombar(horizontal)">
                                      <p:cBhvr>
                                        <p:cTn id="68" dur="5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down)">
                                      <p:cBhvr>
                                        <p:cTn id="73" dur="580">
                                          <p:stCondLst>
                                            <p:cond delay="0"/>
                                          </p:stCondLst>
                                        </p:cTn>
                                        <p:tgtEl>
                                          <p:spTgt spid="20"/>
                                        </p:tgtEl>
                                      </p:cBhvr>
                                    </p:animEffect>
                                    <p:anim calcmode="lin" valueType="num">
                                      <p:cBhvr>
                                        <p:cTn id="7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79" dur="26">
                                          <p:stCondLst>
                                            <p:cond delay="650"/>
                                          </p:stCondLst>
                                        </p:cTn>
                                        <p:tgtEl>
                                          <p:spTgt spid="20"/>
                                        </p:tgtEl>
                                      </p:cBhvr>
                                      <p:to x="100000" y="60000"/>
                                    </p:animScale>
                                    <p:animScale>
                                      <p:cBhvr>
                                        <p:cTn id="80" dur="166" decel="50000">
                                          <p:stCondLst>
                                            <p:cond delay="676"/>
                                          </p:stCondLst>
                                        </p:cTn>
                                        <p:tgtEl>
                                          <p:spTgt spid="20"/>
                                        </p:tgtEl>
                                      </p:cBhvr>
                                      <p:to x="100000" y="100000"/>
                                    </p:animScale>
                                    <p:animScale>
                                      <p:cBhvr>
                                        <p:cTn id="81" dur="26">
                                          <p:stCondLst>
                                            <p:cond delay="1312"/>
                                          </p:stCondLst>
                                        </p:cTn>
                                        <p:tgtEl>
                                          <p:spTgt spid="20"/>
                                        </p:tgtEl>
                                      </p:cBhvr>
                                      <p:to x="100000" y="80000"/>
                                    </p:animScale>
                                    <p:animScale>
                                      <p:cBhvr>
                                        <p:cTn id="82" dur="166" decel="50000">
                                          <p:stCondLst>
                                            <p:cond delay="1338"/>
                                          </p:stCondLst>
                                        </p:cTn>
                                        <p:tgtEl>
                                          <p:spTgt spid="20"/>
                                        </p:tgtEl>
                                      </p:cBhvr>
                                      <p:to x="100000" y="100000"/>
                                    </p:animScale>
                                    <p:animScale>
                                      <p:cBhvr>
                                        <p:cTn id="83" dur="26">
                                          <p:stCondLst>
                                            <p:cond delay="1642"/>
                                          </p:stCondLst>
                                        </p:cTn>
                                        <p:tgtEl>
                                          <p:spTgt spid="20"/>
                                        </p:tgtEl>
                                      </p:cBhvr>
                                      <p:to x="100000" y="90000"/>
                                    </p:animScale>
                                    <p:animScale>
                                      <p:cBhvr>
                                        <p:cTn id="84" dur="166" decel="50000">
                                          <p:stCondLst>
                                            <p:cond delay="1668"/>
                                          </p:stCondLst>
                                        </p:cTn>
                                        <p:tgtEl>
                                          <p:spTgt spid="20"/>
                                        </p:tgtEl>
                                      </p:cBhvr>
                                      <p:to x="100000" y="100000"/>
                                    </p:animScale>
                                    <p:animScale>
                                      <p:cBhvr>
                                        <p:cTn id="85" dur="26">
                                          <p:stCondLst>
                                            <p:cond delay="1808"/>
                                          </p:stCondLst>
                                        </p:cTn>
                                        <p:tgtEl>
                                          <p:spTgt spid="20"/>
                                        </p:tgtEl>
                                      </p:cBhvr>
                                      <p:to x="100000" y="95000"/>
                                    </p:animScale>
                                    <p:animScale>
                                      <p:cBhvr>
                                        <p:cTn id="86"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animBg="1"/>
      <p:bldP spid="13" grpId="0" animBg="1"/>
      <p:bldP spid="14" grpId="0" animBg="1"/>
      <p:bldP spid="15" grpId="0"/>
      <p:bldP spid="40" grpId="0" animBg="1"/>
      <p:bldP spid="42" grpId="0" animBg="1"/>
      <p:bldP spid="3"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060E1D8-E229-4192-A96D-DECCD4BFCBF7}"/>
              </a:ext>
            </a:extLst>
          </p:cNvPr>
          <p:cNvSpPr/>
          <p:nvPr/>
        </p:nvSpPr>
        <p:spPr>
          <a:xfrm>
            <a:off x="2129574" y="3677640"/>
            <a:ext cx="7910623" cy="124141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21A28C9-06A1-495C-81AF-CBC7E9273784}"/>
              </a:ext>
            </a:extLst>
          </p:cNvPr>
          <p:cNvSpPr/>
          <p:nvPr/>
        </p:nvSpPr>
        <p:spPr>
          <a:xfrm>
            <a:off x="2120608" y="1327153"/>
            <a:ext cx="7910623" cy="124141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22D10DB5-E115-4EDA-A321-528D3E306A8E}"/>
              </a:ext>
            </a:extLst>
          </p:cNvPr>
          <p:cNvSpPr/>
          <p:nvPr/>
        </p:nvSpPr>
        <p:spPr>
          <a:xfrm>
            <a:off x="2146600" y="1327153"/>
            <a:ext cx="7910623" cy="124141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09702B0C-1467-4F30-8FF6-93DE97E1B488}"/>
              </a:ext>
            </a:extLst>
          </p:cNvPr>
          <p:cNvSpPr/>
          <p:nvPr/>
        </p:nvSpPr>
        <p:spPr>
          <a:xfrm>
            <a:off x="2155566" y="3677640"/>
            <a:ext cx="7910623" cy="124141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3" name="Groupe 62">
            <a:extLst>
              <a:ext uri="{FF2B5EF4-FFF2-40B4-BE49-F238E27FC236}">
                <a16:creationId xmlns:a16="http://schemas.microsoft.com/office/drawing/2014/main" id="{F29500DD-ABF5-48AC-8FA9-D9E86845E5F4}"/>
              </a:ext>
            </a:extLst>
          </p:cNvPr>
          <p:cNvGrpSpPr/>
          <p:nvPr/>
        </p:nvGrpSpPr>
        <p:grpSpPr>
          <a:xfrm>
            <a:off x="2120608" y="1940520"/>
            <a:ext cx="7910623" cy="1980598"/>
            <a:chOff x="587890" y="1857900"/>
            <a:chExt cx="7910623" cy="1980598"/>
          </a:xfrm>
        </p:grpSpPr>
        <p:sp>
          <p:nvSpPr>
            <p:cNvPr id="27" name="Rectangle 26">
              <a:extLst>
                <a:ext uri="{FF2B5EF4-FFF2-40B4-BE49-F238E27FC236}">
                  <a16:creationId xmlns:a16="http://schemas.microsoft.com/office/drawing/2014/main" id="{04FA9915-574D-427C-AAF2-E2DAD9659EAC}"/>
                </a:ext>
              </a:extLst>
            </p:cNvPr>
            <p:cNvSpPr/>
            <p:nvPr/>
          </p:nvSpPr>
          <p:spPr>
            <a:xfrm>
              <a:off x="587890" y="2699463"/>
              <a:ext cx="7910623" cy="716392"/>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6" name="Connector: Elbow 35">
              <a:extLst>
                <a:ext uri="{FF2B5EF4-FFF2-40B4-BE49-F238E27FC236}">
                  <a16:creationId xmlns:a16="http://schemas.microsoft.com/office/drawing/2014/main" id="{0EB6E81B-F3BE-45AB-A629-EB5808518A03}"/>
                </a:ext>
              </a:extLst>
            </p:cNvPr>
            <p:cNvCxnSpPr>
              <a:cxnSpLocks/>
            </p:cNvCxnSpPr>
            <p:nvPr/>
          </p:nvCxnSpPr>
          <p:spPr>
            <a:xfrm rot="16200000" flipH="1">
              <a:off x="1652859" y="2363264"/>
              <a:ext cx="1010730" cy="1"/>
            </a:xfrm>
            <a:prstGeom prst="bentConnector3">
              <a:avLst>
                <a:gd name="adj1" fmla="val 50000"/>
              </a:avLst>
            </a:prstGeom>
            <a:ln w="25400">
              <a:tailEnd type="triangle"/>
            </a:ln>
            <a:effectLst/>
          </p:spPr>
          <p:style>
            <a:lnRef idx="2">
              <a:schemeClr val="accent1"/>
            </a:lnRef>
            <a:fillRef idx="0">
              <a:schemeClr val="accent1"/>
            </a:fillRef>
            <a:effectRef idx="1">
              <a:schemeClr val="accent1"/>
            </a:effectRef>
            <a:fontRef idx="minor">
              <a:schemeClr val="tx1"/>
            </a:fontRef>
          </p:style>
        </p:cxnSp>
        <p:cxnSp>
          <p:nvCxnSpPr>
            <p:cNvPr id="30" name="Connector: Elbow 35">
              <a:extLst>
                <a:ext uri="{FF2B5EF4-FFF2-40B4-BE49-F238E27FC236}">
                  <a16:creationId xmlns:a16="http://schemas.microsoft.com/office/drawing/2014/main" id="{EE5602DB-DDAE-4F6D-89A1-6EDEF2ABF63D}"/>
                </a:ext>
              </a:extLst>
            </p:cNvPr>
            <p:cNvCxnSpPr>
              <a:cxnSpLocks/>
            </p:cNvCxnSpPr>
            <p:nvPr/>
          </p:nvCxnSpPr>
          <p:spPr>
            <a:xfrm flipV="1">
              <a:off x="1346006" y="3193232"/>
              <a:ext cx="0" cy="645266"/>
            </a:xfrm>
            <a:prstGeom prst="straightConnector1">
              <a:avLst/>
            </a:prstGeom>
            <a:ln w="25400">
              <a:tailEnd type="triangle"/>
            </a:ln>
            <a:effectLst/>
          </p:spPr>
          <p:style>
            <a:lnRef idx="2">
              <a:schemeClr val="accent1"/>
            </a:lnRef>
            <a:fillRef idx="0">
              <a:schemeClr val="accent1"/>
            </a:fillRef>
            <a:effectRef idx="1">
              <a:schemeClr val="accent1"/>
            </a:effectRef>
            <a:fontRef idx="minor">
              <a:schemeClr val="tx1"/>
            </a:fontRef>
          </p:style>
        </p:cxnSp>
        <p:sp>
          <p:nvSpPr>
            <p:cNvPr id="29" name="Rectangle 28">
              <a:extLst>
                <a:ext uri="{FF2B5EF4-FFF2-40B4-BE49-F238E27FC236}">
                  <a16:creationId xmlns:a16="http://schemas.microsoft.com/office/drawing/2014/main" id="{253C875A-B2E7-43C8-B9D6-FFEC03AF03B0}"/>
                </a:ext>
              </a:extLst>
            </p:cNvPr>
            <p:cNvSpPr/>
            <p:nvPr/>
          </p:nvSpPr>
          <p:spPr>
            <a:xfrm>
              <a:off x="2225731" y="3100394"/>
              <a:ext cx="1329210" cy="307777"/>
            </a:xfrm>
            <a:prstGeom prst="rect">
              <a:avLst/>
            </a:prstGeom>
          </p:spPr>
          <p:txBody>
            <a:bodyPr wrap="none">
              <a:spAutoFit/>
            </a:bodyPr>
            <a:lstStyle/>
            <a:p>
              <a:r>
                <a:rPr lang="en-US" b="1" dirty="0">
                  <a:latin typeface="Arial" panose="020B0604020202020204" pitchFamily="34" charset="0"/>
                  <a:cs typeface="Arial" panose="020B0604020202020204" pitchFamily="34" charset="0"/>
                </a:rPr>
                <a:t>Test Platform</a:t>
              </a:r>
              <a:endParaRPr lang="en-US" b="1" dirty="0"/>
            </a:p>
          </p:txBody>
        </p:sp>
        <p:sp>
          <p:nvSpPr>
            <p:cNvPr id="33" name="Rectangle 32">
              <a:extLst>
                <a:ext uri="{FF2B5EF4-FFF2-40B4-BE49-F238E27FC236}">
                  <a16:creationId xmlns:a16="http://schemas.microsoft.com/office/drawing/2014/main" id="{D0D68BA8-3A89-42E0-ADBC-671922209454}"/>
                </a:ext>
              </a:extLst>
            </p:cNvPr>
            <p:cNvSpPr/>
            <p:nvPr/>
          </p:nvSpPr>
          <p:spPr>
            <a:xfrm>
              <a:off x="933473" y="2868629"/>
              <a:ext cx="2070688" cy="307777"/>
            </a:xfrm>
            <a:prstGeom prst="rect">
              <a:avLst/>
            </a:prstGeom>
            <a:ln>
              <a:solidFill>
                <a:srgbClr val="3F80CD"/>
              </a:solidFill>
              <a:prstDash val="dash"/>
            </a:ln>
          </p:spPr>
          <p:txBody>
            <a:bodyPr wrap="square">
              <a:spAutoFit/>
            </a:bodyPr>
            <a:lstStyle/>
            <a:p>
              <a:pPr algn="ctr"/>
              <a:r>
                <a:rPr lang="en-US" dirty="0">
                  <a:latin typeface="Arial" panose="020B0604020202020204" pitchFamily="34" charset="0"/>
                  <a:cs typeface="Arial" panose="020B0604020202020204" pitchFamily="34" charset="0"/>
                </a:rPr>
                <a:t>Register in Gazelle</a:t>
              </a:r>
              <a:endParaRPr lang="en-US" dirty="0"/>
            </a:p>
          </p:txBody>
        </p:sp>
      </p:grpSp>
      <p:grpSp>
        <p:nvGrpSpPr>
          <p:cNvPr id="64" name="Groupe 63">
            <a:extLst>
              <a:ext uri="{FF2B5EF4-FFF2-40B4-BE49-F238E27FC236}">
                <a16:creationId xmlns:a16="http://schemas.microsoft.com/office/drawing/2014/main" id="{9AEDB62B-236E-4B3B-AE8F-4617B253C989}"/>
              </a:ext>
            </a:extLst>
          </p:cNvPr>
          <p:cNvGrpSpPr/>
          <p:nvPr/>
        </p:nvGrpSpPr>
        <p:grpSpPr>
          <a:xfrm>
            <a:off x="4578635" y="2836429"/>
            <a:ext cx="4231357" cy="628716"/>
            <a:chOff x="3046885" y="2735845"/>
            <a:chExt cx="4231357" cy="628716"/>
          </a:xfrm>
        </p:grpSpPr>
        <p:sp>
          <p:nvSpPr>
            <p:cNvPr id="59" name="Flèche : droite 58">
              <a:extLst>
                <a:ext uri="{FF2B5EF4-FFF2-40B4-BE49-F238E27FC236}">
                  <a16:creationId xmlns:a16="http://schemas.microsoft.com/office/drawing/2014/main" id="{55AA57FF-D7C1-40E5-B6D5-5C351C1A20F0}"/>
                </a:ext>
              </a:extLst>
            </p:cNvPr>
            <p:cNvSpPr/>
            <p:nvPr/>
          </p:nvSpPr>
          <p:spPr>
            <a:xfrm>
              <a:off x="3046885" y="2955646"/>
              <a:ext cx="4231357" cy="163465"/>
            </a:xfrm>
            <a:prstGeom prst="rightArrow">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F45B18B7-4DA5-4CC1-9524-D3118E9BCE2C}"/>
                </a:ext>
              </a:extLst>
            </p:cNvPr>
            <p:cNvSpPr/>
            <p:nvPr/>
          </p:nvSpPr>
          <p:spPr>
            <a:xfrm>
              <a:off x="4294678" y="2781274"/>
              <a:ext cx="1705942" cy="569387"/>
            </a:xfrm>
            <a:prstGeom prst="rect">
              <a:avLst/>
            </a:prstGeom>
            <a:ln>
              <a:noFill/>
              <a:prstDash val="dash"/>
            </a:ln>
          </p:spPr>
          <p:txBody>
            <a:bodyPr wrap="square">
              <a:spAutoFit/>
            </a:bodyPr>
            <a:lstStyle/>
            <a:p>
              <a:r>
                <a:rPr lang="en-US" sz="1100" dirty="0">
                  <a:latin typeface="Arial" panose="020B0604020202020204" pitchFamily="34" charset="0"/>
                  <a:cs typeface="Arial" panose="020B0604020202020204" pitchFamily="34" charset="0"/>
                </a:rPr>
                <a:t>Repository of</a:t>
              </a:r>
            </a:p>
            <a:p>
              <a:endParaRPr lang="en-US" sz="8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Shared Test Inputs</a:t>
              </a:r>
              <a:endParaRPr lang="en-US" sz="1100" dirty="0"/>
            </a:p>
          </p:txBody>
        </p:sp>
        <p:sp>
          <p:nvSpPr>
            <p:cNvPr id="26" name="Cylindre 25">
              <a:extLst>
                <a:ext uri="{FF2B5EF4-FFF2-40B4-BE49-F238E27FC236}">
                  <a16:creationId xmlns:a16="http://schemas.microsoft.com/office/drawing/2014/main" id="{EDD06FCB-321F-49A5-B236-C4B90695411A}"/>
                </a:ext>
              </a:extLst>
            </p:cNvPr>
            <p:cNvSpPr/>
            <p:nvPr/>
          </p:nvSpPr>
          <p:spPr>
            <a:xfrm>
              <a:off x="3872176" y="2763880"/>
              <a:ext cx="473429" cy="512597"/>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3" name="Cylindre 42">
              <a:extLst>
                <a:ext uri="{FF2B5EF4-FFF2-40B4-BE49-F238E27FC236}">
                  <a16:creationId xmlns:a16="http://schemas.microsoft.com/office/drawing/2014/main" id="{24C2BE41-20F3-4665-9ACF-CBF4CFB7F03F}"/>
                </a:ext>
              </a:extLst>
            </p:cNvPr>
            <p:cNvSpPr/>
            <p:nvPr/>
          </p:nvSpPr>
          <p:spPr>
            <a:xfrm>
              <a:off x="6412327" y="2735845"/>
              <a:ext cx="473429" cy="163465"/>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4" name="Cylindre 43">
              <a:extLst>
                <a:ext uri="{FF2B5EF4-FFF2-40B4-BE49-F238E27FC236}">
                  <a16:creationId xmlns:a16="http://schemas.microsoft.com/office/drawing/2014/main" id="{80C8383B-5999-4343-BCDD-DE40F7D79D2B}"/>
                </a:ext>
              </a:extLst>
            </p:cNvPr>
            <p:cNvSpPr/>
            <p:nvPr/>
          </p:nvSpPr>
          <p:spPr>
            <a:xfrm>
              <a:off x="6552835" y="3201096"/>
              <a:ext cx="473429" cy="163465"/>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a16="http://schemas.microsoft.com/office/drawing/2014/main" id="{E71F16F4-ECF8-4DF3-923A-611D0B6C9FC5}"/>
                </a:ext>
              </a:extLst>
            </p:cNvPr>
            <p:cNvSpPr/>
            <p:nvPr/>
          </p:nvSpPr>
          <p:spPr>
            <a:xfrm>
              <a:off x="5624666" y="2904625"/>
              <a:ext cx="1182017" cy="259124"/>
            </a:xfrm>
            <a:prstGeom prst="rect">
              <a:avLst/>
            </a:prstGeom>
            <a:ln>
              <a:noFill/>
              <a:prstDash val="dash"/>
            </a:ln>
          </p:spPr>
          <p:txBody>
            <a:bodyPr wrap="square">
              <a:spAutoFit/>
            </a:bodyPr>
            <a:lstStyle/>
            <a:p>
              <a:r>
                <a:rPr lang="en-US" sz="1100" dirty="0">
                  <a:latin typeface="Arial" panose="020B0604020202020204" pitchFamily="34" charset="0"/>
                  <a:cs typeface="Arial" panose="020B0604020202020204" pitchFamily="34" charset="0"/>
                </a:rPr>
                <a:t>Test Workflow</a:t>
              </a:r>
            </a:p>
          </p:txBody>
        </p:sp>
      </p:grpSp>
      <p:sp>
        <p:nvSpPr>
          <p:cNvPr id="2" name="Title 1">
            <a:extLst>
              <a:ext uri="{FF2B5EF4-FFF2-40B4-BE49-F238E27FC236}">
                <a16:creationId xmlns:a16="http://schemas.microsoft.com/office/drawing/2014/main" id="{95C2E0B8-B8C7-4D50-867F-89B2DB768520}"/>
              </a:ext>
            </a:extLst>
          </p:cNvPr>
          <p:cNvSpPr>
            <a:spLocks noGrp="1"/>
          </p:cNvSpPr>
          <p:nvPr>
            <p:ph type="title"/>
          </p:nvPr>
        </p:nvSpPr>
        <p:spPr>
          <a:xfrm>
            <a:off x="1981200" y="274638"/>
            <a:ext cx="8229600" cy="1143000"/>
          </a:xfrm>
        </p:spPr>
        <p:txBody>
          <a:bodyPr/>
          <a:lstStyle/>
          <a:p>
            <a:r>
              <a:rPr lang="en-US" dirty="0">
                <a:latin typeface="Arial" panose="020B0604020202020204" pitchFamily="34" charset="0"/>
                <a:cs typeface="Arial" panose="020B0604020202020204" pitchFamily="34" charset="0"/>
              </a:rPr>
              <a:t>Process Overview (2)</a:t>
            </a:r>
          </a:p>
        </p:txBody>
      </p:sp>
      <p:sp>
        <p:nvSpPr>
          <p:cNvPr id="4" name="Footer Placeholder 3">
            <a:extLst>
              <a:ext uri="{FF2B5EF4-FFF2-40B4-BE49-F238E27FC236}">
                <a16:creationId xmlns:a16="http://schemas.microsoft.com/office/drawing/2014/main" id="{3F99585D-3E8D-4659-92C4-749F59D52CB2}"/>
              </a:ext>
            </a:extLst>
          </p:cNvPr>
          <p:cNvSpPr>
            <a:spLocks noGrp="1"/>
          </p:cNvSpPr>
          <p:nvPr>
            <p:ph type="ftr" sz="quarter" idx="11"/>
          </p:nvPr>
        </p:nvSpPr>
        <p:spPr>
          <a:xfrm>
            <a:off x="4619401" y="6521855"/>
            <a:ext cx="2895600" cy="365125"/>
          </a:xfrm>
        </p:spPr>
        <p:txBody>
          <a:bodyPr/>
          <a:lstStyle/>
          <a:p>
            <a:r>
              <a:rPr lang="en-US"/>
              <a:t>© IHE Services Copyright</a:t>
            </a:r>
            <a:endParaRPr lang="en-US" dirty="0"/>
          </a:p>
        </p:txBody>
      </p:sp>
      <p:sp>
        <p:nvSpPr>
          <p:cNvPr id="5" name="Slide Number Placeholder 4">
            <a:extLst>
              <a:ext uri="{FF2B5EF4-FFF2-40B4-BE49-F238E27FC236}">
                <a16:creationId xmlns:a16="http://schemas.microsoft.com/office/drawing/2014/main" id="{F7E3F633-47A5-4B89-A688-0A8EE7FAD4F9}"/>
              </a:ext>
            </a:extLst>
          </p:cNvPr>
          <p:cNvSpPr>
            <a:spLocks noGrp="1"/>
          </p:cNvSpPr>
          <p:nvPr>
            <p:ph type="sldNum" sz="quarter" idx="12"/>
          </p:nvPr>
        </p:nvSpPr>
        <p:spPr/>
        <p:txBody>
          <a:bodyPr/>
          <a:lstStyle/>
          <a:p>
            <a:fld id="{3CA07176-4D28-144C-AB30-ACED7F44A340}" type="slidenum">
              <a:rPr lang="en-US" smtClean="0"/>
              <a:pPr/>
              <a:t>4</a:t>
            </a:fld>
            <a:endParaRPr lang="en-US"/>
          </a:p>
        </p:txBody>
      </p:sp>
      <p:sp>
        <p:nvSpPr>
          <p:cNvPr id="6" name="Rectangle 5">
            <a:extLst>
              <a:ext uri="{FF2B5EF4-FFF2-40B4-BE49-F238E27FC236}">
                <a16:creationId xmlns:a16="http://schemas.microsoft.com/office/drawing/2014/main" id="{23205414-EAAB-4B2D-A463-69533A5D16E9}"/>
              </a:ext>
            </a:extLst>
          </p:cNvPr>
          <p:cNvSpPr/>
          <p:nvPr/>
        </p:nvSpPr>
        <p:spPr>
          <a:xfrm>
            <a:off x="2583915" y="1667223"/>
            <a:ext cx="1071126" cy="307777"/>
          </a:xfrm>
          <a:prstGeom prst="rect">
            <a:avLst/>
          </a:prstGeom>
        </p:spPr>
        <p:txBody>
          <a:bodyPr wrap="none">
            <a:spAutoFit/>
          </a:bodyPr>
          <a:lstStyle/>
          <a:p>
            <a:pPr algn="ctr"/>
            <a:r>
              <a:rPr lang="en-US" b="1" dirty="0">
                <a:latin typeface="Arial" panose="020B0604020202020204" pitchFamily="34" charset="0"/>
                <a:cs typeface="Arial" panose="020B0604020202020204" pitchFamily="34" charset="0"/>
              </a:rPr>
              <a:t>Consumer</a:t>
            </a:r>
            <a:endParaRPr lang="en-US" dirty="0"/>
          </a:p>
        </p:txBody>
      </p:sp>
      <p:sp>
        <p:nvSpPr>
          <p:cNvPr id="12" name="Rectangle 11">
            <a:extLst>
              <a:ext uri="{FF2B5EF4-FFF2-40B4-BE49-F238E27FC236}">
                <a16:creationId xmlns:a16="http://schemas.microsoft.com/office/drawing/2014/main" id="{138E306C-DF55-4EBB-8C9F-F2F56CCD0AD6}"/>
              </a:ext>
            </a:extLst>
          </p:cNvPr>
          <p:cNvSpPr/>
          <p:nvPr/>
        </p:nvSpPr>
        <p:spPr>
          <a:xfrm>
            <a:off x="4635520" y="1696872"/>
            <a:ext cx="2087934"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Download Test Input - </a:t>
            </a:r>
            <a:r>
              <a:rPr lang="en-US" i="1" dirty="0">
                <a:latin typeface="Arial" panose="020B0604020202020204" pitchFamily="34" charset="0"/>
                <a:cs typeface="Arial" panose="020B0604020202020204" pitchFamily="34" charset="0"/>
              </a:rPr>
              <a:t>Execute Testing</a:t>
            </a:r>
            <a:endParaRPr lang="en-US" i="1" dirty="0"/>
          </a:p>
        </p:txBody>
      </p:sp>
      <p:sp>
        <p:nvSpPr>
          <p:cNvPr id="13" name="Rectangle 12">
            <a:extLst>
              <a:ext uri="{FF2B5EF4-FFF2-40B4-BE49-F238E27FC236}">
                <a16:creationId xmlns:a16="http://schemas.microsoft.com/office/drawing/2014/main" id="{9A18B0CA-30AC-4657-BCA7-2D941140AF86}"/>
              </a:ext>
            </a:extLst>
          </p:cNvPr>
          <p:cNvSpPr/>
          <p:nvPr/>
        </p:nvSpPr>
        <p:spPr>
          <a:xfrm>
            <a:off x="7573878" y="1695228"/>
            <a:ext cx="1498644"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Upload Test Report</a:t>
            </a:r>
            <a:endParaRPr lang="en-US" b="1" dirty="0"/>
          </a:p>
        </p:txBody>
      </p:sp>
      <p:sp>
        <p:nvSpPr>
          <p:cNvPr id="7" name="Rectangle 6">
            <a:extLst>
              <a:ext uri="{FF2B5EF4-FFF2-40B4-BE49-F238E27FC236}">
                <a16:creationId xmlns:a16="http://schemas.microsoft.com/office/drawing/2014/main" id="{42F388AC-B66B-4F26-9C62-CBFF0A621987}"/>
              </a:ext>
            </a:extLst>
          </p:cNvPr>
          <p:cNvSpPr/>
          <p:nvPr/>
        </p:nvSpPr>
        <p:spPr>
          <a:xfrm>
            <a:off x="2667901" y="3939083"/>
            <a:ext cx="822661" cy="307777"/>
          </a:xfrm>
          <a:prstGeom prst="rect">
            <a:avLst/>
          </a:prstGeom>
        </p:spPr>
        <p:txBody>
          <a:bodyPr wrap="none">
            <a:spAutoFit/>
          </a:bodyPr>
          <a:lstStyle/>
          <a:p>
            <a:pPr algn="ctr"/>
            <a:r>
              <a:rPr lang="en-US" b="1" dirty="0">
                <a:latin typeface="Arial" panose="020B0604020202020204" pitchFamily="34" charset="0"/>
                <a:cs typeface="Arial" panose="020B0604020202020204" pitchFamily="34" charset="0"/>
              </a:rPr>
              <a:t>Creator</a:t>
            </a:r>
            <a:endParaRPr lang="en-US" dirty="0"/>
          </a:p>
        </p:txBody>
      </p:sp>
      <p:sp>
        <p:nvSpPr>
          <p:cNvPr id="10" name="Rectangle 9">
            <a:extLst>
              <a:ext uri="{FF2B5EF4-FFF2-40B4-BE49-F238E27FC236}">
                <a16:creationId xmlns:a16="http://schemas.microsoft.com/office/drawing/2014/main" id="{420C2604-D71C-42C0-ACAE-CB427058E1AC}"/>
              </a:ext>
            </a:extLst>
          </p:cNvPr>
          <p:cNvSpPr/>
          <p:nvPr/>
        </p:nvSpPr>
        <p:spPr>
          <a:xfrm>
            <a:off x="4518718" y="4000042"/>
            <a:ext cx="2092020"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Share Test Input: </a:t>
            </a:r>
          </a:p>
          <a:p>
            <a:pPr algn="ctr"/>
            <a:r>
              <a:rPr lang="en-US" i="1" dirty="0">
                <a:latin typeface="Arial" panose="020B0604020202020204" pitchFamily="34" charset="0"/>
                <a:cs typeface="Arial" panose="020B0604020202020204" pitchFamily="34" charset="0"/>
              </a:rPr>
              <a:t>*Test Items + Test Suite</a:t>
            </a:r>
            <a:endParaRPr lang="en-US" i="1" dirty="0"/>
          </a:p>
        </p:txBody>
      </p:sp>
      <p:sp>
        <p:nvSpPr>
          <p:cNvPr id="14" name="Rectangle 13">
            <a:extLst>
              <a:ext uri="{FF2B5EF4-FFF2-40B4-BE49-F238E27FC236}">
                <a16:creationId xmlns:a16="http://schemas.microsoft.com/office/drawing/2014/main" id="{C38C660B-9B88-4EB9-B07C-A2B0115811FE}"/>
              </a:ext>
            </a:extLst>
          </p:cNvPr>
          <p:cNvSpPr/>
          <p:nvPr/>
        </p:nvSpPr>
        <p:spPr>
          <a:xfrm>
            <a:off x="7575546" y="4014542"/>
            <a:ext cx="1498644" cy="523220"/>
          </a:xfrm>
          <a:prstGeom prst="rect">
            <a:avLst/>
          </a:prstGeom>
          <a:ln w="57150">
            <a:solidFill>
              <a:schemeClr val="accent1"/>
            </a:solidFill>
          </a:ln>
        </p:spPr>
        <p:txBody>
          <a:bodyPr wrap="square">
            <a:spAutoFit/>
          </a:bodyPr>
          <a:lstStyle/>
          <a:p>
            <a:pPr algn="ctr"/>
            <a:r>
              <a:rPr lang="en-US" b="1" dirty="0">
                <a:latin typeface="Arial" panose="020B0604020202020204" pitchFamily="34" charset="0"/>
                <a:cs typeface="Arial" panose="020B0604020202020204" pitchFamily="34" charset="0"/>
              </a:rPr>
              <a:t>Review Test Report</a:t>
            </a:r>
            <a:endParaRPr lang="en-US" b="1" dirty="0"/>
          </a:p>
        </p:txBody>
      </p:sp>
      <p:sp>
        <p:nvSpPr>
          <p:cNvPr id="15" name="Rectangle 14">
            <a:extLst>
              <a:ext uri="{FF2B5EF4-FFF2-40B4-BE49-F238E27FC236}">
                <a16:creationId xmlns:a16="http://schemas.microsoft.com/office/drawing/2014/main" id="{53A04ECB-5D75-4422-AB68-5149EB864707}"/>
              </a:ext>
            </a:extLst>
          </p:cNvPr>
          <p:cNvSpPr/>
          <p:nvPr/>
        </p:nvSpPr>
        <p:spPr>
          <a:xfrm>
            <a:off x="9117131" y="2060538"/>
            <a:ext cx="919304" cy="261610"/>
          </a:xfrm>
          <a:prstGeom prst="rect">
            <a:avLst/>
          </a:prstGeom>
        </p:spPr>
        <p:txBody>
          <a:bodyPr wrap="square">
            <a:spAutoFit/>
          </a:bodyPr>
          <a:lstStyle/>
          <a:p>
            <a:pPr algn="ctr"/>
            <a:r>
              <a:rPr lang="en-US" sz="1100" dirty="0">
                <a:latin typeface="Arial" panose="020B0604020202020204" pitchFamily="34" charset="0"/>
                <a:cs typeface="Arial" panose="020B0604020202020204" pitchFamily="34" charset="0"/>
              </a:rPr>
              <a:t>Dialogue</a:t>
            </a:r>
            <a:endParaRPr lang="en-US" sz="1100" dirty="0"/>
          </a:p>
        </p:txBody>
      </p:sp>
      <p:cxnSp>
        <p:nvCxnSpPr>
          <p:cNvPr id="35" name="Straight Arrow Connector 34">
            <a:extLst>
              <a:ext uri="{FF2B5EF4-FFF2-40B4-BE49-F238E27FC236}">
                <a16:creationId xmlns:a16="http://schemas.microsoft.com/office/drawing/2014/main" id="{0607E91A-753E-461F-85D1-781DEB17BA41}"/>
              </a:ext>
            </a:extLst>
          </p:cNvPr>
          <p:cNvCxnSpPr>
            <a:cxnSpLocks/>
            <a:stCxn id="12" idx="3"/>
            <a:endCxn id="13" idx="1"/>
          </p:cNvCxnSpPr>
          <p:nvPr/>
        </p:nvCxnSpPr>
        <p:spPr>
          <a:xfrm flipV="1">
            <a:off x="6723454" y="1956838"/>
            <a:ext cx="850424" cy="1644"/>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sp>
        <p:nvSpPr>
          <p:cNvPr id="40" name="Arrow: Curved Left 39">
            <a:extLst>
              <a:ext uri="{FF2B5EF4-FFF2-40B4-BE49-F238E27FC236}">
                <a16:creationId xmlns:a16="http://schemas.microsoft.com/office/drawing/2014/main" id="{0C4EB08A-636E-45DC-ABBA-456F12B3FF5F}"/>
              </a:ext>
            </a:extLst>
          </p:cNvPr>
          <p:cNvSpPr/>
          <p:nvPr/>
        </p:nvSpPr>
        <p:spPr>
          <a:xfrm flipH="1">
            <a:off x="8902979" y="2266804"/>
            <a:ext cx="404612" cy="167227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920D07B3-58FA-4F08-A930-9A59613C6EB4}"/>
              </a:ext>
            </a:extLst>
          </p:cNvPr>
          <p:cNvSpPr/>
          <p:nvPr/>
        </p:nvSpPr>
        <p:spPr>
          <a:xfrm flipV="1">
            <a:off x="9517164" y="2220092"/>
            <a:ext cx="404612" cy="167227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22" name="Connector: Elbow 21">
            <a:extLst>
              <a:ext uri="{FF2B5EF4-FFF2-40B4-BE49-F238E27FC236}">
                <a16:creationId xmlns:a16="http://schemas.microsoft.com/office/drawing/2014/main" id="{72A79D61-0F73-4DB4-865B-4C1F07D8D1BE}"/>
              </a:ext>
            </a:extLst>
          </p:cNvPr>
          <p:cNvCxnSpPr>
            <a:cxnSpLocks/>
            <a:stCxn id="10" idx="0"/>
            <a:endCxn id="12" idx="2"/>
          </p:cNvCxnSpPr>
          <p:nvPr/>
        </p:nvCxnSpPr>
        <p:spPr>
          <a:xfrm rot="5400000" flipH="1" flipV="1">
            <a:off x="4732132" y="3052689"/>
            <a:ext cx="1779950" cy="114759"/>
          </a:xfrm>
          <a:prstGeom prst="bentConnector3">
            <a:avLst>
              <a:gd name="adj1" fmla="val 50000"/>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28" name="Connector: Elbow 35">
            <a:extLst>
              <a:ext uri="{FF2B5EF4-FFF2-40B4-BE49-F238E27FC236}">
                <a16:creationId xmlns:a16="http://schemas.microsoft.com/office/drawing/2014/main" id="{7ECBC2FD-EA59-42DC-ADFF-FF1A0CCEFA39}"/>
              </a:ext>
            </a:extLst>
          </p:cNvPr>
          <p:cNvCxnSpPr>
            <a:cxnSpLocks/>
          </p:cNvCxnSpPr>
          <p:nvPr/>
        </p:nvCxnSpPr>
        <p:spPr>
          <a:xfrm rot="16200000" flipH="1">
            <a:off x="7351575" y="3058979"/>
            <a:ext cx="1777626" cy="154494"/>
          </a:xfrm>
          <a:prstGeom prst="bentConnector3">
            <a:avLst>
              <a:gd name="adj1" fmla="val 50000"/>
            </a:avLst>
          </a:prstGeom>
          <a:ln w="12700">
            <a:tailEnd type="triangle"/>
          </a:ln>
          <a:effectLst/>
        </p:spPr>
        <p:style>
          <a:lnRef idx="2">
            <a:schemeClr val="accent1"/>
          </a:lnRef>
          <a:fillRef idx="0">
            <a:schemeClr val="accent1"/>
          </a:fillRef>
          <a:effectRef idx="1">
            <a:schemeClr val="accent1"/>
          </a:effectRef>
          <a:fontRef idx="minor">
            <a:schemeClr val="tx1"/>
          </a:fontRef>
        </p:style>
      </p:cxnSp>
      <p:grpSp>
        <p:nvGrpSpPr>
          <p:cNvPr id="62" name="Groupe 61">
            <a:extLst>
              <a:ext uri="{FF2B5EF4-FFF2-40B4-BE49-F238E27FC236}">
                <a16:creationId xmlns:a16="http://schemas.microsoft.com/office/drawing/2014/main" id="{5A8A8859-748D-4955-B080-A748B4871A5A}"/>
              </a:ext>
            </a:extLst>
          </p:cNvPr>
          <p:cNvGrpSpPr/>
          <p:nvPr/>
        </p:nvGrpSpPr>
        <p:grpSpPr>
          <a:xfrm>
            <a:off x="2170594" y="1990741"/>
            <a:ext cx="7910623" cy="4240976"/>
            <a:chOff x="646593" y="1890157"/>
            <a:chExt cx="7910623" cy="4240976"/>
          </a:xfrm>
        </p:grpSpPr>
        <p:grpSp>
          <p:nvGrpSpPr>
            <p:cNvPr id="61" name="Groupe 60">
              <a:extLst>
                <a:ext uri="{FF2B5EF4-FFF2-40B4-BE49-F238E27FC236}">
                  <a16:creationId xmlns:a16="http://schemas.microsoft.com/office/drawing/2014/main" id="{398D5F76-61F7-4CA8-84DD-79E7745800D3}"/>
                </a:ext>
              </a:extLst>
            </p:cNvPr>
            <p:cNvGrpSpPr/>
            <p:nvPr/>
          </p:nvGrpSpPr>
          <p:grpSpPr>
            <a:xfrm>
              <a:off x="646593" y="1890157"/>
              <a:ext cx="7910623" cy="4240976"/>
              <a:chOff x="646593" y="1890157"/>
              <a:chExt cx="7910623" cy="4240976"/>
            </a:xfrm>
          </p:grpSpPr>
          <p:sp>
            <p:nvSpPr>
              <p:cNvPr id="20" name="Rectangle 19">
                <a:extLst>
                  <a:ext uri="{FF2B5EF4-FFF2-40B4-BE49-F238E27FC236}">
                    <a16:creationId xmlns:a16="http://schemas.microsoft.com/office/drawing/2014/main" id="{8957B15C-C869-4C17-90C7-C5FCD581E533}"/>
                  </a:ext>
                </a:extLst>
              </p:cNvPr>
              <p:cNvSpPr/>
              <p:nvPr/>
            </p:nvSpPr>
            <p:spPr>
              <a:xfrm>
                <a:off x="646593" y="5140868"/>
                <a:ext cx="7910623" cy="990265"/>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7" name="Connecteur : en angle 46">
                <a:extLst>
                  <a:ext uri="{FF2B5EF4-FFF2-40B4-BE49-F238E27FC236}">
                    <a16:creationId xmlns:a16="http://schemas.microsoft.com/office/drawing/2014/main" id="{CB3B50AE-8685-4BE9-AF5D-809B0DD47DCE}"/>
                  </a:ext>
                </a:extLst>
              </p:cNvPr>
              <p:cNvCxnSpPr>
                <a:cxnSpLocks/>
              </p:cNvCxnSpPr>
              <p:nvPr/>
            </p:nvCxnSpPr>
            <p:spPr>
              <a:xfrm>
                <a:off x="1100912" y="4175568"/>
                <a:ext cx="2810009" cy="1281782"/>
              </a:xfrm>
              <a:prstGeom prst="bentConnector3">
                <a:avLst>
                  <a:gd name="adj1" fmla="val 36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necteur : en angle 49">
                <a:extLst>
                  <a:ext uri="{FF2B5EF4-FFF2-40B4-BE49-F238E27FC236}">
                    <a16:creationId xmlns:a16="http://schemas.microsoft.com/office/drawing/2014/main" id="{966D055F-DA5B-4C57-8834-C0D314EEF02C}"/>
                  </a:ext>
                </a:extLst>
              </p:cNvPr>
              <p:cNvCxnSpPr>
                <a:cxnSpLocks/>
              </p:cNvCxnSpPr>
              <p:nvPr/>
            </p:nvCxnSpPr>
            <p:spPr>
              <a:xfrm rot="16200000" flipH="1">
                <a:off x="586541" y="2283432"/>
                <a:ext cx="3690895" cy="2904346"/>
              </a:xfrm>
              <a:prstGeom prst="bentConnector3">
                <a:avLst>
                  <a:gd name="adj1" fmla="val 99549"/>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4" name="Rectangle 53">
                <a:extLst>
                  <a:ext uri="{FF2B5EF4-FFF2-40B4-BE49-F238E27FC236}">
                    <a16:creationId xmlns:a16="http://schemas.microsoft.com/office/drawing/2014/main" id="{8C41ED9C-3C72-4A38-AEF2-ECA4F4CA18DE}"/>
                  </a:ext>
                </a:extLst>
              </p:cNvPr>
              <p:cNvSpPr/>
              <p:nvPr/>
            </p:nvSpPr>
            <p:spPr>
              <a:xfrm>
                <a:off x="4088686" y="5237477"/>
                <a:ext cx="1463040" cy="307777"/>
              </a:xfrm>
              <a:prstGeom prst="rect">
                <a:avLst/>
              </a:prstGeom>
              <a:solidFill>
                <a:schemeClr val="accent2">
                  <a:lumMod val="60000"/>
                  <a:lumOff val="40000"/>
                </a:schemeClr>
              </a:solidFill>
              <a:ln>
                <a:solidFill>
                  <a:srgbClr val="3F80CD"/>
                </a:solidFill>
                <a:prstDash val="dash"/>
              </a:ln>
            </p:spPr>
            <p:txBody>
              <a:bodyPr wrap="square">
                <a:spAutoFit/>
              </a:bodyPr>
              <a:lstStyle/>
              <a:p>
                <a:pPr algn="ctr"/>
                <a:r>
                  <a:rPr lang="en-US" dirty="0">
                    <a:latin typeface="Arial" panose="020B0604020202020204" pitchFamily="34" charset="0"/>
                    <a:cs typeface="Arial" panose="020B0604020202020204" pitchFamily="34" charset="0"/>
                  </a:rPr>
                  <a:t>Contract + NDA</a:t>
                </a:r>
                <a:endParaRPr lang="en-US" dirty="0"/>
              </a:p>
            </p:txBody>
          </p:sp>
          <p:sp>
            <p:nvSpPr>
              <p:cNvPr id="23" name="Rectangle 22">
                <a:extLst>
                  <a:ext uri="{FF2B5EF4-FFF2-40B4-BE49-F238E27FC236}">
                    <a16:creationId xmlns:a16="http://schemas.microsoft.com/office/drawing/2014/main" id="{54B2EAEE-BC9B-418A-8ED5-D664092B073B}"/>
                  </a:ext>
                </a:extLst>
              </p:cNvPr>
              <p:cNvSpPr/>
              <p:nvPr/>
            </p:nvSpPr>
            <p:spPr>
              <a:xfrm>
                <a:off x="3910921" y="5421384"/>
                <a:ext cx="1463040" cy="307777"/>
              </a:xfrm>
              <a:prstGeom prst="rect">
                <a:avLst/>
              </a:prstGeom>
              <a:solidFill>
                <a:schemeClr val="accent2">
                  <a:lumMod val="60000"/>
                  <a:lumOff val="40000"/>
                </a:schemeClr>
              </a:solidFill>
              <a:ln>
                <a:solidFill>
                  <a:srgbClr val="3F80CD"/>
                </a:solidFill>
                <a:prstDash val="dash"/>
              </a:ln>
            </p:spPr>
            <p:txBody>
              <a:bodyPr wrap="square">
                <a:spAutoFit/>
              </a:bodyPr>
              <a:lstStyle/>
              <a:p>
                <a:pPr algn="ctr"/>
                <a:r>
                  <a:rPr lang="en-US" dirty="0">
                    <a:latin typeface="Arial" panose="020B0604020202020204" pitchFamily="34" charset="0"/>
                    <a:cs typeface="Arial" panose="020B0604020202020204" pitchFamily="34" charset="0"/>
                  </a:rPr>
                  <a:t>Contract + NDA</a:t>
                </a:r>
                <a:endParaRPr lang="en-US" dirty="0"/>
              </a:p>
            </p:txBody>
          </p:sp>
        </p:grpSp>
        <p:sp>
          <p:nvSpPr>
            <p:cNvPr id="21" name="Rectangle 20">
              <a:extLst>
                <a:ext uri="{FF2B5EF4-FFF2-40B4-BE49-F238E27FC236}">
                  <a16:creationId xmlns:a16="http://schemas.microsoft.com/office/drawing/2014/main" id="{A019D632-8FCD-475E-BACE-55E6F55185A1}"/>
                </a:ext>
              </a:extLst>
            </p:cNvPr>
            <p:cNvSpPr/>
            <p:nvPr/>
          </p:nvSpPr>
          <p:spPr>
            <a:xfrm>
              <a:off x="926856" y="5729465"/>
              <a:ext cx="1359668" cy="307777"/>
            </a:xfrm>
            <a:prstGeom prst="rect">
              <a:avLst/>
            </a:prstGeom>
          </p:spPr>
          <p:txBody>
            <a:bodyPr wrap="none">
              <a:spAutoFit/>
            </a:bodyPr>
            <a:lstStyle/>
            <a:p>
              <a:r>
                <a:rPr lang="en-US" b="1" dirty="0">
                  <a:latin typeface="Arial" panose="020B0604020202020204" pitchFamily="34" charset="0"/>
                  <a:cs typeface="Arial" panose="020B0604020202020204" pitchFamily="34" charset="0"/>
                </a:rPr>
                <a:t>Administrator</a:t>
              </a:r>
              <a:endParaRPr lang="en-US" b="1" dirty="0"/>
            </a:p>
          </p:txBody>
        </p:sp>
        <p:sp>
          <p:nvSpPr>
            <p:cNvPr id="24" name="Rectangle 23">
              <a:extLst>
                <a:ext uri="{FF2B5EF4-FFF2-40B4-BE49-F238E27FC236}">
                  <a16:creationId xmlns:a16="http://schemas.microsoft.com/office/drawing/2014/main" id="{D559528A-A40A-4D4D-B0E9-3D204F0B41F1}"/>
                </a:ext>
              </a:extLst>
            </p:cNvPr>
            <p:cNvSpPr/>
            <p:nvPr/>
          </p:nvSpPr>
          <p:spPr>
            <a:xfrm>
              <a:off x="2226021" y="5773135"/>
              <a:ext cx="3048855" cy="307777"/>
            </a:xfrm>
            <a:prstGeom prst="rect">
              <a:avLst/>
            </a:prstGeom>
            <a:ln>
              <a:noFill/>
              <a:prstDash val="dash"/>
            </a:ln>
          </p:spPr>
          <p:txBody>
            <a:bodyPr wrap="square">
              <a:spAutoFit/>
            </a:bodyPr>
            <a:lstStyle/>
            <a:p>
              <a:pPr algn="ctr"/>
              <a:r>
                <a:rPr lang="en-US" dirty="0">
                  <a:latin typeface="Arial" panose="020B0604020202020204" pitchFamily="34" charset="0"/>
                  <a:cs typeface="Arial" panose="020B0604020202020204" pitchFamily="34" charset="0"/>
                </a:rPr>
                <a:t>Facilitate and monitor testing</a:t>
              </a:r>
              <a:endParaRPr lang="en-US" dirty="0"/>
            </a:p>
          </p:txBody>
        </p:sp>
      </p:grpSp>
    </p:spTree>
    <p:extLst>
      <p:ext uri="{BB962C8B-B14F-4D97-AF65-F5344CB8AC3E}">
        <p14:creationId xmlns:p14="http://schemas.microsoft.com/office/powerpoint/2010/main" val="168122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9DCF-C75C-42AB-92FC-41BFB08AB4CC}"/>
              </a:ext>
            </a:extLst>
          </p:cNvPr>
          <p:cNvSpPr>
            <a:spLocks noGrp="1"/>
          </p:cNvSpPr>
          <p:nvPr>
            <p:ph type="title"/>
          </p:nvPr>
        </p:nvSpPr>
        <p:spPr/>
        <p:txBody>
          <a:bodyPr>
            <a:normAutofit/>
          </a:bodyPr>
          <a:lstStyle/>
          <a:p>
            <a:r>
              <a:rPr lang="en-US" sz="4000"/>
              <a:t>IHE SHARAZONE – SDO </a:t>
            </a:r>
            <a:r>
              <a:rPr lang="en-US" sz="4000" dirty="0"/>
              <a:t>testing environment</a:t>
            </a:r>
          </a:p>
        </p:txBody>
      </p:sp>
      <p:sp>
        <p:nvSpPr>
          <p:cNvPr id="3" name="Text Placeholder 2">
            <a:extLst>
              <a:ext uri="{FF2B5EF4-FFF2-40B4-BE49-F238E27FC236}">
                <a16:creationId xmlns:a16="http://schemas.microsoft.com/office/drawing/2014/main" id="{2A507CC3-6615-459A-9984-6B70308E7D53}"/>
              </a:ext>
            </a:extLst>
          </p:cNvPr>
          <p:cNvSpPr>
            <a:spLocks noGrp="1"/>
          </p:cNvSpPr>
          <p:nvPr>
            <p:ph type="body" idx="1"/>
          </p:nvPr>
        </p:nvSpPr>
        <p:spPr>
          <a:xfrm>
            <a:off x="609600" y="1535113"/>
            <a:ext cx="3657600" cy="639762"/>
          </a:xfrm>
        </p:spPr>
        <p:txBody>
          <a:bodyPr/>
          <a:lstStyle/>
          <a:p>
            <a:r>
              <a:rPr lang="en-US" dirty="0"/>
              <a:t>Prospective Participants</a:t>
            </a:r>
          </a:p>
        </p:txBody>
      </p:sp>
      <p:sp>
        <p:nvSpPr>
          <p:cNvPr id="4" name="Text Placeholder 3">
            <a:extLst>
              <a:ext uri="{FF2B5EF4-FFF2-40B4-BE49-F238E27FC236}">
                <a16:creationId xmlns:a16="http://schemas.microsoft.com/office/drawing/2014/main" id="{4CE75C92-B942-4A28-8ACA-34EA67A2BFE0}"/>
              </a:ext>
            </a:extLst>
          </p:cNvPr>
          <p:cNvSpPr>
            <a:spLocks noGrp="1"/>
          </p:cNvSpPr>
          <p:nvPr>
            <p:ph type="body" idx="2"/>
          </p:nvPr>
        </p:nvSpPr>
        <p:spPr>
          <a:xfrm>
            <a:off x="609600" y="2174875"/>
            <a:ext cx="3657600" cy="3951288"/>
          </a:xfrm>
        </p:spPr>
        <p:txBody>
          <a:bodyPr/>
          <a:lstStyle/>
          <a:p>
            <a:pPr marL="76200" indent="0">
              <a:buNone/>
            </a:pPr>
            <a:r>
              <a:rPr lang="en-US" dirty="0"/>
              <a:t>Want to see...</a:t>
            </a:r>
          </a:p>
          <a:p>
            <a:r>
              <a:rPr lang="en-US" sz="2000" dirty="0"/>
              <a:t>sample data</a:t>
            </a:r>
          </a:p>
          <a:p>
            <a:r>
              <a:rPr lang="en-US" sz="2000" dirty="0"/>
              <a:t>sample test plans</a:t>
            </a:r>
          </a:p>
          <a:p>
            <a:r>
              <a:rPr lang="en-US" sz="2000" dirty="0"/>
              <a:t>who else is </a:t>
            </a:r>
            <a:r>
              <a:rPr lang="en-US" sz="2000" dirty="0">
                <a:solidFill>
                  <a:schemeClr val="tx1"/>
                </a:solidFill>
              </a:rPr>
              <a:t>participating*</a:t>
            </a:r>
          </a:p>
          <a:p>
            <a:r>
              <a:rPr lang="en-US" sz="2000" dirty="0">
                <a:solidFill>
                  <a:schemeClr val="tx1"/>
                </a:solidFill>
              </a:rPr>
              <a:t>what other products are participating</a:t>
            </a:r>
          </a:p>
          <a:p>
            <a:r>
              <a:rPr lang="en-US" sz="2000" dirty="0">
                <a:solidFill>
                  <a:schemeClr val="tx1"/>
                </a:solidFill>
              </a:rPr>
              <a:t>how much it costs*</a:t>
            </a:r>
          </a:p>
          <a:p>
            <a:r>
              <a:rPr lang="en-US" sz="2000" dirty="0">
                <a:solidFill>
                  <a:schemeClr val="tx1"/>
                </a:solidFill>
              </a:rPr>
              <a:t>the contract*</a:t>
            </a:r>
          </a:p>
        </p:txBody>
      </p:sp>
      <p:sp>
        <p:nvSpPr>
          <p:cNvPr id="5" name="Text Placeholder 4">
            <a:extLst>
              <a:ext uri="{FF2B5EF4-FFF2-40B4-BE49-F238E27FC236}">
                <a16:creationId xmlns:a16="http://schemas.microsoft.com/office/drawing/2014/main" id="{AA88069C-8A0C-4214-84A1-0B5A0A167565}"/>
              </a:ext>
            </a:extLst>
          </p:cNvPr>
          <p:cNvSpPr>
            <a:spLocks noGrp="1"/>
          </p:cNvSpPr>
          <p:nvPr>
            <p:ph type="body" idx="3"/>
          </p:nvPr>
        </p:nvSpPr>
        <p:spPr>
          <a:xfrm>
            <a:off x="4402150" y="1535113"/>
            <a:ext cx="3657600" cy="639762"/>
          </a:xfrm>
        </p:spPr>
        <p:txBody>
          <a:bodyPr/>
          <a:lstStyle/>
          <a:p>
            <a:r>
              <a:rPr lang="en-US" dirty="0"/>
              <a:t>SDOs</a:t>
            </a:r>
          </a:p>
        </p:txBody>
      </p:sp>
      <p:sp>
        <p:nvSpPr>
          <p:cNvPr id="6" name="Text Placeholder 5">
            <a:extLst>
              <a:ext uri="{FF2B5EF4-FFF2-40B4-BE49-F238E27FC236}">
                <a16:creationId xmlns:a16="http://schemas.microsoft.com/office/drawing/2014/main" id="{345FB09A-C8BB-4D01-9D0E-610B38596141}"/>
              </a:ext>
            </a:extLst>
          </p:cNvPr>
          <p:cNvSpPr>
            <a:spLocks noGrp="1"/>
          </p:cNvSpPr>
          <p:nvPr>
            <p:ph type="body" idx="4"/>
          </p:nvPr>
        </p:nvSpPr>
        <p:spPr>
          <a:xfrm>
            <a:off x="4441808" y="2318250"/>
            <a:ext cx="3657600" cy="3951288"/>
          </a:xfrm>
        </p:spPr>
        <p:txBody>
          <a:bodyPr>
            <a:normAutofit fontScale="92500" lnSpcReduction="20000"/>
          </a:bodyPr>
          <a:lstStyle/>
          <a:p>
            <a:pPr marL="76200" indent="0">
              <a:buNone/>
            </a:pPr>
            <a:r>
              <a:rPr lang="en-US" dirty="0"/>
              <a:t>Want...</a:t>
            </a:r>
          </a:p>
          <a:p>
            <a:r>
              <a:rPr lang="en-US" sz="2000" dirty="0"/>
              <a:t>to distribute samples of their </a:t>
            </a:r>
            <a:r>
              <a:rPr lang="en-US" sz="2000" dirty="0" err="1"/>
              <a:t>standardised</a:t>
            </a:r>
            <a:r>
              <a:rPr lang="en-US" sz="2000" dirty="0"/>
              <a:t> objects and obtain feedback on the samples</a:t>
            </a:r>
          </a:p>
          <a:p>
            <a:r>
              <a:rPr lang="en-US" sz="2000" dirty="0"/>
              <a:t>trial implementation / public </a:t>
            </a:r>
            <a:r>
              <a:rPr lang="en-US" sz="2000" dirty="0">
                <a:solidFill>
                  <a:schemeClr val="tx1"/>
                </a:solidFill>
              </a:rPr>
              <a:t>comment feedback</a:t>
            </a:r>
          </a:p>
          <a:p>
            <a:r>
              <a:rPr lang="en-US" sz="2000" dirty="0">
                <a:solidFill>
                  <a:schemeClr val="tx1"/>
                </a:solidFill>
              </a:rPr>
              <a:t>low (no) cost to SDO</a:t>
            </a:r>
          </a:p>
          <a:p>
            <a:r>
              <a:rPr lang="en-US" sz="2000" dirty="0">
                <a:solidFill>
                  <a:schemeClr val="tx1"/>
                </a:solidFill>
              </a:rPr>
              <a:t>low overhead</a:t>
            </a:r>
            <a:br>
              <a:rPr lang="en-US" sz="2000" dirty="0">
                <a:solidFill>
                  <a:schemeClr val="tx1"/>
                </a:solidFill>
              </a:rPr>
            </a:br>
            <a:endParaRPr lang="en-US" sz="2000" dirty="0">
              <a:solidFill>
                <a:schemeClr val="tx1"/>
              </a:solidFill>
            </a:endParaRPr>
          </a:p>
          <a:p>
            <a:endParaRPr lang="en-US" sz="2000" dirty="0">
              <a:solidFill>
                <a:schemeClr val="tx1"/>
              </a:solidFill>
            </a:endParaRPr>
          </a:p>
          <a:p>
            <a:endParaRPr lang="en-US" sz="2000" dirty="0">
              <a:solidFill>
                <a:schemeClr val="tx1"/>
              </a:solidFill>
            </a:endParaRPr>
          </a:p>
          <a:p>
            <a:endParaRPr lang="en-US" sz="2000" dirty="0">
              <a:solidFill>
                <a:schemeClr val="tx1"/>
              </a:solidFill>
            </a:endParaRPr>
          </a:p>
          <a:p>
            <a:pPr marL="76200" indent="0">
              <a:buNone/>
            </a:pPr>
            <a:r>
              <a:rPr lang="en-US" sz="2000" dirty="0">
                <a:solidFill>
                  <a:schemeClr val="tx1"/>
                </a:solidFill>
              </a:rPr>
              <a:t>*</a:t>
            </a:r>
            <a:r>
              <a:rPr lang="en-US" sz="2000" i="1" dirty="0">
                <a:solidFill>
                  <a:schemeClr val="tx1"/>
                </a:solidFill>
              </a:rPr>
              <a:t>already visible</a:t>
            </a:r>
          </a:p>
        </p:txBody>
      </p:sp>
      <p:sp>
        <p:nvSpPr>
          <p:cNvPr id="7" name="Slide Number Placeholder 6">
            <a:extLst>
              <a:ext uri="{FF2B5EF4-FFF2-40B4-BE49-F238E27FC236}">
                <a16:creationId xmlns:a16="http://schemas.microsoft.com/office/drawing/2014/main" id="{6A5E1031-F7E9-415D-A716-B606C7BBAAD4}"/>
              </a:ext>
            </a:extLst>
          </p:cNvPr>
          <p:cNvSpPr>
            <a:spLocks noGrp="1"/>
          </p:cNvSpPr>
          <p:nvPr>
            <p:ph type="sldNum" idx="12"/>
          </p:nvPr>
        </p:nvSpPr>
        <p:spPr/>
        <p:txBody>
          <a:bodyPr/>
          <a:lstStyle/>
          <a:p>
            <a:fld id="{00000000-1234-1234-1234-123412341234}" type="slidenum">
              <a:rPr lang="en-US" smtClean="0"/>
              <a:pPr/>
              <a:t>5</a:t>
            </a:fld>
            <a:endParaRPr lang="en-US" dirty="0"/>
          </a:p>
        </p:txBody>
      </p:sp>
      <p:sp>
        <p:nvSpPr>
          <p:cNvPr id="8" name="Text Placeholder 4">
            <a:extLst>
              <a:ext uri="{FF2B5EF4-FFF2-40B4-BE49-F238E27FC236}">
                <a16:creationId xmlns:a16="http://schemas.microsoft.com/office/drawing/2014/main" id="{E8F45E81-2CF8-40FE-A38E-8FFE0FC58A2B}"/>
              </a:ext>
            </a:extLst>
          </p:cNvPr>
          <p:cNvSpPr txBox="1">
            <a:spLocks/>
          </p:cNvSpPr>
          <p:nvPr/>
        </p:nvSpPr>
        <p:spPr>
          <a:xfrm>
            <a:off x="8099408" y="1537201"/>
            <a:ext cx="3657600" cy="63976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r>
              <a:rPr lang="en-US" dirty="0"/>
              <a:t>IHE SHARAZONE</a:t>
            </a:r>
          </a:p>
        </p:txBody>
      </p:sp>
      <p:sp>
        <p:nvSpPr>
          <p:cNvPr id="9" name="Text Placeholder 5">
            <a:extLst>
              <a:ext uri="{FF2B5EF4-FFF2-40B4-BE49-F238E27FC236}">
                <a16:creationId xmlns:a16="http://schemas.microsoft.com/office/drawing/2014/main" id="{6BCA7B46-8E54-4024-B885-C21703B2442A}"/>
              </a:ext>
            </a:extLst>
          </p:cNvPr>
          <p:cNvSpPr txBox="1">
            <a:spLocks/>
          </p:cNvSpPr>
          <p:nvPr/>
        </p:nvSpPr>
        <p:spPr>
          <a:xfrm>
            <a:off x="8250541" y="2287135"/>
            <a:ext cx="3657600" cy="3951288"/>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pPr marL="76200" indent="0">
              <a:buFont typeface="Arial"/>
              <a:buNone/>
            </a:pPr>
            <a:r>
              <a:rPr lang="en-US" dirty="0"/>
              <a:t>Wants...</a:t>
            </a:r>
          </a:p>
          <a:p>
            <a:r>
              <a:rPr lang="en-US" sz="2000" dirty="0"/>
              <a:t>attract new participants</a:t>
            </a:r>
          </a:p>
          <a:p>
            <a:r>
              <a:rPr lang="en-US" sz="2000" dirty="0"/>
              <a:t>reduce development expenses</a:t>
            </a:r>
          </a:p>
        </p:txBody>
      </p:sp>
      <p:sp>
        <p:nvSpPr>
          <p:cNvPr id="12" name="TextBox 11">
            <a:extLst>
              <a:ext uri="{FF2B5EF4-FFF2-40B4-BE49-F238E27FC236}">
                <a16:creationId xmlns:a16="http://schemas.microsoft.com/office/drawing/2014/main" id="{2A298D73-F913-4A37-BB19-AFEB00720579}"/>
              </a:ext>
            </a:extLst>
          </p:cNvPr>
          <p:cNvSpPr txBox="1"/>
          <p:nvPr/>
        </p:nvSpPr>
        <p:spPr>
          <a:xfrm>
            <a:off x="6841475" y="5060570"/>
            <a:ext cx="4822360" cy="584775"/>
          </a:xfrm>
          <a:prstGeom prst="rect">
            <a:avLst/>
          </a:prstGeom>
          <a:solidFill>
            <a:srgbClr val="C2B6DF"/>
          </a:solidFill>
        </p:spPr>
        <p:txBody>
          <a:bodyPr wrap="square">
            <a:spAutoFit/>
          </a:bodyPr>
          <a:lstStyle/>
          <a:p>
            <a:r>
              <a:rPr lang="en-US" sz="3200" b="1" dirty="0">
                <a:solidFill>
                  <a:schemeClr val="accent1"/>
                </a:solidFill>
              </a:rPr>
              <a:t>? </a:t>
            </a:r>
            <a:r>
              <a:rPr lang="en-US" sz="2400" dirty="0">
                <a:solidFill>
                  <a:schemeClr val="accent1"/>
                </a:solidFill>
              </a:rPr>
              <a:t>What does a win/win look like?</a:t>
            </a:r>
          </a:p>
        </p:txBody>
      </p:sp>
      <p:sp>
        <p:nvSpPr>
          <p:cNvPr id="13" name="Oval 12">
            <a:extLst>
              <a:ext uri="{FF2B5EF4-FFF2-40B4-BE49-F238E27FC236}">
                <a16:creationId xmlns:a16="http://schemas.microsoft.com/office/drawing/2014/main" id="{070234FE-395F-4B58-9ED0-7A055131DF07}"/>
              </a:ext>
            </a:extLst>
          </p:cNvPr>
          <p:cNvSpPr/>
          <p:nvPr/>
        </p:nvSpPr>
        <p:spPr>
          <a:xfrm>
            <a:off x="6855435" y="5172294"/>
            <a:ext cx="403923" cy="3908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40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a:spLocks noGrp="1"/>
          </p:cNvSpPr>
          <p:nvPr>
            <p:ph type="title"/>
          </p:nvPr>
        </p:nvSpPr>
        <p:spPr>
          <a:xfrm>
            <a:off x="1981200" y="30200"/>
            <a:ext cx="8229600" cy="968091"/>
          </a:xfrm>
          <a:prstGeom prst="rect">
            <a:avLst/>
          </a:prstGeom>
          <a:noFill/>
          <a:ln>
            <a:noFill/>
          </a:ln>
        </p:spPr>
        <p:txBody>
          <a:bodyPr spcFirstLastPara="1" wrap="square" lIns="91425" tIns="45700" rIns="91425" bIns="45700" anchor="ctr" anchorCtr="0">
            <a:normAutofit/>
          </a:bodyPr>
          <a:lstStyle/>
          <a:p>
            <a:pPr>
              <a:buSzPts val="4400"/>
            </a:pPr>
            <a:r>
              <a:rPr lang="en-US" dirty="0">
                <a:latin typeface="Arial"/>
                <a:ea typeface="Arial"/>
                <a:cs typeface="Arial"/>
                <a:sym typeface="Arial"/>
              </a:rPr>
              <a:t>IHE SHARAZONE – AI vendors</a:t>
            </a:r>
            <a:endParaRPr dirty="0"/>
          </a:p>
        </p:txBody>
      </p:sp>
      <p:sp>
        <p:nvSpPr>
          <p:cNvPr id="107" name="Google Shape;107;p2"/>
          <p:cNvSpPr txBox="1">
            <a:spLocks noGrp="1"/>
          </p:cNvSpPr>
          <p:nvPr>
            <p:ph type="body" idx="1"/>
          </p:nvPr>
        </p:nvSpPr>
        <p:spPr>
          <a:xfrm>
            <a:off x="2412125" y="2176140"/>
            <a:ext cx="8206231" cy="968092"/>
          </a:xfrm>
          <a:prstGeom prst="rect">
            <a:avLst/>
          </a:prstGeom>
          <a:noFill/>
          <a:ln>
            <a:noFill/>
          </a:ln>
        </p:spPr>
        <p:txBody>
          <a:bodyPr spcFirstLastPara="1" wrap="square" lIns="91425" tIns="45700" rIns="91425" bIns="45700" anchor="t" anchorCtr="0">
            <a:normAutofit/>
          </a:bodyPr>
          <a:lstStyle/>
          <a:p>
            <a:pPr marL="400050" lvl="1" indent="0">
              <a:spcBef>
                <a:spcPts val="1200"/>
              </a:spcBef>
              <a:buSzPts val="2300"/>
              <a:buNone/>
            </a:pPr>
            <a:endParaRPr sz="2300" dirty="0"/>
          </a:p>
          <a:p>
            <a:pPr marL="457200" lvl="1" indent="0">
              <a:spcBef>
                <a:spcPts val="600"/>
              </a:spcBef>
              <a:buSzPts val="1400"/>
              <a:buNone/>
            </a:pPr>
            <a:r>
              <a:rPr lang="en-US" sz="1400" dirty="0">
                <a:latin typeface="Arial"/>
                <a:ea typeface="Arial"/>
                <a:cs typeface="Arial"/>
                <a:sym typeface="Arial"/>
              </a:rPr>
              <a:t>.  </a:t>
            </a:r>
            <a:endParaRPr dirty="0"/>
          </a:p>
        </p:txBody>
      </p:sp>
      <p:sp>
        <p:nvSpPr>
          <p:cNvPr id="108" name="Google Shape;108;p2"/>
          <p:cNvSpPr txBox="1">
            <a:spLocks noGrp="1"/>
          </p:cNvSpPr>
          <p:nvPr>
            <p:ph type="ftr" idx="11"/>
          </p:nvPr>
        </p:nvSpPr>
        <p:spPr>
          <a:xfrm>
            <a:off x="4648200" y="6594764"/>
            <a:ext cx="2895600" cy="260639"/>
          </a:xfrm>
          <a:prstGeom prst="rect">
            <a:avLst/>
          </a:prstGeom>
          <a:noFill/>
          <a:ln>
            <a:noFill/>
          </a:ln>
        </p:spPr>
        <p:txBody>
          <a:bodyPr spcFirstLastPara="1" wrap="square" lIns="91425" tIns="45700" rIns="91425" bIns="45700" anchor="ctr" anchorCtr="0">
            <a:noAutofit/>
          </a:bodyPr>
          <a:lstStyle/>
          <a:p>
            <a:r>
              <a:rPr lang="en-US"/>
              <a:t>© IHE-Europe Copyright</a:t>
            </a:r>
            <a:endParaRPr/>
          </a:p>
        </p:txBody>
      </p:sp>
      <p:sp>
        <p:nvSpPr>
          <p:cNvPr id="109" name="Google Shape;109;p2"/>
          <p:cNvSpPr txBox="1">
            <a:spLocks noGrp="1"/>
          </p:cNvSpPr>
          <p:nvPr>
            <p:ph type="sldNum" idx="12"/>
          </p:nvPr>
        </p:nvSpPr>
        <p:spPr>
          <a:xfrm>
            <a:off x="9724724" y="6548851"/>
            <a:ext cx="486076" cy="260639"/>
          </a:xfrm>
          <a:prstGeom prst="rect">
            <a:avLst/>
          </a:prstGeom>
          <a:noFill/>
          <a:ln>
            <a:noFill/>
          </a:ln>
        </p:spPr>
        <p:txBody>
          <a:bodyPr spcFirstLastPara="1" wrap="square" lIns="91425" tIns="45700" rIns="91425" bIns="45700" anchor="ctr" anchorCtr="0">
            <a:noAutofit/>
          </a:bodyPr>
          <a:lstStyle/>
          <a:p>
            <a:fld id="{00000000-1234-1234-1234-123412341234}" type="slidenum">
              <a:rPr lang="en-US"/>
              <a:pPr/>
              <a:t>6</a:t>
            </a:fld>
            <a:endParaRPr/>
          </a:p>
        </p:txBody>
      </p:sp>
      <p:sp>
        <p:nvSpPr>
          <p:cNvPr id="110" name="Google Shape;110;p2"/>
          <p:cNvSpPr txBox="1"/>
          <p:nvPr/>
        </p:nvSpPr>
        <p:spPr>
          <a:xfrm>
            <a:off x="932873" y="1477217"/>
            <a:ext cx="10658763" cy="4670466"/>
          </a:xfrm>
          <a:prstGeom prst="rect">
            <a:avLst/>
          </a:prstGeom>
          <a:noFill/>
          <a:ln>
            <a:noFill/>
          </a:ln>
        </p:spPr>
        <p:txBody>
          <a:bodyPr spcFirstLastPara="1" wrap="square" lIns="91425" tIns="45700" rIns="91425" bIns="45700" anchor="t" anchorCtr="0">
            <a:noAutofit/>
          </a:bodyPr>
          <a:lstStyle/>
          <a:p>
            <a:pPr>
              <a:buClr>
                <a:schemeClr val="dk1"/>
              </a:buClr>
              <a:buSzPts val="1800"/>
            </a:pPr>
            <a:r>
              <a:rPr lang="en-US" sz="2400" b="1" dirty="0">
                <a:latin typeface="Calibri" panose="020F0502020204030204" pitchFamily="34" charset="0"/>
                <a:cs typeface="Calibri" panose="020F0502020204030204" pitchFamily="34" charset="0"/>
              </a:rPr>
              <a:t>AI vendors as </a:t>
            </a:r>
            <a:r>
              <a:rPr lang="en-US" sz="2400" b="1" dirty="0">
                <a:solidFill>
                  <a:srgbClr val="0000FF"/>
                </a:solidFill>
                <a:latin typeface="Calibri" panose="020F0502020204030204" pitchFamily="34" charset="0"/>
                <a:cs typeface="Calibri" panose="020F0502020204030204" pitchFamily="34" charset="0"/>
              </a:rPr>
              <a:t>Creator</a:t>
            </a:r>
            <a:r>
              <a:rPr lang="en-US" sz="2400" b="1" dirty="0">
                <a:latin typeface="Calibri" panose="020F0502020204030204" pitchFamily="34" charset="0"/>
                <a:cs typeface="Calibri" panose="020F0502020204030204" pitchFamily="34" charset="0"/>
              </a:rPr>
              <a:t> can test that </a:t>
            </a:r>
            <a:r>
              <a:rPr lang="en-US" sz="2400" b="1" dirty="0">
                <a:solidFill>
                  <a:srgbClr val="0000FF"/>
                </a:solidFill>
                <a:latin typeface="Calibri" panose="020F0502020204030204" pitchFamily="34" charset="0"/>
                <a:cs typeface="Calibri" panose="020F0502020204030204" pitchFamily="34" charset="0"/>
              </a:rPr>
              <a:t>DICOM objects resulting from their imaging analysis</a:t>
            </a:r>
            <a:r>
              <a:rPr lang="en-US" sz="2400" b="1" dirty="0">
                <a:latin typeface="Calibri" panose="020F0502020204030204" pitchFamily="34" charset="0"/>
                <a:cs typeface="Calibri" panose="020F0502020204030204" pitchFamily="34" charset="0"/>
              </a:rPr>
              <a:t> can be properly ingested and displayed by </a:t>
            </a:r>
            <a:r>
              <a:rPr lang="en-US" sz="2400" b="1" dirty="0">
                <a:solidFill>
                  <a:srgbClr val="0000FF"/>
                </a:solidFill>
                <a:latin typeface="Calibri" panose="020F0502020204030204" pitchFamily="34" charset="0"/>
                <a:cs typeface="Calibri" panose="020F0502020204030204" pitchFamily="34" charset="0"/>
              </a:rPr>
              <a:t>Consumers*</a:t>
            </a:r>
            <a:r>
              <a:rPr lang="en-US" sz="2400" b="1" dirty="0">
                <a:latin typeface="Calibri" panose="020F0502020204030204" pitchFamily="34" charset="0"/>
                <a:cs typeface="Calibri" panose="020F0502020204030204" pitchFamily="34" charset="0"/>
              </a:rPr>
              <a:t>. Typically:</a:t>
            </a:r>
          </a:p>
          <a:p>
            <a:pPr marL="342900" lvl="3" indent="-342900">
              <a:buClr>
                <a:schemeClr val="dk1"/>
              </a:buClr>
              <a:buSzPts val="1800"/>
              <a:buFont typeface="Wingdings" panose="05000000000000000000" pitchFamily="2" charset="2"/>
              <a:buChar char="Ø"/>
            </a:pPr>
            <a:r>
              <a:rPr lang="en-US" sz="2000" dirty="0">
                <a:solidFill>
                  <a:schemeClr val="dk1"/>
                </a:solidFill>
                <a:latin typeface="Calibri"/>
                <a:ea typeface="Calibri"/>
                <a:cs typeface="Calibri"/>
                <a:sym typeface="Calibri"/>
              </a:rPr>
              <a:t>Secondary Capture</a:t>
            </a:r>
          </a:p>
          <a:p>
            <a:pPr marL="342900" indent="-342900">
              <a:buClr>
                <a:schemeClr val="dk1"/>
              </a:buClr>
              <a:buSzPts val="1800"/>
              <a:buFont typeface="Wingdings" panose="05000000000000000000" pitchFamily="2" charset="2"/>
              <a:buChar char="Ø"/>
            </a:pPr>
            <a:r>
              <a:rPr lang="en-US" sz="2000" dirty="0">
                <a:solidFill>
                  <a:schemeClr val="dk1"/>
                </a:solidFill>
                <a:latin typeface="Calibri"/>
                <a:ea typeface="Calibri"/>
                <a:cs typeface="Calibri"/>
                <a:sym typeface="Calibri"/>
              </a:rPr>
              <a:t>SR (CAD, Basic Text, , TID 1500, Enhanced etc.)</a:t>
            </a:r>
          </a:p>
          <a:p>
            <a:pPr marL="342900" indent="-342900">
              <a:buClr>
                <a:schemeClr val="dk1"/>
              </a:buClr>
              <a:buSzPts val="1800"/>
              <a:buFont typeface="Wingdings" panose="05000000000000000000" pitchFamily="2" charset="2"/>
              <a:buChar char="Ø"/>
            </a:pPr>
            <a:r>
              <a:rPr lang="en-US" sz="2000" dirty="0">
                <a:solidFill>
                  <a:schemeClr val="dk1"/>
                </a:solidFill>
                <a:latin typeface="Calibri"/>
                <a:ea typeface="Calibri"/>
                <a:cs typeface="Calibri"/>
                <a:sym typeface="Calibri"/>
              </a:rPr>
              <a:t>Presentation State (GSPS, Blending, CPS, etc...)</a:t>
            </a:r>
          </a:p>
          <a:p>
            <a:pPr marL="342900" indent="-342900">
              <a:buClr>
                <a:schemeClr val="dk1"/>
              </a:buClr>
              <a:buSzPts val="1800"/>
              <a:buFont typeface="Wingdings" panose="05000000000000000000" pitchFamily="2" charset="2"/>
              <a:buChar char="Ø"/>
            </a:pPr>
            <a:r>
              <a:rPr lang="en-US" sz="2000" dirty="0">
                <a:solidFill>
                  <a:schemeClr val="dk1"/>
                </a:solidFill>
                <a:latin typeface="Calibri"/>
                <a:ea typeface="Calibri"/>
                <a:cs typeface="Calibri"/>
                <a:sym typeface="Calibri"/>
              </a:rPr>
              <a:t>Key Image Note</a:t>
            </a:r>
          </a:p>
          <a:p>
            <a:pPr marL="342900" indent="-342900">
              <a:buClr>
                <a:schemeClr val="dk1"/>
              </a:buClr>
              <a:buSzPts val="1800"/>
              <a:buFont typeface="Wingdings" panose="05000000000000000000" pitchFamily="2" charset="2"/>
              <a:buChar char="Ø"/>
            </a:pPr>
            <a:endParaRPr lang="en-US" sz="2000" dirty="0">
              <a:solidFill>
                <a:schemeClr val="dk1"/>
              </a:solidFill>
              <a:latin typeface="Calibri"/>
              <a:ea typeface="Calibri"/>
              <a:cs typeface="Calibri"/>
              <a:sym typeface="Calibri"/>
            </a:endParaRPr>
          </a:p>
          <a:p>
            <a:pPr>
              <a:spcBef>
                <a:spcPts val="600"/>
              </a:spcBef>
              <a:buClr>
                <a:schemeClr val="dk1"/>
              </a:buClr>
              <a:buSzPts val="1800"/>
            </a:pPr>
            <a:r>
              <a:rPr lang="en-US" sz="2400" b="1" dirty="0">
                <a:solidFill>
                  <a:schemeClr val="dk1"/>
                </a:solidFill>
                <a:latin typeface="Calibri"/>
                <a:ea typeface="Calibri"/>
                <a:cs typeface="Calibri"/>
                <a:sym typeface="Calibri"/>
              </a:rPr>
              <a:t>SHARAZONE </a:t>
            </a:r>
            <a:r>
              <a:rPr lang="en-US" sz="2400" b="1" dirty="0">
                <a:solidFill>
                  <a:srgbClr val="0000FF"/>
                </a:solidFill>
                <a:latin typeface="Calibri"/>
                <a:cs typeface="Calibri"/>
                <a:sym typeface="Calibri"/>
              </a:rPr>
              <a:t>Consumers</a:t>
            </a:r>
            <a:r>
              <a:rPr lang="en-US" sz="2400" b="1" dirty="0">
                <a:solidFill>
                  <a:schemeClr val="dk1"/>
                </a:solidFill>
                <a:latin typeface="Calibri"/>
                <a:ea typeface="Calibri"/>
                <a:cs typeface="Calibri"/>
                <a:sym typeface="Calibri"/>
              </a:rPr>
              <a:t> will perform a comprehensive review of </a:t>
            </a:r>
            <a:r>
              <a:rPr lang="en-US" sz="2400" b="1" dirty="0">
                <a:solidFill>
                  <a:srgbClr val="0000FF"/>
                </a:solidFill>
                <a:latin typeface="Calibri"/>
                <a:cs typeface="Calibri"/>
                <a:sym typeface="Calibri"/>
              </a:rPr>
              <a:t>AI results</a:t>
            </a:r>
            <a:r>
              <a:rPr lang="en-US" sz="2400" b="1" dirty="0">
                <a:solidFill>
                  <a:schemeClr val="dk1"/>
                </a:solidFill>
                <a:latin typeface="Calibri"/>
                <a:ea typeface="Calibri"/>
                <a:cs typeface="Calibri"/>
                <a:sym typeface="Calibri"/>
              </a:rPr>
              <a:t> and the </a:t>
            </a:r>
            <a:r>
              <a:rPr lang="en-US" sz="2400" b="1" dirty="0">
                <a:solidFill>
                  <a:srgbClr val="0000FF"/>
                </a:solidFill>
                <a:latin typeface="Calibri"/>
                <a:ea typeface="Calibri"/>
                <a:cs typeface="Calibri"/>
                <a:sym typeface="Calibri"/>
              </a:rPr>
              <a:t>original study </a:t>
            </a:r>
            <a:r>
              <a:rPr lang="en-US" sz="2400" b="1" dirty="0">
                <a:solidFill>
                  <a:schemeClr val="dk1"/>
                </a:solidFill>
                <a:latin typeface="Calibri"/>
                <a:ea typeface="Calibri"/>
                <a:cs typeface="Calibri"/>
                <a:sym typeface="Calibri"/>
              </a:rPr>
              <a:t>on which analysis was performed to </a:t>
            </a:r>
            <a:r>
              <a:rPr lang="en-US" sz="2400" b="1" dirty="0">
                <a:solidFill>
                  <a:srgbClr val="0000FF"/>
                </a:solidFill>
                <a:latin typeface="Calibri"/>
                <a:ea typeface="Calibri"/>
                <a:cs typeface="Calibri"/>
                <a:sym typeface="Calibri"/>
              </a:rPr>
              <a:t>check </a:t>
            </a:r>
            <a:r>
              <a:rPr lang="en-US" sz="2400" b="1" dirty="0">
                <a:latin typeface="Calibri"/>
                <a:ea typeface="Calibri"/>
                <a:cs typeface="Calibri"/>
                <a:sym typeface="Calibri"/>
              </a:rPr>
              <a:t>that:</a:t>
            </a:r>
          </a:p>
          <a:p>
            <a:pPr marL="342900" indent="-342900">
              <a:spcBef>
                <a:spcPts val="600"/>
              </a:spcBef>
              <a:buClr>
                <a:schemeClr val="dk1"/>
              </a:buClr>
              <a:buSzPts val="1800"/>
              <a:buFont typeface="Wingdings" panose="05000000000000000000" pitchFamily="2" charset="2"/>
              <a:buChar char="Ø"/>
            </a:pPr>
            <a:r>
              <a:rPr lang="en-US" sz="2000" dirty="0">
                <a:solidFill>
                  <a:schemeClr val="dk1"/>
                </a:solidFill>
                <a:latin typeface="Calibri"/>
                <a:ea typeface="Calibri"/>
                <a:cs typeface="Calibri"/>
                <a:sym typeface="Calibri"/>
              </a:rPr>
              <a:t>DICOM Results are in the </a:t>
            </a:r>
            <a:r>
              <a:rPr lang="en-US" sz="2000" dirty="0">
                <a:solidFill>
                  <a:srgbClr val="0000FF"/>
                </a:solidFill>
                <a:latin typeface="Calibri"/>
                <a:ea typeface="Calibri"/>
                <a:cs typeface="Calibri"/>
                <a:sym typeface="Calibri"/>
              </a:rPr>
              <a:t>same study but different series </a:t>
            </a:r>
            <a:r>
              <a:rPr lang="en-US" sz="2000" dirty="0">
                <a:solidFill>
                  <a:schemeClr val="dk1"/>
                </a:solidFill>
                <a:latin typeface="Calibri"/>
                <a:ea typeface="Calibri"/>
                <a:cs typeface="Calibri"/>
                <a:sym typeface="Calibri"/>
              </a:rPr>
              <a:t>and no conflicts</a:t>
            </a:r>
          </a:p>
          <a:p>
            <a:pPr marL="342900" indent="-342900">
              <a:spcBef>
                <a:spcPts val="600"/>
              </a:spcBef>
              <a:buClr>
                <a:schemeClr val="dk1"/>
              </a:buClr>
              <a:buSzPts val="1800"/>
              <a:buFont typeface="Wingdings" panose="05000000000000000000" pitchFamily="2" charset="2"/>
              <a:buChar char="Ø"/>
            </a:pPr>
            <a:r>
              <a:rPr lang="en-US" sz="2000" dirty="0">
                <a:solidFill>
                  <a:srgbClr val="0000FF"/>
                </a:solidFill>
                <a:latin typeface="Calibri"/>
                <a:ea typeface="Calibri"/>
                <a:cs typeface="Calibri"/>
                <a:sym typeface="Calibri"/>
              </a:rPr>
              <a:t>Contrast perception </a:t>
            </a:r>
            <a:r>
              <a:rPr lang="en-US" sz="2000" dirty="0">
                <a:solidFill>
                  <a:schemeClr val="dk1"/>
                </a:solidFill>
                <a:latin typeface="Calibri"/>
                <a:ea typeface="Calibri"/>
                <a:cs typeface="Calibri"/>
                <a:sym typeface="Calibri"/>
              </a:rPr>
              <a:t>on the resulting images is the same as on original image</a:t>
            </a:r>
          </a:p>
          <a:p>
            <a:pPr marL="342900" indent="-342900">
              <a:spcBef>
                <a:spcPts val="600"/>
              </a:spcBef>
              <a:buClr>
                <a:schemeClr val="dk1"/>
              </a:buClr>
              <a:buSzPts val="1800"/>
              <a:buFont typeface="Wingdings" panose="05000000000000000000" pitchFamily="2" charset="2"/>
              <a:buChar char="Ø"/>
            </a:pPr>
            <a:r>
              <a:rPr lang="en-US" sz="2000" dirty="0">
                <a:solidFill>
                  <a:srgbClr val="0000FF"/>
                </a:solidFill>
                <a:latin typeface="Calibri"/>
                <a:ea typeface="Calibri"/>
                <a:cs typeface="Calibri"/>
                <a:sym typeface="Calibri"/>
              </a:rPr>
              <a:t>GSPS </a:t>
            </a:r>
            <a:r>
              <a:rPr lang="en-US" sz="2000" dirty="0">
                <a:solidFill>
                  <a:schemeClr val="dk1"/>
                </a:solidFill>
                <a:latin typeface="Calibri"/>
                <a:ea typeface="Calibri"/>
                <a:cs typeface="Calibri"/>
                <a:sym typeface="Calibri"/>
              </a:rPr>
              <a:t>is properly applied in case it is applied to original images</a:t>
            </a:r>
          </a:p>
          <a:p>
            <a:pPr marL="342900" indent="-342900">
              <a:spcBef>
                <a:spcPts val="600"/>
              </a:spcBef>
              <a:buClr>
                <a:schemeClr val="dk1"/>
              </a:buClr>
              <a:buSzPts val="1800"/>
              <a:buFont typeface="Wingdings" panose="05000000000000000000" pitchFamily="2" charset="2"/>
              <a:buChar char="Ø"/>
            </a:pPr>
            <a:r>
              <a:rPr lang="en-US" sz="2000" dirty="0">
                <a:solidFill>
                  <a:schemeClr val="dk1"/>
                </a:solidFill>
                <a:latin typeface="Calibri"/>
                <a:ea typeface="Calibri"/>
                <a:cs typeface="Calibri"/>
                <a:sym typeface="Calibri"/>
              </a:rPr>
              <a:t>No issues with existing </a:t>
            </a:r>
            <a:r>
              <a:rPr lang="en-US" sz="2000" dirty="0">
                <a:solidFill>
                  <a:srgbClr val="0000FF"/>
                </a:solidFill>
                <a:latin typeface="Calibri"/>
                <a:ea typeface="Calibri"/>
                <a:cs typeface="Calibri"/>
                <a:sym typeface="Calibri"/>
              </a:rPr>
              <a:t>hanging protocol</a:t>
            </a:r>
            <a:endParaRPr sz="2400" dirty="0">
              <a:solidFill>
                <a:srgbClr val="0000FF"/>
              </a:solidFill>
            </a:endParaRPr>
          </a:p>
        </p:txBody>
      </p:sp>
      <p:sp>
        <p:nvSpPr>
          <p:cNvPr id="8" name="Google Shape;120;p3">
            <a:extLst>
              <a:ext uri="{FF2B5EF4-FFF2-40B4-BE49-F238E27FC236}">
                <a16:creationId xmlns:a16="http://schemas.microsoft.com/office/drawing/2014/main" id="{B9C82E66-0F81-49C0-8AB4-D3EB3A9D8B5E}"/>
              </a:ext>
            </a:extLst>
          </p:cNvPr>
          <p:cNvSpPr txBox="1">
            <a:spLocks/>
          </p:cNvSpPr>
          <p:nvPr/>
        </p:nvSpPr>
        <p:spPr>
          <a:xfrm>
            <a:off x="9880680" y="6296024"/>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6</a:t>
            </a:fld>
            <a:endParaRPr lang="en-US"/>
          </a:p>
        </p:txBody>
      </p:sp>
      <p:sp>
        <p:nvSpPr>
          <p:cNvPr id="2" name="TextBox 1">
            <a:extLst>
              <a:ext uri="{FF2B5EF4-FFF2-40B4-BE49-F238E27FC236}">
                <a16:creationId xmlns:a16="http://schemas.microsoft.com/office/drawing/2014/main" id="{C496BAFC-4050-4C5E-998D-EBC8EDBF9EF0}"/>
              </a:ext>
            </a:extLst>
          </p:cNvPr>
          <p:cNvSpPr txBox="1"/>
          <p:nvPr/>
        </p:nvSpPr>
        <p:spPr>
          <a:xfrm>
            <a:off x="1115149" y="6371393"/>
            <a:ext cx="4980851" cy="307777"/>
          </a:xfrm>
          <a:prstGeom prst="rect">
            <a:avLst/>
          </a:prstGeom>
          <a:noFill/>
        </p:spPr>
        <p:txBody>
          <a:bodyPr wrap="none" rtlCol="0">
            <a:spAutoFit/>
          </a:bodyPr>
          <a:lstStyle/>
          <a:p>
            <a:r>
              <a:rPr lang="en-US" dirty="0"/>
              <a:t>* As of April 2022, 15 systems are registered as Consumers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A65F-D3D5-4AA5-8564-E1CB8A8294B8}"/>
              </a:ext>
            </a:extLst>
          </p:cNvPr>
          <p:cNvSpPr>
            <a:spLocks noGrp="1"/>
          </p:cNvSpPr>
          <p:nvPr>
            <p:ph type="title"/>
          </p:nvPr>
        </p:nvSpPr>
        <p:spPr>
          <a:xfrm>
            <a:off x="1061545" y="294101"/>
            <a:ext cx="10068910" cy="599979"/>
          </a:xfrm>
        </p:spPr>
        <p:txBody>
          <a:bodyPr>
            <a:normAutofit fontScale="90000"/>
          </a:bodyPr>
          <a:lstStyle/>
          <a:p>
            <a:r>
              <a:rPr lang="en-US" dirty="0"/>
              <a:t>IHE SHARAZONE proposal: Highlights</a:t>
            </a:r>
          </a:p>
        </p:txBody>
      </p:sp>
      <p:sp>
        <p:nvSpPr>
          <p:cNvPr id="7" name="Slide Number Placeholder 6">
            <a:extLst>
              <a:ext uri="{FF2B5EF4-FFF2-40B4-BE49-F238E27FC236}">
                <a16:creationId xmlns:a16="http://schemas.microsoft.com/office/drawing/2014/main" id="{47E4200B-612B-4857-BED6-4DA14213C26D}"/>
              </a:ext>
            </a:extLst>
          </p:cNvPr>
          <p:cNvSpPr>
            <a:spLocks noGrp="1"/>
          </p:cNvSpPr>
          <p:nvPr>
            <p:ph type="sldNum" idx="12"/>
          </p:nvPr>
        </p:nvSpPr>
        <p:spPr/>
        <p:txBody>
          <a:bodyPr/>
          <a:lstStyle/>
          <a:p>
            <a:fld id="{00000000-1234-1234-1234-123412341234}" type="slidenum">
              <a:rPr lang="en-US" smtClean="0"/>
              <a:pPr/>
              <a:t>7</a:t>
            </a:fld>
            <a:endParaRPr lang="en-US" dirty="0"/>
          </a:p>
        </p:txBody>
      </p:sp>
      <p:sp>
        <p:nvSpPr>
          <p:cNvPr id="14" name="Textfeld 13">
            <a:extLst>
              <a:ext uri="{FF2B5EF4-FFF2-40B4-BE49-F238E27FC236}">
                <a16:creationId xmlns:a16="http://schemas.microsoft.com/office/drawing/2014/main" id="{039B4537-D52D-4A4B-9D19-29750D5AF82A}"/>
              </a:ext>
            </a:extLst>
          </p:cNvPr>
          <p:cNvSpPr txBox="1"/>
          <p:nvPr/>
        </p:nvSpPr>
        <p:spPr>
          <a:xfrm>
            <a:off x="719494" y="1286385"/>
            <a:ext cx="10862906" cy="4302716"/>
          </a:xfrm>
          <a:prstGeom prst="rect">
            <a:avLst/>
          </a:prstGeom>
          <a:noFill/>
        </p:spPr>
        <p:txBody>
          <a:bodyPr wrap="square">
            <a:spAutoFit/>
          </a:bodyPr>
          <a:lstStyle/>
          <a:p>
            <a:r>
              <a:rPr lang="en-US" sz="2200" dirty="0">
                <a:latin typeface="Calibri" panose="020F0502020204030204" pitchFamily="34" charset="0"/>
                <a:cs typeface="Calibri" panose="020F0502020204030204" pitchFamily="34" charset="0"/>
              </a:rPr>
              <a:t>This proposal aims at offering access to IHE SHARAZONE to a Standards Development </a:t>
            </a:r>
            <a:r>
              <a:rPr lang="en-US" sz="2200" dirty="0" err="1">
                <a:latin typeface="Calibri" panose="020F0502020204030204" pitchFamily="34" charset="0"/>
                <a:cs typeface="Calibri" panose="020F0502020204030204" pitchFamily="34" charset="0"/>
              </a:rPr>
              <a:t>Organisation</a:t>
            </a:r>
            <a:r>
              <a:rPr lang="en-US" sz="2200" dirty="0">
                <a:latin typeface="Calibri" panose="020F0502020204030204" pitchFamily="34" charset="0"/>
                <a:cs typeface="Calibri" panose="020F0502020204030204" pitchFamily="34" charset="0"/>
              </a:rPr>
              <a:t>, where an SDO created sample of a </a:t>
            </a:r>
            <a:r>
              <a:rPr lang="en-US" sz="2200" dirty="0" err="1">
                <a:latin typeface="Calibri" panose="020F0502020204030204" pitchFamily="34" charset="0"/>
                <a:cs typeface="Calibri" panose="020F0502020204030204" pitchFamily="34" charset="0"/>
              </a:rPr>
              <a:t>standardised</a:t>
            </a:r>
            <a:r>
              <a:rPr lang="en-US" sz="2200" dirty="0">
                <a:latin typeface="Calibri" panose="020F0502020204030204" pitchFamily="34" charset="0"/>
                <a:cs typeface="Calibri" panose="020F0502020204030204" pitchFamily="34" charset="0"/>
              </a:rPr>
              <a:t> object can be made available for testing by vendors on a voluntary basis. The following principles are proposed: </a:t>
            </a:r>
            <a:br>
              <a:rPr lang="en-US" sz="2200" dirty="0">
                <a:latin typeface="Calibri" panose="020F0502020204030204" pitchFamily="34" charset="0"/>
                <a:cs typeface="Calibri" panose="020F0502020204030204" pitchFamily="34" charset="0"/>
              </a:rPr>
            </a:br>
            <a:endParaRPr lang="en-US" sz="2200" dirty="0">
              <a:latin typeface="Calibri" panose="020F0502020204030204" pitchFamily="34" charset="0"/>
              <a:cs typeface="Calibri" panose="020F0502020204030204" pitchFamily="34" charset="0"/>
            </a:endParaRPr>
          </a:p>
          <a:p>
            <a:pPr marL="342900" indent="-342900">
              <a:buFont typeface="+mj-lt"/>
              <a:buAutoNum type="arabicPeriod"/>
            </a:pPr>
            <a:r>
              <a:rPr lang="en-US" sz="1600" dirty="0">
                <a:latin typeface="Calibri" panose="020F0502020204030204" pitchFamily="34" charset="0"/>
                <a:cs typeface="Calibri" panose="020F0502020204030204" pitchFamily="34" charset="0"/>
              </a:rPr>
              <a:t>Sample and test suite are authored by the SDO, IHE SHARAZONE has no exclusivity. These may be published by the SDO on its own website.</a:t>
            </a:r>
          </a:p>
          <a:p>
            <a:pPr marL="342900" indent="-342900">
              <a:buFont typeface="+mj-lt"/>
              <a:buAutoNum type="arabicPeriod"/>
            </a:pPr>
            <a:r>
              <a:rPr lang="en-US" sz="1600" dirty="0">
                <a:latin typeface="Calibri" panose="020F0502020204030204" pitchFamily="34" charset="0"/>
                <a:cs typeface="Calibri" panose="020F0502020204030204" pitchFamily="34" charset="0"/>
              </a:rPr>
              <a:t>Samples and test suites provided by the SDOs are accessible by IHE SHARAZONE participants for testing under the IHE SHARAZONE process. Test reports are produced by the participants to report their testing based on the test suite:</a:t>
            </a:r>
          </a:p>
          <a:p>
            <a:pPr marL="800100" lvl="1" indent="-342900" defTabSz="457200">
              <a:spcBef>
                <a:spcPct val="20000"/>
              </a:spcBef>
              <a:buClrTx/>
              <a:buFont typeface="+mj-lt"/>
              <a:buAutoNum type="alphaLcParenR"/>
              <a:defRPr/>
            </a:pPr>
            <a:r>
              <a:rPr lang="en-US" sz="1600" kern="1200" dirty="0">
                <a:solidFill>
                  <a:prstClr val="black"/>
                </a:solidFill>
                <a:latin typeface="Calibri"/>
                <a:ea typeface="+mn-ea"/>
                <a:cs typeface="+mn-cs"/>
              </a:rPr>
              <a:t>the SDO designates a neutral owner registered on behalf of the SDO as a sample creator on IHE SHARAZONE</a:t>
            </a:r>
          </a:p>
          <a:p>
            <a:pPr marL="800100" lvl="1" indent="-342900" defTabSz="457200">
              <a:spcBef>
                <a:spcPct val="20000"/>
              </a:spcBef>
              <a:buClrTx/>
              <a:buFont typeface="+mj-lt"/>
              <a:buAutoNum type="alphaLcParenR"/>
              <a:defRPr/>
            </a:pPr>
            <a:r>
              <a:rPr lang="en-US" sz="1600" kern="1200" dirty="0">
                <a:solidFill>
                  <a:prstClr val="black"/>
                </a:solidFill>
                <a:latin typeface="Calibri"/>
                <a:ea typeface="+mn-ea"/>
                <a:cs typeface="+mn-cs"/>
              </a:rPr>
              <a:t>the SDO owner is responsible to review test reports, interact with/support the testing consumers and to compile a vendor-</a:t>
            </a:r>
            <a:r>
              <a:rPr lang="en-US" sz="1600" kern="1200" dirty="0" err="1">
                <a:solidFill>
                  <a:prstClr val="black"/>
                </a:solidFill>
                <a:latin typeface="Calibri"/>
                <a:ea typeface="+mn-ea"/>
                <a:cs typeface="+mn-cs"/>
              </a:rPr>
              <a:t>anonymised</a:t>
            </a:r>
            <a:r>
              <a:rPr lang="en-US" sz="1600" kern="1200" dirty="0">
                <a:solidFill>
                  <a:prstClr val="black"/>
                </a:solidFill>
                <a:latin typeface="Calibri"/>
                <a:ea typeface="+mn-ea"/>
                <a:cs typeface="+mn-cs"/>
              </a:rPr>
              <a:t> feedback to the SDO</a:t>
            </a:r>
          </a:p>
          <a:p>
            <a:pPr marL="800100" lvl="1" indent="-342900" defTabSz="457200">
              <a:spcBef>
                <a:spcPct val="20000"/>
              </a:spcBef>
              <a:buClrTx/>
              <a:buFont typeface="+mj-lt"/>
              <a:buAutoNum type="alphaLcParenR"/>
              <a:defRPr/>
            </a:pPr>
            <a:r>
              <a:rPr lang="en-US" sz="1600" kern="1200" dirty="0">
                <a:solidFill>
                  <a:prstClr val="black"/>
                </a:solidFill>
                <a:latin typeface="Calibri"/>
                <a:ea typeface="+mn-ea"/>
                <a:cs typeface="+mn-cs"/>
              </a:rPr>
              <a:t>No cost to the SDO: IHE SHARAZONE participation fee is waived but a contract and formal designation of an owner are necessary</a:t>
            </a:r>
          </a:p>
          <a:p>
            <a:pPr marL="342900" indent="-342900">
              <a:buFont typeface="+mj-lt"/>
              <a:buAutoNum type="arabicPeriod"/>
            </a:pPr>
            <a:r>
              <a:rPr lang="en-US" sz="1600" dirty="0">
                <a:latin typeface="Calibri" panose="020F0502020204030204" pitchFamily="34" charset="0"/>
                <a:cs typeface="Calibri" panose="020F0502020204030204" pitchFamily="34" charset="0"/>
              </a:rPr>
              <a:t>IHE SHARAZONE and SDO will promote the SDO‘s offering in terms of samples and test suites (e.g., offer a demonstration test input)</a:t>
            </a:r>
          </a:p>
        </p:txBody>
      </p:sp>
      <p:sp>
        <p:nvSpPr>
          <p:cNvPr id="16" name="Textfeld 15">
            <a:extLst>
              <a:ext uri="{FF2B5EF4-FFF2-40B4-BE49-F238E27FC236}">
                <a16:creationId xmlns:a16="http://schemas.microsoft.com/office/drawing/2014/main" id="{C50190A0-C035-4E05-8188-D9A63A03F232}"/>
              </a:ext>
            </a:extLst>
          </p:cNvPr>
          <p:cNvSpPr txBox="1"/>
          <p:nvPr/>
        </p:nvSpPr>
        <p:spPr>
          <a:xfrm>
            <a:off x="1621080" y="6033185"/>
            <a:ext cx="9103301" cy="646331"/>
          </a:xfrm>
          <a:prstGeom prst="rect">
            <a:avLst/>
          </a:prstGeom>
          <a:noFill/>
        </p:spPr>
        <p:txBody>
          <a:bodyPr wrap="square">
            <a:spAutoFit/>
          </a:bodyPr>
          <a:lstStyle/>
          <a:p>
            <a:pPr algn="ctr"/>
            <a:r>
              <a:rPr lang="en-US" sz="1800" b="1" dirty="0"/>
              <a:t>IHE SHARAZONE warrantees structured test reports from the participants who downloaded the samples </a:t>
            </a:r>
          </a:p>
        </p:txBody>
      </p:sp>
    </p:spTree>
    <p:extLst>
      <p:ext uri="{BB962C8B-B14F-4D97-AF65-F5344CB8AC3E}">
        <p14:creationId xmlns:p14="http://schemas.microsoft.com/office/powerpoint/2010/main" val="13158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83073-6EA3-4B31-AE51-ED50155CE2C6}"/>
              </a:ext>
            </a:extLst>
          </p:cNvPr>
          <p:cNvSpPr>
            <a:spLocks noGrp="1"/>
          </p:cNvSpPr>
          <p:nvPr>
            <p:ph type="title"/>
          </p:nvPr>
        </p:nvSpPr>
        <p:spPr/>
        <p:txBody>
          <a:bodyPr>
            <a:normAutofit/>
          </a:bodyPr>
          <a:lstStyle/>
          <a:p>
            <a:r>
              <a:rPr lang="en-US" sz="4000" dirty="0"/>
              <a:t>IHE SHARAZONE – SDO testing environment</a:t>
            </a:r>
            <a:endParaRPr lang="fr-FR" sz="4000" dirty="0"/>
          </a:p>
        </p:txBody>
      </p:sp>
      <p:sp>
        <p:nvSpPr>
          <p:cNvPr id="5" name="Espace réservé du texte 4">
            <a:extLst>
              <a:ext uri="{FF2B5EF4-FFF2-40B4-BE49-F238E27FC236}">
                <a16:creationId xmlns:a16="http://schemas.microsoft.com/office/drawing/2014/main" id="{CBC2A215-2ABB-47E6-B002-87B80FBC15AA}"/>
              </a:ext>
            </a:extLst>
          </p:cNvPr>
          <p:cNvSpPr>
            <a:spLocks noGrp="1"/>
          </p:cNvSpPr>
          <p:nvPr>
            <p:ph type="body" idx="3"/>
          </p:nvPr>
        </p:nvSpPr>
        <p:spPr>
          <a:xfrm>
            <a:off x="782320" y="1535113"/>
            <a:ext cx="10800081" cy="639762"/>
          </a:xfrm>
        </p:spPr>
        <p:txBody>
          <a:bodyPr/>
          <a:lstStyle/>
          <a:p>
            <a:r>
              <a:rPr lang="fr-FR" dirty="0"/>
              <a:t>Next </a:t>
            </a:r>
            <a:r>
              <a:rPr lang="fr-FR" dirty="0" err="1"/>
              <a:t>Steps</a:t>
            </a:r>
            <a:endParaRPr lang="fr-FR" dirty="0"/>
          </a:p>
        </p:txBody>
      </p:sp>
      <p:sp>
        <p:nvSpPr>
          <p:cNvPr id="6" name="Espace réservé du texte 5">
            <a:extLst>
              <a:ext uri="{FF2B5EF4-FFF2-40B4-BE49-F238E27FC236}">
                <a16:creationId xmlns:a16="http://schemas.microsoft.com/office/drawing/2014/main" id="{D8F1D5CB-88BB-48E8-8320-9E8613138165}"/>
              </a:ext>
            </a:extLst>
          </p:cNvPr>
          <p:cNvSpPr>
            <a:spLocks noGrp="1"/>
          </p:cNvSpPr>
          <p:nvPr>
            <p:ph type="body" idx="4"/>
          </p:nvPr>
        </p:nvSpPr>
        <p:spPr>
          <a:xfrm>
            <a:off x="1625600" y="2289969"/>
            <a:ext cx="9519921" cy="3951288"/>
          </a:xfrm>
        </p:spPr>
        <p:txBody>
          <a:bodyPr/>
          <a:lstStyle/>
          <a:p>
            <a:pPr marL="533400" indent="-457200">
              <a:buFont typeface="+mj-lt"/>
              <a:buAutoNum type="arabicPeriod"/>
            </a:pPr>
            <a:r>
              <a:rPr lang="en-US" dirty="0"/>
              <a:t>Feedback on the proposal from IHE Radiology and DICOM</a:t>
            </a:r>
          </a:p>
          <a:p>
            <a:pPr marL="533400" indent="-457200">
              <a:buFont typeface="+mj-lt"/>
              <a:buAutoNum type="arabicPeriod"/>
            </a:pPr>
            <a:r>
              <a:rPr lang="en-US" dirty="0"/>
              <a:t>IHE SHARAZONE to extend its contract for SDO application </a:t>
            </a:r>
            <a:r>
              <a:rPr lang="en-US" dirty="0">
                <a:solidFill>
                  <a:srgbClr val="FF0000"/>
                </a:solidFill>
                <a:sym typeface="Wingdings" panose="05000000000000000000" pitchFamily="2" charset="2"/>
              </a:rPr>
              <a:t> May 2022</a:t>
            </a:r>
            <a:endParaRPr lang="en-US" dirty="0">
              <a:solidFill>
                <a:srgbClr val="FF0000"/>
              </a:solidFill>
            </a:endParaRPr>
          </a:p>
          <a:p>
            <a:pPr marL="533400" indent="-457200">
              <a:buFont typeface="+mj-lt"/>
              <a:buAutoNum type="arabicPeriod"/>
            </a:pPr>
            <a:r>
              <a:rPr lang="en-US" dirty="0"/>
              <a:t>SDO to propose a first </a:t>
            </a:r>
            <a:r>
              <a:rPr lang="en-US" dirty="0" err="1"/>
              <a:t>Standardised</a:t>
            </a:r>
            <a:r>
              <a:rPr lang="en-US" dirty="0"/>
              <a:t> Object to address (sample and test suite) </a:t>
            </a:r>
            <a:r>
              <a:rPr lang="en-US" dirty="0">
                <a:solidFill>
                  <a:srgbClr val="FF0000"/>
                </a:solidFill>
                <a:sym typeface="Wingdings" panose="05000000000000000000" pitchFamily="2" charset="2"/>
              </a:rPr>
              <a:t> July 2022</a:t>
            </a:r>
            <a:endParaRPr lang="en-US" dirty="0">
              <a:solidFill>
                <a:srgbClr val="FF0000"/>
              </a:solidFill>
            </a:endParaRPr>
          </a:p>
          <a:p>
            <a:pPr marL="533400" indent="-457200">
              <a:buFont typeface="+mj-lt"/>
              <a:buAutoNum type="arabicPeriod"/>
            </a:pPr>
            <a:r>
              <a:rPr lang="en-US" dirty="0"/>
              <a:t>Designate SDO Owner and sign contract.</a:t>
            </a:r>
            <a:r>
              <a:rPr lang="en-US" dirty="0">
                <a:solidFill>
                  <a:srgbClr val="FF0000"/>
                </a:solidFill>
                <a:sym typeface="Wingdings" panose="05000000000000000000" pitchFamily="2" charset="2"/>
              </a:rPr>
              <a:t></a:t>
            </a:r>
            <a:r>
              <a:rPr lang="en-US" dirty="0">
                <a:solidFill>
                  <a:srgbClr val="FF0000"/>
                </a:solidFill>
              </a:rPr>
              <a:t> June 2022</a:t>
            </a:r>
          </a:p>
        </p:txBody>
      </p:sp>
      <p:sp>
        <p:nvSpPr>
          <p:cNvPr id="7" name="Espace réservé du numéro de diapositive 6">
            <a:extLst>
              <a:ext uri="{FF2B5EF4-FFF2-40B4-BE49-F238E27FC236}">
                <a16:creationId xmlns:a16="http://schemas.microsoft.com/office/drawing/2014/main" id="{11179D39-0844-43A7-9700-6C7A306BA42F}"/>
              </a:ext>
            </a:extLst>
          </p:cNvPr>
          <p:cNvSpPr>
            <a:spLocks noGrp="1"/>
          </p:cNvSpPr>
          <p:nvPr>
            <p:ph type="sldNum" idx="12"/>
          </p:nvPr>
        </p:nvSpPr>
        <p:spPr/>
        <p:txBody>
          <a:bodyPr/>
          <a:lstStyle/>
          <a:p>
            <a:fld id="{00000000-1234-1234-1234-123412341234}" type="slidenum">
              <a:rPr lang="en-US" smtClean="0"/>
              <a:pPr/>
              <a:t>8</a:t>
            </a:fld>
            <a:endParaRPr lang="en-US"/>
          </a:p>
        </p:txBody>
      </p:sp>
    </p:spTree>
    <p:extLst>
      <p:ext uri="{BB962C8B-B14F-4D97-AF65-F5344CB8AC3E}">
        <p14:creationId xmlns:p14="http://schemas.microsoft.com/office/powerpoint/2010/main" val="1899305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6469-902B-4C5C-B9F4-2EE47A4F852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Pricing Model Principles</a:t>
            </a:r>
          </a:p>
        </p:txBody>
      </p:sp>
      <p:sp>
        <p:nvSpPr>
          <p:cNvPr id="3" name="Content Placeholder 2">
            <a:extLst>
              <a:ext uri="{FF2B5EF4-FFF2-40B4-BE49-F238E27FC236}">
                <a16:creationId xmlns:a16="http://schemas.microsoft.com/office/drawing/2014/main" id="{97AB2709-8D6A-418B-BA9E-11B09EFC58CE}"/>
              </a:ext>
            </a:extLst>
          </p:cNvPr>
          <p:cNvSpPr>
            <a:spLocks noGrp="1"/>
          </p:cNvSpPr>
          <p:nvPr>
            <p:ph idx="1"/>
          </p:nvPr>
        </p:nvSpPr>
        <p:spPr>
          <a:xfrm>
            <a:off x="609600" y="1343998"/>
            <a:ext cx="10884408" cy="4001357"/>
          </a:xfrm>
        </p:spPr>
        <p:txBody>
          <a:bodyPr>
            <a:normAutofit/>
          </a:bodyPr>
          <a:lstStyle/>
          <a:p>
            <a:pPr>
              <a:spcBef>
                <a:spcPts val="600"/>
              </a:spcBef>
              <a:spcAft>
                <a:spcPts val="600"/>
              </a:spcAft>
            </a:pPr>
            <a:r>
              <a:rPr lang="en-US" sz="2400" b="1" dirty="0">
                <a:latin typeface="Arial" panose="020B0604020202020204" pitchFamily="34" charset="0"/>
                <a:cs typeface="Arial" panose="020B0604020202020204" pitchFamily="34" charset="0"/>
              </a:rPr>
              <a:t>Annual</a:t>
            </a:r>
            <a:r>
              <a:rPr lang="en-US" sz="2400" dirty="0">
                <a:latin typeface="Arial" panose="020B0604020202020204" pitchFamily="34" charset="0"/>
                <a:cs typeface="Arial" panose="020B0604020202020204" pitchFamily="34" charset="0"/>
              </a:rPr>
              <a:t> participation fee.</a:t>
            </a:r>
          </a:p>
          <a:p>
            <a:pPr>
              <a:spcBef>
                <a:spcPts val="600"/>
              </a:spcBef>
              <a:spcAft>
                <a:spcPts val="600"/>
              </a:spcAft>
            </a:pPr>
            <a:r>
              <a:rPr lang="en-US" sz="2400" b="1" dirty="0">
                <a:latin typeface="Arial" panose="020B0604020202020204" pitchFamily="34" charset="0"/>
                <a:cs typeface="Arial" panose="020B0604020202020204" pitchFamily="34" charset="0"/>
              </a:rPr>
              <a:t>Unlimited</a:t>
            </a:r>
            <a:r>
              <a:rPr lang="en-US" sz="2400" dirty="0">
                <a:latin typeface="Arial" panose="020B0604020202020204" pitchFamily="34" charset="0"/>
                <a:cs typeface="Arial" panose="020B0604020202020204" pitchFamily="34" charset="0"/>
              </a:rPr>
              <a:t> Products, Versions or Shared Test Inputs</a:t>
            </a:r>
          </a:p>
          <a:p>
            <a:pPr>
              <a:spcBef>
                <a:spcPts val="600"/>
              </a:spcBef>
              <a:spcAft>
                <a:spcPts val="600"/>
              </a:spcAft>
            </a:pPr>
            <a:r>
              <a:rPr lang="en-US" sz="2400" dirty="0">
                <a:latin typeface="Arial" panose="020B0604020202020204" pitchFamily="34" charset="0"/>
                <a:cs typeface="Arial" panose="020B0604020202020204" pitchFamily="34" charset="0"/>
              </a:rPr>
              <a:t>Fees (€) are based on </a:t>
            </a:r>
            <a:r>
              <a:rPr lang="en-US" sz="2400" b="1" dirty="0">
                <a:latin typeface="Arial" panose="020B0604020202020204" pitchFamily="34" charset="0"/>
                <a:cs typeface="Arial" panose="020B0604020202020204" pitchFamily="34" charset="0"/>
              </a:rPr>
              <a:t>company size and role </a:t>
            </a:r>
            <a:r>
              <a:rPr lang="en-US" sz="2400" dirty="0">
                <a:latin typeface="Arial" panose="020B0604020202020204" pitchFamily="34" charset="0"/>
                <a:cs typeface="Arial" panose="020B0604020202020204" pitchFamily="34" charset="0"/>
              </a:rPr>
              <a:t>to attract </a:t>
            </a:r>
            <a:r>
              <a:rPr lang="en-US" sz="2400" i="1" dirty="0">
                <a:latin typeface="Arial" panose="020B0604020202020204" pitchFamily="34" charset="0"/>
                <a:cs typeface="Arial" panose="020B0604020202020204" pitchFamily="34" charset="0"/>
              </a:rPr>
              <a:t>creator</a:t>
            </a:r>
            <a:r>
              <a:rPr lang="en-US" sz="2400" dirty="0">
                <a:latin typeface="Arial" panose="020B0604020202020204" pitchFamily="34" charset="0"/>
                <a:cs typeface="Arial" panose="020B0604020202020204" pitchFamily="34" charset="0"/>
              </a:rPr>
              <a:t> products thus appealing to </a:t>
            </a:r>
            <a:r>
              <a:rPr lang="en-US" sz="2400" i="1" dirty="0">
                <a:latin typeface="Arial" panose="020B0604020202020204" pitchFamily="34" charset="0"/>
                <a:cs typeface="Arial" panose="020B0604020202020204" pitchFamily="34" charset="0"/>
              </a:rPr>
              <a:t>consumer</a:t>
            </a:r>
            <a:r>
              <a:rPr lang="en-US" sz="2400" dirty="0">
                <a:latin typeface="Arial" panose="020B0604020202020204" pitchFamily="34" charset="0"/>
                <a:cs typeface="Arial" panose="020B0604020202020204" pitchFamily="34" charset="0"/>
              </a:rPr>
              <a:t> products.</a:t>
            </a:r>
          </a:p>
          <a:p>
            <a:pPr marL="0" indent="0">
              <a:spcBef>
                <a:spcPts val="600"/>
              </a:spcBef>
              <a:spcAft>
                <a:spcPts val="600"/>
              </a:spcAft>
              <a:buNone/>
            </a:pP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84A060F-83E9-4241-A980-975D349D72A9}"/>
              </a:ext>
            </a:extLst>
          </p:cNvPr>
          <p:cNvSpPr>
            <a:spLocks noGrp="1"/>
          </p:cNvSpPr>
          <p:nvPr>
            <p:ph type="ftr" sz="quarter" idx="11"/>
          </p:nvPr>
        </p:nvSpPr>
        <p:spPr>
          <a:xfrm>
            <a:off x="4648200" y="6491101"/>
            <a:ext cx="2895600" cy="365125"/>
          </a:xfrm>
        </p:spPr>
        <p:txBody>
          <a:bodyPr/>
          <a:lstStyle/>
          <a:p>
            <a:r>
              <a:rPr lang="en-US"/>
              <a:t>© IHE Services Copyright</a:t>
            </a:r>
            <a:endParaRPr lang="en-US" dirty="0"/>
          </a:p>
        </p:txBody>
      </p:sp>
      <p:sp>
        <p:nvSpPr>
          <p:cNvPr id="5" name="Slide Number Placeholder 4">
            <a:extLst>
              <a:ext uri="{FF2B5EF4-FFF2-40B4-BE49-F238E27FC236}">
                <a16:creationId xmlns:a16="http://schemas.microsoft.com/office/drawing/2014/main" id="{671C1CE1-6C3A-45A1-8F0F-3AE5F86E8211}"/>
              </a:ext>
            </a:extLst>
          </p:cNvPr>
          <p:cNvSpPr>
            <a:spLocks noGrp="1"/>
          </p:cNvSpPr>
          <p:nvPr>
            <p:ph type="sldNum" sz="quarter" idx="12"/>
          </p:nvPr>
        </p:nvSpPr>
        <p:spPr>
          <a:xfrm>
            <a:off x="8077200" y="6491101"/>
            <a:ext cx="2133600" cy="365125"/>
          </a:xfrm>
        </p:spPr>
        <p:txBody>
          <a:bodyPr/>
          <a:lstStyle/>
          <a:p>
            <a:fld id="{3CA07176-4D28-144C-AB30-ACED7F44A340}" type="slidenum">
              <a:rPr lang="en-US" smtClean="0"/>
              <a:pPr/>
              <a:t>9</a:t>
            </a:fld>
            <a:endParaRPr lang="en-US"/>
          </a:p>
        </p:txBody>
      </p:sp>
      <p:graphicFrame>
        <p:nvGraphicFramePr>
          <p:cNvPr id="6" name="Table 5">
            <a:extLst>
              <a:ext uri="{FF2B5EF4-FFF2-40B4-BE49-F238E27FC236}">
                <a16:creationId xmlns:a16="http://schemas.microsoft.com/office/drawing/2014/main" id="{F34C3CF8-DB3E-460A-BB09-8214876BFB8A}"/>
              </a:ext>
            </a:extLst>
          </p:cNvPr>
          <p:cNvGraphicFramePr>
            <a:graphicFrameLocks noGrp="1"/>
          </p:cNvGraphicFramePr>
          <p:nvPr/>
        </p:nvGraphicFramePr>
        <p:xfrm>
          <a:off x="2003432" y="3320270"/>
          <a:ext cx="8120743" cy="1651124"/>
        </p:xfrm>
        <a:graphic>
          <a:graphicData uri="http://schemas.openxmlformats.org/drawingml/2006/table">
            <a:tbl>
              <a:tblPr firstRow="1" firstCol="1" bandRow="1">
                <a:tableStyleId>{00A15C55-8517-42AA-B614-E9B94910E393}</a:tableStyleId>
              </a:tblPr>
              <a:tblGrid>
                <a:gridCol w="4166141">
                  <a:extLst>
                    <a:ext uri="{9D8B030D-6E8A-4147-A177-3AD203B41FA5}">
                      <a16:colId xmlns:a16="http://schemas.microsoft.com/office/drawing/2014/main" val="2472831811"/>
                    </a:ext>
                  </a:extLst>
                </a:gridCol>
                <a:gridCol w="1271752">
                  <a:extLst>
                    <a:ext uri="{9D8B030D-6E8A-4147-A177-3AD203B41FA5}">
                      <a16:colId xmlns:a16="http://schemas.microsoft.com/office/drawing/2014/main" val="1200244166"/>
                    </a:ext>
                  </a:extLst>
                </a:gridCol>
                <a:gridCol w="1429407">
                  <a:extLst>
                    <a:ext uri="{9D8B030D-6E8A-4147-A177-3AD203B41FA5}">
                      <a16:colId xmlns:a16="http://schemas.microsoft.com/office/drawing/2014/main" val="1805198981"/>
                    </a:ext>
                  </a:extLst>
                </a:gridCol>
                <a:gridCol w="1253443">
                  <a:extLst>
                    <a:ext uri="{9D8B030D-6E8A-4147-A177-3AD203B41FA5}">
                      <a16:colId xmlns:a16="http://schemas.microsoft.com/office/drawing/2014/main" val="1813218797"/>
                    </a:ext>
                  </a:extLst>
                </a:gridCol>
              </a:tblGrid>
              <a:tr h="412781">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Participant Level</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Creator</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Consumer</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Both</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5802254"/>
                  </a:ext>
                </a:extLst>
              </a:tr>
              <a:tr h="412781">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Large Vendors (&gt;2500 FTE)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1000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4000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5000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1022915"/>
                  </a:ext>
                </a:extLst>
              </a:tr>
              <a:tr h="412781">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Mid-Sized Vendor (250-2500 FTE)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500</a:t>
                      </a:r>
                      <a:r>
                        <a:rPr lang="en-US" sz="1800" dirty="0">
                          <a:effectLst/>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2000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2500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19410419"/>
                  </a:ext>
                </a:extLst>
              </a:tr>
              <a:tr h="412781">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Small Vendors (&lt; 250 FTE)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200</a:t>
                      </a:r>
                      <a:r>
                        <a:rPr lang="en-US" sz="1800" dirty="0">
                          <a:effectLst/>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800</a:t>
                      </a:r>
                      <a:r>
                        <a:rPr lang="en-US" sz="1800" dirty="0">
                          <a:effectLst/>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1000</a:t>
                      </a:r>
                      <a:r>
                        <a:rPr lang="en-US" sz="1800" dirty="0">
                          <a:effectLst/>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84536163"/>
                  </a:ext>
                </a:extLst>
              </a:tr>
            </a:tbl>
          </a:graphicData>
        </a:graphic>
      </p:graphicFrame>
      <p:sp>
        <p:nvSpPr>
          <p:cNvPr id="8" name="ZoneTexte 7">
            <a:extLst>
              <a:ext uri="{FF2B5EF4-FFF2-40B4-BE49-F238E27FC236}">
                <a16:creationId xmlns:a16="http://schemas.microsoft.com/office/drawing/2014/main" id="{E5891682-C1B2-43F1-9C74-8887098C1B02}"/>
              </a:ext>
            </a:extLst>
          </p:cNvPr>
          <p:cNvSpPr txBox="1"/>
          <p:nvPr/>
        </p:nvSpPr>
        <p:spPr>
          <a:xfrm>
            <a:off x="2003432" y="5525086"/>
            <a:ext cx="8120743" cy="830997"/>
          </a:xfrm>
          <a:prstGeom prst="rect">
            <a:avLst/>
          </a:prstGeom>
          <a:noFill/>
          <a:ln w="38100">
            <a:solidFill>
              <a:schemeClr val="accent4">
                <a:lumMod val="75000"/>
              </a:schemeClr>
            </a:solidFill>
          </a:ln>
        </p:spPr>
        <p:txBody>
          <a:bodyPr wrap="square">
            <a:spAutoFit/>
          </a:bodyPr>
          <a:lstStyle/>
          <a:p>
            <a:pPr lvl="1" algn="ctr">
              <a:spcBef>
                <a:spcPts val="600"/>
              </a:spcBef>
              <a:spcAft>
                <a:spcPts val="600"/>
              </a:spcAft>
            </a:pPr>
            <a:r>
              <a:rPr lang="en-US" sz="2400" dirty="0">
                <a:latin typeface="Arial" panose="020B0604020202020204" pitchFamily="34" charset="0"/>
                <a:cs typeface="Arial" panose="020B0604020202020204" pitchFamily="34" charset="0"/>
              </a:rPr>
              <a:t>SHARAZONE has open 4Q 2021</a:t>
            </a:r>
          </a:p>
          <a:p>
            <a:pPr lvl="1" algn="ctr">
              <a:spcBef>
                <a:spcPts val="600"/>
              </a:spcBef>
              <a:spcAft>
                <a:spcPts val="600"/>
              </a:spcAft>
            </a:pPr>
            <a:r>
              <a:rPr lang="en-US" dirty="0">
                <a:latin typeface="Arial" panose="020B0604020202020204" pitchFamily="34" charset="0"/>
                <a:cs typeface="Arial" panose="020B0604020202020204" pitchFamily="34" charset="0"/>
              </a:rPr>
              <a:t>Contract/NDA released late 1Q 2021</a:t>
            </a:r>
          </a:p>
        </p:txBody>
      </p:sp>
    </p:spTree>
    <p:extLst>
      <p:ext uri="{BB962C8B-B14F-4D97-AF65-F5344CB8AC3E}">
        <p14:creationId xmlns:p14="http://schemas.microsoft.com/office/powerpoint/2010/main" val="418306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80">
                                          <p:stCondLst>
                                            <p:cond delay="0"/>
                                          </p:stCondLst>
                                        </p:cTn>
                                        <p:tgtEl>
                                          <p:spTgt spid="6"/>
                                        </p:tgtEl>
                                      </p:cBhvr>
                                    </p:animEffect>
                                    <p:anim calcmode="lin" valueType="num">
                                      <p:cBhvr>
                                        <p:cTn id="2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4" dur="26">
                                          <p:stCondLst>
                                            <p:cond delay="650"/>
                                          </p:stCondLst>
                                        </p:cTn>
                                        <p:tgtEl>
                                          <p:spTgt spid="6"/>
                                        </p:tgtEl>
                                      </p:cBhvr>
                                      <p:to x="100000" y="60000"/>
                                    </p:animScale>
                                    <p:animScale>
                                      <p:cBhvr>
                                        <p:cTn id="35" dur="166" decel="50000">
                                          <p:stCondLst>
                                            <p:cond delay="676"/>
                                          </p:stCondLst>
                                        </p:cTn>
                                        <p:tgtEl>
                                          <p:spTgt spid="6"/>
                                        </p:tgtEl>
                                      </p:cBhvr>
                                      <p:to x="100000" y="100000"/>
                                    </p:animScale>
                                    <p:animScale>
                                      <p:cBhvr>
                                        <p:cTn id="36" dur="26">
                                          <p:stCondLst>
                                            <p:cond delay="1312"/>
                                          </p:stCondLst>
                                        </p:cTn>
                                        <p:tgtEl>
                                          <p:spTgt spid="6"/>
                                        </p:tgtEl>
                                      </p:cBhvr>
                                      <p:to x="100000" y="80000"/>
                                    </p:animScale>
                                    <p:animScale>
                                      <p:cBhvr>
                                        <p:cTn id="37" dur="166" decel="50000">
                                          <p:stCondLst>
                                            <p:cond delay="1338"/>
                                          </p:stCondLst>
                                        </p:cTn>
                                        <p:tgtEl>
                                          <p:spTgt spid="6"/>
                                        </p:tgtEl>
                                      </p:cBhvr>
                                      <p:to x="100000" y="100000"/>
                                    </p:animScale>
                                    <p:animScale>
                                      <p:cBhvr>
                                        <p:cTn id="38" dur="26">
                                          <p:stCondLst>
                                            <p:cond delay="1642"/>
                                          </p:stCondLst>
                                        </p:cTn>
                                        <p:tgtEl>
                                          <p:spTgt spid="6"/>
                                        </p:tgtEl>
                                      </p:cBhvr>
                                      <p:to x="100000" y="90000"/>
                                    </p:animScale>
                                    <p:animScale>
                                      <p:cBhvr>
                                        <p:cTn id="39" dur="166" decel="50000">
                                          <p:stCondLst>
                                            <p:cond delay="1668"/>
                                          </p:stCondLst>
                                        </p:cTn>
                                        <p:tgtEl>
                                          <p:spTgt spid="6"/>
                                        </p:tgtEl>
                                      </p:cBhvr>
                                      <p:to x="100000" y="100000"/>
                                    </p:animScale>
                                    <p:animScale>
                                      <p:cBhvr>
                                        <p:cTn id="40" dur="26">
                                          <p:stCondLst>
                                            <p:cond delay="1808"/>
                                          </p:stCondLst>
                                        </p:cTn>
                                        <p:tgtEl>
                                          <p:spTgt spid="6"/>
                                        </p:tgtEl>
                                      </p:cBhvr>
                                      <p:to x="100000" y="95000"/>
                                    </p:animScale>
                                    <p:animScale>
                                      <p:cBhvr>
                                        <p:cTn id="4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907</Words>
  <Application>Microsoft Office PowerPoint</Application>
  <PresentationFormat>Grand écran</PresentationFormat>
  <Paragraphs>145</Paragraphs>
  <Slides>9</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Wingdings</vt:lpstr>
      <vt:lpstr>Office Theme</vt:lpstr>
      <vt:lpstr>IHE SHARAZONE Proposal to offer a testing environment to SDOs </vt:lpstr>
      <vt:lpstr>IHE SHARAZONE - Objective</vt:lpstr>
      <vt:lpstr>Process Overview (1)</vt:lpstr>
      <vt:lpstr>Process Overview (2)</vt:lpstr>
      <vt:lpstr>IHE SHARAZONE – SDO testing environment</vt:lpstr>
      <vt:lpstr>IHE SHARAZONE – AI vendors</vt:lpstr>
      <vt:lpstr>IHE SHARAZONE proposal: Highlights</vt:lpstr>
      <vt:lpstr>IHE SHARAZONE – SDO testing environment</vt:lpstr>
      <vt:lpstr>Pricing Model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IHE SHARAZONE</dc:title>
  <dc:creator>Karima Bourquard</dc:creator>
  <cp:lastModifiedBy>Charles Parisot-Free</cp:lastModifiedBy>
  <cp:revision>30</cp:revision>
  <cp:lastPrinted>2021-10-27T19:21:05Z</cp:lastPrinted>
  <dcterms:created xsi:type="dcterms:W3CDTF">2011-05-17T16:43:13Z</dcterms:created>
  <dcterms:modified xsi:type="dcterms:W3CDTF">2022-04-25T16:55:14Z</dcterms:modified>
</cp:coreProperties>
</file>