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a7a8b7f1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a7a8b7f1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ca7a8b7f10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ca7a8b7f10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potential standards: </a:t>
            </a:r>
            <a:r>
              <a:rPr lang="en"/>
              <a:t>IMR, </a:t>
            </a:r>
            <a:r>
              <a:rPr lang="en">
                <a:solidFill>
                  <a:schemeClr val="dk1"/>
                </a:solidFill>
              </a:rPr>
              <a:t>AIR+, FHIRcast, SOLE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Maturing the demo might mean slightly smaller demo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b0a42121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b0a4212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Reminder this is NOT a standalone demo. This demo REQUIRES work to integrate with teammates and demonstrate working workflows.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b0a421210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b0a42121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ca7a8b7f10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a7a8b7f10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ca7a8b7f10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ca7a8b7f10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mandating this architecture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88acfd93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88acfd93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-roles assigned may be an </a:t>
            </a:r>
            <a:r>
              <a:rPr lang="en"/>
              <a:t>iterative</a:t>
            </a:r>
            <a:r>
              <a:rPr lang="en"/>
              <a:t> process, but still assigned by demo organizers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588acfd938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588acfd938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1f5781d43b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1f5781d43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88acfd93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88acfd93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-Please hold Q&amp;A until the end - at least 15 minutes for Q&amp;A and interactive discussion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05884b2a5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05884b2a5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05884b2a5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05884b2a5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05884b2a5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05884b2a5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f36745f13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f36745f13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b9e49e24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cb9e49e2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20e764b9f8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20e764b9f8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a7a8b7f1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ca7a8b7f1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 on what we did last year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Reminder: systems don’t have to be released for sale, nor FDA or CE cleared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forms.gle/ZbNSCNcXNvuprryZ7" TargetMode="External"/><Relationship Id="rId4" Type="http://schemas.openxmlformats.org/officeDocument/2006/relationships/image" Target="../media/image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2039975"/>
            <a:ext cx="8520600" cy="164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Imaging AI in Practice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(IAIP) Demonstration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807200"/>
            <a:ext cx="8520600" cy="104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</a:t>
            </a:r>
            <a:r>
              <a:rPr lang="en"/>
              <a:t>emonstration of new technologies and standards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RSNA 2023</a:t>
            </a:r>
            <a:endParaRPr sz="5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7550" y="152025"/>
            <a:ext cx="4448899" cy="158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level schedule RSNA IAIP 2023</a:t>
            </a:r>
            <a:endParaRPr/>
          </a:p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235500" y="1000075"/>
            <a:ext cx="9144000" cy="39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Feb 21  			Expression of Interest Kickoff call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Mar 14			</a:t>
            </a:r>
            <a:r>
              <a:rPr lang="en"/>
              <a:t>Expression of Interest due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Apr 12			Initial team formation announcement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Apr 	26			Product Registration form + Signed contract and payment due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May 3 			Solidify team formation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May-Aug 		Product partners work together/ bi-weekly team meetings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Sept 14-15		E2E Testing round 1: In-person at RSNA HQ in Chicago</a:t>
            </a:r>
            <a:endParaRPr b="1" u="sng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Oct 10-12		E2E Testing round 2: Virtual via Zoom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October			Clean up issues from test sessions/ship systems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Nov 25  			Set up and test at McCormick Place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Nov 26-30		RSNA Annual Meeting, McCormick Place, Chicago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2" name="Google Shape;132;p22"/>
          <p:cNvSpPr txBox="1"/>
          <p:nvPr/>
        </p:nvSpPr>
        <p:spPr>
          <a:xfrm>
            <a:off x="8673975" y="4443525"/>
            <a:ext cx="610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MH</a:t>
            </a:r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Management</a:t>
            </a:r>
            <a:r>
              <a:rPr lang="en"/>
              <a:t> of IAIP 2023</a:t>
            </a:r>
            <a:endParaRPr/>
          </a:p>
        </p:txBody>
      </p:sp>
      <p:sp>
        <p:nvSpPr>
          <p:cNvPr id="138" name="Google Shape;138;p23"/>
          <p:cNvSpPr txBox="1"/>
          <p:nvPr>
            <p:ph idx="1" type="body"/>
          </p:nvPr>
        </p:nvSpPr>
        <p:spPr>
          <a:xfrm>
            <a:off x="311700" y="923875"/>
            <a:ext cx="8520600" cy="39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 teams based on product registrations and capabilities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Clinical Champions + clinical scenario right off the bat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Adding new standards and higher conformance </a:t>
            </a:r>
            <a:r>
              <a:rPr lang="en"/>
              <a:t>expectations</a:t>
            </a:r>
            <a:r>
              <a:rPr lang="en"/>
              <a:t> for existing ones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Two rounds of testing</a:t>
            </a:r>
            <a:r>
              <a:rPr lang="en"/>
              <a:t>, first in-person &amp; second virtual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Product partners will work together - </a:t>
            </a:r>
            <a:r>
              <a:rPr b="1" lang="en"/>
              <a:t>Slack + Email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Encourage cloud-first hosting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Out of scope: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RSNA will not provide IT or security support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RSNA will not provide intra-team scheduling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0" name="Google Shape;140;p23"/>
          <p:cNvSpPr txBox="1"/>
          <p:nvPr/>
        </p:nvSpPr>
        <p:spPr>
          <a:xfrm>
            <a:off x="8673975" y="4443525"/>
            <a:ext cx="470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MH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Systems Include</a:t>
            </a:r>
            <a:endParaRPr/>
          </a:p>
        </p:txBody>
      </p:sp>
      <p:sp>
        <p:nvSpPr>
          <p:cNvPr id="146" name="Google Shape;146;p24"/>
          <p:cNvSpPr txBox="1"/>
          <p:nvPr>
            <p:ph idx="1" type="body"/>
          </p:nvPr>
        </p:nvSpPr>
        <p:spPr>
          <a:xfrm>
            <a:off x="311700" y="634950"/>
            <a:ext cx="85206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EHR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Radiology Information System (RIS)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Modality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AI Orchestrators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AI Imaging algorithms (detection, classification, etc.)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PACS/VNA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Radiology Reporting System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NLP or other quality (non-imaging) AI algorithms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Consumer Access Portal or App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Other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8" name="Google Shape;14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89" y="4469800"/>
            <a:ext cx="1244461" cy="628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4"/>
          <p:cNvSpPr txBox="1"/>
          <p:nvPr/>
        </p:nvSpPr>
        <p:spPr>
          <a:xfrm>
            <a:off x="8673975" y="4443525"/>
            <a:ext cx="548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MH</a:t>
            </a:r>
            <a:endParaRPr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</a:t>
            </a:r>
            <a:r>
              <a:rPr lang="en" u="sng"/>
              <a:t>Interoperability</a:t>
            </a:r>
            <a:r>
              <a:rPr lang="en"/>
              <a:t> Standards Include</a:t>
            </a:r>
            <a:endParaRPr/>
          </a:p>
        </p:txBody>
      </p:sp>
      <p:sp>
        <p:nvSpPr>
          <p:cNvPr id="155" name="Google Shape;155;p25"/>
          <p:cNvSpPr txBox="1"/>
          <p:nvPr>
            <p:ph idx="1" type="body"/>
          </p:nvPr>
        </p:nvSpPr>
        <p:spPr>
          <a:xfrm>
            <a:off x="311700" y="923875"/>
            <a:ext cx="4474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DICOM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DIMSE/DICOMweb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DICOM SR, Segmentation, etc.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IHE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AI Results </a:t>
            </a:r>
            <a:r>
              <a:rPr b="1" lang="en" sz="1800"/>
              <a:t>AIR+</a:t>
            </a:r>
            <a:endParaRPr b="1"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AI Workflow for Imaging (AIW-I)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en" sz="1800"/>
              <a:t>Interactive Multimedia Reporting (IMR)</a:t>
            </a:r>
            <a:endParaRPr b="1"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en" sz="1800"/>
              <a:t>SOLE</a:t>
            </a:r>
            <a:endParaRPr b="1"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Scheduled Workflow (SWF.b)</a:t>
            </a:r>
            <a:endParaRPr sz="1800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HL7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FHIR v4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FHIRcast </a:t>
            </a:r>
            <a:r>
              <a:rPr b="1" lang="en" sz="1800"/>
              <a:t>STU3</a:t>
            </a:r>
            <a:endParaRPr b="1"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CDS hooks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SMART on FHIR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CDA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HL7 v2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7" name="Google Shape;15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8" name="Google Shape;158;p25"/>
          <p:cNvSpPr txBox="1"/>
          <p:nvPr/>
        </p:nvSpPr>
        <p:spPr>
          <a:xfrm>
            <a:off x="8673975" y="4443525"/>
            <a:ext cx="470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MH</a:t>
            </a:r>
            <a:endParaRPr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</a:t>
            </a:r>
            <a:r>
              <a:rPr lang="en" u="sng"/>
              <a:t>Semantic</a:t>
            </a:r>
            <a:r>
              <a:rPr lang="en"/>
              <a:t> Standards Include</a:t>
            </a:r>
            <a:endParaRPr/>
          </a:p>
        </p:txBody>
      </p:sp>
      <p:sp>
        <p:nvSpPr>
          <p:cNvPr id="164" name="Google Shape;164;p26"/>
          <p:cNvSpPr txBox="1"/>
          <p:nvPr>
            <p:ph idx="1" type="body"/>
          </p:nvPr>
        </p:nvSpPr>
        <p:spPr>
          <a:xfrm>
            <a:off x="311700" y="923875"/>
            <a:ext cx="6207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RSNA Radiology Report Templates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RSNA Common Data Elements (CDEs)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Radiology Lexicon (RadLex)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LOINC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ICD-10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SNOMED</a:t>
            </a:r>
            <a:endParaRPr sz="1800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6" name="Google Shape;166;p26"/>
          <p:cNvSpPr txBox="1"/>
          <p:nvPr/>
        </p:nvSpPr>
        <p:spPr>
          <a:xfrm>
            <a:off x="8673975" y="4443525"/>
            <a:ext cx="470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MH</a:t>
            </a:r>
            <a:endParaRPr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Architectures Include</a:t>
            </a:r>
            <a:endParaRPr/>
          </a:p>
        </p:txBody>
      </p:sp>
      <p:sp>
        <p:nvSpPr>
          <p:cNvPr id="172" name="Google Shape;172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3" name="Google Shape;173;p27"/>
          <p:cNvSpPr txBox="1"/>
          <p:nvPr/>
        </p:nvSpPr>
        <p:spPr>
          <a:xfrm>
            <a:off x="8673975" y="4443525"/>
            <a:ext cx="470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MH</a:t>
            </a:r>
            <a:endParaRPr sz="1100"/>
          </a:p>
        </p:txBody>
      </p:sp>
      <p:pic>
        <p:nvPicPr>
          <p:cNvPr id="174" name="Google Shape;1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5375" y="1066200"/>
            <a:ext cx="6353250" cy="368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Logistics and Requirements for Participation</a:t>
            </a:r>
            <a:endParaRPr/>
          </a:p>
        </p:txBody>
      </p:sp>
      <p:sp>
        <p:nvSpPr>
          <p:cNvPr id="180" name="Google Shape;180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Expression of Interest form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Agree to roles assigned by demo organizers: sign </a:t>
            </a:r>
            <a:r>
              <a:rPr lang="en"/>
              <a:t>contract and payment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Fees: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$6,500 per company</a:t>
            </a:r>
            <a:r>
              <a:rPr lang="en"/>
              <a:t>, includes one product/system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$3,500</a:t>
            </a:r>
            <a:r>
              <a:rPr lang="en"/>
              <a:t> for each </a:t>
            </a:r>
            <a:r>
              <a:rPr lang="en"/>
              <a:t>subsequent</a:t>
            </a:r>
            <a:r>
              <a:rPr lang="en"/>
              <a:t> product/system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Commit technical resources</a:t>
            </a:r>
            <a:r>
              <a:rPr lang="en"/>
              <a:t>: Integration Demo = Time + Effort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Now through RSNA 2023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Participate in all teleconferences + virtual testing with teammates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Be present for end-to-end testing September 14-15 at RSNA HQ 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Show set up before RSNA opens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2" name="Google Shape;18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114" y="4447100"/>
            <a:ext cx="1244461" cy="628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8"/>
          <p:cNvSpPr txBox="1"/>
          <p:nvPr/>
        </p:nvSpPr>
        <p:spPr>
          <a:xfrm>
            <a:off x="8673975" y="4443525"/>
            <a:ext cx="470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MH</a:t>
            </a:r>
            <a:endParaRPr sz="1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/>
          <p:nvPr>
            <p:ph type="title"/>
          </p:nvPr>
        </p:nvSpPr>
        <p:spPr>
          <a:xfrm>
            <a:off x="490250" y="450150"/>
            <a:ext cx="8191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Next step:</a:t>
            </a:r>
            <a:r>
              <a:rPr lang="en"/>
              <a:t>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Complete </a:t>
            </a:r>
            <a:r>
              <a:rPr lang="en" u="sng">
                <a:solidFill>
                  <a:schemeClr val="hlink"/>
                </a:solidFill>
                <a:hlinkClick r:id="rId3"/>
              </a:rPr>
              <a:t>Expression of Interest</a:t>
            </a:r>
            <a:r>
              <a:rPr lang="en"/>
              <a:t> Form (by March 14)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3000"/>
            </a:br>
            <a:r>
              <a:rPr lang="en" sz="3000"/>
              <a:t>https://forms.gle/ZbNSCNcXNvuprryZ7</a:t>
            </a:r>
            <a:endParaRPr/>
          </a:p>
        </p:txBody>
      </p:sp>
      <p:sp>
        <p:nvSpPr>
          <p:cNvPr id="189" name="Google Shape;189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0" name="Google Shape;19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589" y="4428775"/>
            <a:ext cx="1244461" cy="628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9"/>
          <p:cNvSpPr txBox="1"/>
          <p:nvPr/>
        </p:nvSpPr>
        <p:spPr>
          <a:xfrm>
            <a:off x="8673975" y="4443525"/>
            <a:ext cx="389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CC</a:t>
            </a:r>
            <a:endParaRPr sz="1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/>
          <p:nvPr>
            <p:ph type="title"/>
          </p:nvPr>
        </p:nvSpPr>
        <p:spPr>
          <a:xfrm>
            <a:off x="490250" y="450150"/>
            <a:ext cx="8191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and Discussion</a:t>
            </a:r>
            <a:endParaRPr/>
          </a:p>
        </p:txBody>
      </p:sp>
      <p:sp>
        <p:nvSpPr>
          <p:cNvPr id="197" name="Google Shape;197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8" name="Google Shape;19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589" y="4428775"/>
            <a:ext cx="1244461" cy="628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0"/>
          <p:cNvSpPr txBox="1"/>
          <p:nvPr/>
        </p:nvSpPr>
        <p:spPr>
          <a:xfrm>
            <a:off x="8673975" y="4443525"/>
            <a:ext cx="389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CC</a:t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are we here today?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Review previous RSNA IAIP results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Introduce plans for RSNA IAIP 2023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Start a conversation and collaborative planning process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Continue to drive: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Standards development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Implementation of new technologies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89" y="4469800"/>
            <a:ext cx="1244461" cy="6280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8551950" y="4309225"/>
            <a:ext cx="389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CC</a:t>
            </a:r>
            <a:endParaRPr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Going strong since 2020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2020: Produced 3+1 Videos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16 vendors, 25 products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Nearly 14k Views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2021 Demo: Live, in-person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22 vendors, 34 products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~ 60 demo runs, hundreds of attendees at RSNA 2021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2022: In-person + Recorded Videos (coming soon)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19 vendors, 30 products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~60 demo runs, even more attendees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Media + VIP tours</a:t>
            </a:r>
            <a:endParaRPr/>
          </a:p>
        </p:txBody>
      </p:sp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p15"/>
          <p:cNvSpPr txBox="1"/>
          <p:nvPr/>
        </p:nvSpPr>
        <p:spPr>
          <a:xfrm>
            <a:off x="8551950" y="4309225"/>
            <a:ext cx="469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MH</a:t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IAIP 2022 Vendors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 b="6663" l="0" r="0" t="19791"/>
          <a:stretch/>
        </p:blipFill>
        <p:spPr>
          <a:xfrm>
            <a:off x="0" y="1152475"/>
            <a:ext cx="9144000" cy="378287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8551950" y="4309225"/>
            <a:ext cx="469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MH</a:t>
            </a:r>
            <a:endParaRPr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IAIP 2022 Crew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/>
          </a:blip>
          <a:srcRect b="9889" l="0" r="0" t="32139"/>
          <a:stretch/>
        </p:blipFill>
        <p:spPr>
          <a:xfrm>
            <a:off x="0" y="1152475"/>
            <a:ext cx="9144003" cy="399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are new here…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Convene industry peers with a shared goal, </a:t>
            </a:r>
            <a:r>
              <a:rPr lang="en"/>
              <a:t>encourage</a:t>
            </a:r>
            <a:r>
              <a:rPr lang="en"/>
              <a:t> industry-radiology collaboration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Make interoperability visible and promote the use of standards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Drive awareness and adoption of emerging technologies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Provide a glimpse of the Future of Radiology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 tell a story, taking into account the patient’s clinical journey and the data’s journey through IT systems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Vendors are divided into teams; each team tells a realistic clinical story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Stories involve multiple exams along a timeline based on a clinical scenario</a:t>
            </a:r>
            <a:endParaRPr/>
          </a:p>
        </p:txBody>
      </p:sp>
      <p:sp>
        <p:nvSpPr>
          <p:cNvPr id="97" name="Google Shape;9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18"/>
          <p:cNvSpPr txBox="1"/>
          <p:nvPr/>
        </p:nvSpPr>
        <p:spPr>
          <a:xfrm>
            <a:off x="8551950" y="4309225"/>
            <a:ext cx="469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MH</a:t>
            </a:r>
            <a:endParaRPr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11700" y="1457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222222"/>
                </a:solidFill>
                <a:highlight>
                  <a:srgbClr val="FFFFFF"/>
                </a:highlight>
              </a:rPr>
              <a:t>“The Imaging AI in Practice (IAIP) videos were a hit! They turned an abstract concept of AI in radiology workflow into something that the any person could grasp. I think Radiologists and Industry leaders alike found these videos educational and enlightening.”</a:t>
            </a:r>
            <a:endParaRPr sz="2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457200" lvl="0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</a:rPr>
              <a:t>Krishna Juluru, MD</a:t>
            </a:r>
            <a:endParaRPr b="1" sz="13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4572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22222"/>
                </a:solidFill>
                <a:highlight>
                  <a:srgbClr val="FFFFFF"/>
                </a:highlight>
              </a:rPr>
              <a:t>White House Presidential Innovation Fellow</a:t>
            </a:r>
            <a:br>
              <a:rPr lang="en" sz="1300">
                <a:solidFill>
                  <a:srgbClr val="222222"/>
                </a:solidFill>
                <a:highlight>
                  <a:srgbClr val="FFFFFF"/>
                </a:highlight>
              </a:rPr>
            </a:br>
            <a:r>
              <a:rPr lang="en" sz="1300">
                <a:solidFill>
                  <a:srgbClr val="222222"/>
                </a:solidFill>
                <a:highlight>
                  <a:srgbClr val="FFFFFF"/>
                </a:highlight>
              </a:rPr>
              <a:t>	Advisor, RADx Tech, National Institute of Biomedical Imaging and Bioengineering </a:t>
            </a:r>
            <a:endParaRPr sz="13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4572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22222"/>
                </a:solidFill>
                <a:highlight>
                  <a:srgbClr val="FFFFFF"/>
                </a:highlight>
              </a:rPr>
              <a:t>Associate Editor for Informatics, RSNA Radiographics</a:t>
            </a:r>
            <a:endParaRPr sz="13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 per the radiologists...</a:t>
            </a:r>
            <a:endParaRPr/>
          </a:p>
        </p:txBody>
      </p:sp>
      <p:sp>
        <p:nvSpPr>
          <p:cNvPr id="105" name="Google Shape;10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19"/>
          <p:cNvSpPr txBox="1"/>
          <p:nvPr/>
        </p:nvSpPr>
        <p:spPr>
          <a:xfrm>
            <a:off x="8374500" y="4437925"/>
            <a:ext cx="648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KA/KM</a:t>
            </a:r>
            <a:endParaRPr sz="1100"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275" y="3156450"/>
            <a:ext cx="1169600" cy="11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Participant feedback</a:t>
            </a:r>
            <a:endParaRPr/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Positive experience overall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Excellent feedback from Clinical Champions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Lots of work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Likely to repeat participation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Raise the bar!</a:t>
            </a:r>
            <a:endParaRPr sz="2100"/>
          </a:p>
        </p:txBody>
      </p:sp>
      <p:sp>
        <p:nvSpPr>
          <p:cNvPr id="114" name="Google Shape;11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p20"/>
          <p:cNvSpPr txBox="1"/>
          <p:nvPr/>
        </p:nvSpPr>
        <p:spPr>
          <a:xfrm>
            <a:off x="8673975" y="4443525"/>
            <a:ext cx="389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CC</a:t>
            </a:r>
            <a:endParaRPr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Clinical scenarios</a:t>
            </a:r>
            <a:endParaRPr/>
          </a:p>
        </p:txBody>
      </p:sp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311700" y="1152475"/>
            <a:ext cx="8638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2022 Scenarios:</a:t>
            </a:r>
            <a:endParaRPr sz="21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Prostate Cancer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Mammo to Vehicular Trauma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Stroke Triage w/ incidental </a:t>
            </a:r>
            <a:br>
              <a:rPr lang="en" sz="1800"/>
            </a:br>
            <a:r>
              <a:rPr lang="en" sz="1800"/>
              <a:t>findings</a:t>
            </a:r>
            <a:br>
              <a:rPr lang="en" sz="1800"/>
            </a:br>
            <a:endParaRPr sz="18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Hope to raise the bar in 2023 with new </a:t>
            </a:r>
            <a:r>
              <a:rPr lang="en" sz="2100"/>
              <a:t>body</a:t>
            </a:r>
            <a:r>
              <a:rPr lang="en" sz="2100"/>
              <a:t> parts, scan types, modalities, etc.</a:t>
            </a:r>
            <a:endParaRPr sz="21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Systems don’t have to be released for sale nor FDA/CE cleared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122" name="Google Shape;12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3" name="Google Shape;123;p21"/>
          <p:cNvSpPr txBox="1"/>
          <p:nvPr/>
        </p:nvSpPr>
        <p:spPr>
          <a:xfrm>
            <a:off x="8673975" y="4443525"/>
            <a:ext cx="435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MH</a:t>
            </a:r>
            <a:endParaRPr sz="1100"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2351" y="0"/>
            <a:ext cx="4015646" cy="2838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