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sldIdLst>
    <p:sldId id="267" r:id="rId5"/>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2B9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A085A4-AB51-4DC6-9BBB-265E4320C8CF}" v="18" dt="2021-09-09T17:54:32.9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35" d="100"/>
          <a:sy n="135" d="100"/>
        </p:scale>
        <p:origin x="-228" y="6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864A2-0023-A643-B614-C533DEE78578}" type="datetimeFigureOut">
              <a:rPr lang="en-US" smtClean="0"/>
              <a:t>9/9/2021</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7D0EE-03B9-F248-80F7-A9E2034CB729}" type="slidenum">
              <a:rPr lang="en-US" smtClean="0"/>
              <a:t>‹#›</a:t>
            </a:fld>
            <a:endParaRPr lang="en-US"/>
          </a:p>
        </p:txBody>
      </p:sp>
    </p:spTree>
    <p:extLst>
      <p:ext uri="{BB962C8B-B14F-4D97-AF65-F5344CB8AC3E}">
        <p14:creationId xmlns:p14="http://schemas.microsoft.com/office/powerpoint/2010/main" val="832898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pPr rtl="0" latinLnBrk="0"/>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37D0EE-03B9-F248-80F7-A9E2034CB729}" type="slidenum">
              <a:rPr lang="en-US" smtClean="0"/>
              <a:t>1</a:t>
            </a:fld>
            <a:endParaRPr lang="en-US"/>
          </a:p>
        </p:txBody>
      </p:sp>
    </p:spTree>
    <p:extLst>
      <p:ext uri="{BB962C8B-B14F-4D97-AF65-F5344CB8AC3E}">
        <p14:creationId xmlns:p14="http://schemas.microsoft.com/office/powerpoint/2010/main" val="1231653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755B1AC3-05BE-4645-8B00-A3F8EA7A1965}"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E6905-85DF-1E40-844D-D2E7363FF7BA}" type="slidenum">
              <a:rPr lang="en-US" smtClean="0"/>
              <a:t>‹#›</a:t>
            </a:fld>
            <a:endParaRPr lang="en-US"/>
          </a:p>
        </p:txBody>
      </p:sp>
    </p:spTree>
    <p:extLst>
      <p:ext uri="{BB962C8B-B14F-4D97-AF65-F5344CB8AC3E}">
        <p14:creationId xmlns:p14="http://schemas.microsoft.com/office/powerpoint/2010/main" val="4857874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5B1AC3-05BE-4645-8B00-A3F8EA7A1965}"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E6905-85DF-1E40-844D-D2E7363FF7BA}" type="slidenum">
              <a:rPr lang="en-US" smtClean="0"/>
              <a:t>‹#›</a:t>
            </a:fld>
            <a:endParaRPr lang="en-US"/>
          </a:p>
        </p:txBody>
      </p:sp>
    </p:spTree>
    <p:extLst>
      <p:ext uri="{BB962C8B-B14F-4D97-AF65-F5344CB8AC3E}">
        <p14:creationId xmlns:p14="http://schemas.microsoft.com/office/powerpoint/2010/main" val="8240389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5B1AC3-05BE-4645-8B00-A3F8EA7A1965}"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E6905-85DF-1E40-844D-D2E7363FF7BA}" type="slidenum">
              <a:rPr lang="en-US" smtClean="0"/>
              <a:t>‹#›</a:t>
            </a:fld>
            <a:endParaRPr lang="en-US"/>
          </a:p>
        </p:txBody>
      </p:sp>
    </p:spTree>
    <p:extLst>
      <p:ext uri="{BB962C8B-B14F-4D97-AF65-F5344CB8AC3E}">
        <p14:creationId xmlns:p14="http://schemas.microsoft.com/office/powerpoint/2010/main" val="26537880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5B1AC3-05BE-4645-8B00-A3F8EA7A1965}"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E6905-85DF-1E40-844D-D2E7363FF7BA}" type="slidenum">
              <a:rPr lang="en-US" smtClean="0"/>
              <a:t>‹#›</a:t>
            </a:fld>
            <a:endParaRPr lang="en-US"/>
          </a:p>
        </p:txBody>
      </p:sp>
    </p:spTree>
    <p:extLst>
      <p:ext uri="{BB962C8B-B14F-4D97-AF65-F5344CB8AC3E}">
        <p14:creationId xmlns:p14="http://schemas.microsoft.com/office/powerpoint/2010/main" val="33548313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5B1AC3-05BE-4645-8B00-A3F8EA7A1965}"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E6905-85DF-1E40-844D-D2E7363FF7BA}" type="slidenum">
              <a:rPr lang="en-US" smtClean="0"/>
              <a:t>‹#›</a:t>
            </a:fld>
            <a:endParaRPr lang="en-US"/>
          </a:p>
        </p:txBody>
      </p:sp>
    </p:spTree>
    <p:extLst>
      <p:ext uri="{BB962C8B-B14F-4D97-AF65-F5344CB8AC3E}">
        <p14:creationId xmlns:p14="http://schemas.microsoft.com/office/powerpoint/2010/main" val="29337694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5B1AC3-05BE-4645-8B00-A3F8EA7A1965}" type="datetimeFigureOut">
              <a:rPr lang="en-US" smtClean="0"/>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E6905-85DF-1E40-844D-D2E7363FF7BA}" type="slidenum">
              <a:rPr lang="en-US" smtClean="0"/>
              <a:t>‹#›</a:t>
            </a:fld>
            <a:endParaRPr lang="en-US"/>
          </a:p>
        </p:txBody>
      </p:sp>
    </p:spTree>
    <p:extLst>
      <p:ext uri="{BB962C8B-B14F-4D97-AF65-F5344CB8AC3E}">
        <p14:creationId xmlns:p14="http://schemas.microsoft.com/office/powerpoint/2010/main" val="13732971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5B1AC3-05BE-4645-8B00-A3F8EA7A1965}" type="datetimeFigureOut">
              <a:rPr lang="en-US" smtClean="0"/>
              <a:t>9/9/2021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DE6905-85DF-1E40-844D-D2E7363FF7BA}" type="slidenum">
              <a:rPr lang="en-US" smtClean="0"/>
              <a:t>‹#›</a:t>
            </a:fld>
            <a:endParaRPr lang="en-US"/>
          </a:p>
        </p:txBody>
      </p:sp>
    </p:spTree>
    <p:extLst>
      <p:ext uri="{BB962C8B-B14F-4D97-AF65-F5344CB8AC3E}">
        <p14:creationId xmlns:p14="http://schemas.microsoft.com/office/powerpoint/2010/main" val="20989367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5B1AC3-05BE-4645-8B00-A3F8EA7A1965}" type="datetimeFigureOut">
              <a:rPr lang="en-US" smtClean="0"/>
              <a:t>9/9/2021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DE6905-85DF-1E40-844D-D2E7363FF7BA}" type="slidenum">
              <a:rPr lang="en-US" smtClean="0"/>
              <a:t>‹#›</a:t>
            </a:fld>
            <a:endParaRPr lang="en-US"/>
          </a:p>
        </p:txBody>
      </p:sp>
    </p:spTree>
    <p:extLst>
      <p:ext uri="{BB962C8B-B14F-4D97-AF65-F5344CB8AC3E}">
        <p14:creationId xmlns:p14="http://schemas.microsoft.com/office/powerpoint/2010/main" val="24081380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5B1AC3-05BE-4645-8B00-A3F8EA7A1965}" type="datetimeFigureOut">
              <a:rPr lang="en-US" smtClean="0"/>
              <a:t>9/9/2021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DE6905-85DF-1E40-844D-D2E7363FF7BA}" type="slidenum">
              <a:rPr lang="en-US" smtClean="0"/>
              <a:t>‹#›</a:t>
            </a:fld>
            <a:endParaRPr lang="en-US"/>
          </a:p>
        </p:txBody>
      </p:sp>
    </p:spTree>
    <p:extLst>
      <p:ext uri="{BB962C8B-B14F-4D97-AF65-F5344CB8AC3E}">
        <p14:creationId xmlns:p14="http://schemas.microsoft.com/office/powerpoint/2010/main" val="6587849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755B1AC3-05BE-4645-8B00-A3F8EA7A1965}" type="datetimeFigureOut">
              <a:rPr lang="en-US" smtClean="0"/>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E6905-85DF-1E40-844D-D2E7363FF7BA}" type="slidenum">
              <a:rPr lang="en-US" smtClean="0"/>
              <a:t>‹#›</a:t>
            </a:fld>
            <a:endParaRPr lang="en-US"/>
          </a:p>
        </p:txBody>
      </p:sp>
    </p:spTree>
    <p:extLst>
      <p:ext uri="{BB962C8B-B14F-4D97-AF65-F5344CB8AC3E}">
        <p14:creationId xmlns:p14="http://schemas.microsoft.com/office/powerpoint/2010/main" val="6519566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755B1AC3-05BE-4645-8B00-A3F8EA7A1965}" type="datetimeFigureOut">
              <a:rPr lang="en-US" smtClean="0"/>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E6905-85DF-1E40-844D-D2E7363FF7BA}" type="slidenum">
              <a:rPr lang="en-US" smtClean="0"/>
              <a:t>‹#›</a:t>
            </a:fld>
            <a:endParaRPr lang="en-US"/>
          </a:p>
        </p:txBody>
      </p:sp>
    </p:spTree>
    <p:extLst>
      <p:ext uri="{BB962C8B-B14F-4D97-AF65-F5344CB8AC3E}">
        <p14:creationId xmlns:p14="http://schemas.microsoft.com/office/powerpoint/2010/main" val="1119243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755B1AC3-05BE-4645-8B00-A3F8EA7A1965}" type="datetimeFigureOut">
              <a:rPr lang="en-US" smtClean="0"/>
              <a:t>9/9/2021</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BCDE6905-85DF-1E40-844D-D2E7363FF7BA}" type="slidenum">
              <a:rPr lang="en-US" smtClean="0"/>
              <a:t>‹#›</a:t>
            </a:fld>
            <a:endParaRPr lang="en-US"/>
          </a:p>
        </p:txBody>
      </p:sp>
    </p:spTree>
    <p:extLst>
      <p:ext uri="{BB962C8B-B14F-4D97-AF65-F5344CB8AC3E}">
        <p14:creationId xmlns:p14="http://schemas.microsoft.com/office/powerpoint/2010/main" val="1302514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faceofboonecounty.org/" TargetMode="External"/><Relationship Id="rId3" Type="http://schemas.openxmlformats.org/officeDocument/2006/relationships/image" Target="../media/image1.jpeg"/><Relationship Id="rId7" Type="http://schemas.openxmlformats.org/officeDocument/2006/relationships/hyperlink" Target="http://bcschoolsmh.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ruralsmh.com/" TargetMode="External"/><Relationship Id="rId11" Type="http://schemas.openxmlformats.org/officeDocument/2006/relationships/image" Target="../media/image3.emf"/><Relationship Id="rId5" Type="http://schemas.openxmlformats.org/officeDocument/2006/relationships/hyperlink" Target="http://moprevention.org/" TargetMode="External"/><Relationship Id="rId10" Type="http://schemas.openxmlformats.org/officeDocument/2006/relationships/image" Target="../media/image2.jpeg"/><Relationship Id="rId4" Type="http://schemas.openxmlformats.org/officeDocument/2006/relationships/hyperlink" Target="https://education.missouri.edu/educational-school-counseling-psychology/degrees-programs/school-psychology/" TargetMode="External"/><Relationship Id="rId9" Type="http://schemas.openxmlformats.org/officeDocument/2006/relationships/hyperlink" Target="https://hrs.missouri.edu/find-a-job/academi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51B6B52-E8E3-164F-B85C-54B4EA5142E8}"/>
              </a:ext>
            </a:extLst>
          </p:cNvPr>
          <p:cNvSpPr/>
          <p:nvPr/>
        </p:nvSpPr>
        <p:spPr>
          <a:xfrm>
            <a:off x="369222" y="692948"/>
            <a:ext cx="6989914" cy="2989778"/>
          </a:xfrm>
          <a:prstGeom prst="rect">
            <a:avLst/>
          </a:prstGeom>
          <a:solidFill>
            <a:srgbClr val="F2B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2" name="Picture 21">
            <a:extLst>
              <a:ext uri="{FF2B5EF4-FFF2-40B4-BE49-F238E27FC236}">
                <a16:creationId xmlns:a16="http://schemas.microsoft.com/office/drawing/2014/main" id="{F29686B5-BDFD-F042-BF53-E9A4D0FCC082}"/>
              </a:ext>
            </a:extLst>
          </p:cNvPr>
          <p:cNvPicPr>
            <a:picLocks noChangeAspect="1"/>
          </p:cNvPicPr>
          <p:nvPr/>
        </p:nvPicPr>
        <p:blipFill>
          <a:blip r:embed="rId3"/>
          <a:stretch>
            <a:fillRect/>
          </a:stretch>
        </p:blipFill>
        <p:spPr>
          <a:xfrm>
            <a:off x="369222" y="304619"/>
            <a:ext cx="6989914" cy="388329"/>
          </a:xfrm>
          <a:prstGeom prst="rect">
            <a:avLst/>
          </a:prstGeom>
        </p:spPr>
      </p:pic>
      <p:cxnSp>
        <p:nvCxnSpPr>
          <p:cNvPr id="19" name="Straight Connector 18">
            <a:extLst>
              <a:ext uri="{FF2B5EF4-FFF2-40B4-BE49-F238E27FC236}">
                <a16:creationId xmlns:a16="http://schemas.microsoft.com/office/drawing/2014/main" id="{4CE6DEE7-743E-7246-8547-6D1C8CDCEF3C}"/>
              </a:ext>
            </a:extLst>
          </p:cNvPr>
          <p:cNvCxnSpPr>
            <a:cxnSpLocks/>
          </p:cNvCxnSpPr>
          <p:nvPr/>
        </p:nvCxnSpPr>
        <p:spPr>
          <a:xfrm>
            <a:off x="253183" y="9198960"/>
            <a:ext cx="7193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58B009C-96AA-E543-8CC0-51954F2F6403}"/>
              </a:ext>
            </a:extLst>
          </p:cNvPr>
          <p:cNvSpPr txBox="1"/>
          <p:nvPr/>
        </p:nvSpPr>
        <p:spPr>
          <a:xfrm>
            <a:off x="381433" y="3792700"/>
            <a:ext cx="6989914" cy="5424562"/>
          </a:xfrm>
          <a:prstGeom prst="rect">
            <a:avLst/>
          </a:prstGeom>
          <a:noFill/>
        </p:spPr>
        <p:txBody>
          <a:bodyPr wrap="square" lIns="91440" tIns="45720" rIns="91440" bIns="45720" rtlCol="0" anchor="t">
            <a:spAutoFit/>
          </a:bodyPr>
          <a:lstStyle/>
          <a:p>
            <a:pPr algn="ctr"/>
            <a:r>
              <a:rPr lang="en-US" sz="1050" b="1"/>
              <a:t>Tenure-track Faculty Position in School Psychology</a:t>
            </a:r>
            <a:endParaRPr lang="en-US" sz="1050"/>
          </a:p>
          <a:p>
            <a:pPr algn="ctr"/>
            <a:r>
              <a:rPr lang="en-US" sz="1050" b="1"/>
              <a:t>Open Rank</a:t>
            </a:r>
            <a:endParaRPr lang="en-US" sz="1050">
              <a:cs typeface="Calibri"/>
            </a:endParaRPr>
          </a:p>
          <a:p>
            <a:endParaRPr lang="en-US" sz="1050"/>
          </a:p>
          <a:p>
            <a:r>
              <a:rPr lang="en-US" sz="1050" b="1"/>
              <a:t>School Psychology at the University of Missouri (Job ID 38274)</a:t>
            </a:r>
            <a:endParaRPr lang="en-US" sz="1050"/>
          </a:p>
          <a:p>
            <a:r>
              <a:rPr lang="en-US" sz="1050" b="1" u="sng">
                <a:hlinkClick r:id="rId4"/>
              </a:rPr>
              <a:t>https://education.missouri.edu/educational-school-counseling-psychology/degrees-programs/school-psychology/</a:t>
            </a:r>
            <a:endParaRPr lang="en-US" sz="1050" b="1" u="sng"/>
          </a:p>
          <a:p>
            <a:endParaRPr lang="en-US" sz="1050"/>
          </a:p>
          <a:p>
            <a:pPr marL="0" marR="0" indent="0">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University of Missouri (MU) School Psychology program is searching for an individual to fill a tenure-track faculty position who shares the College’s commitment to quality research, excellent teaching, exceptional service to students and the profession, and to continuous quality improvement in an environment of civility and respect. </a:t>
            </a:r>
            <a:endParaRPr lang="en-US" sz="105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pPr>
            <a:endParaRPr lang="en-US" sz="105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50">
                <a:effectLst/>
                <a:latin typeface="Times" panose="02020603050405020304" pitchFamily="18" charset="0"/>
                <a:ea typeface="Times New Roman" panose="02020603050405020304" pitchFamily="18" charset="0"/>
                <a:cs typeface="Times New Roman" panose="02020603050405020304" pitchFamily="18" charset="0"/>
              </a:rPr>
              <a:t>The APA-accredited school psychology training program emphasizes a scientist practitioner model of training with a focus on prevention and training the next generation of leaders in the field.  We offer both the </a:t>
            </a:r>
            <a:r>
              <a:rPr lang="en-US" sz="1050" err="1">
                <a:effectLst/>
                <a:latin typeface="Times" panose="02020603050405020304" pitchFamily="18" charset="0"/>
                <a:ea typeface="Times New Roman" panose="02020603050405020304" pitchFamily="18" charset="0"/>
                <a:cs typeface="Times New Roman" panose="02020603050405020304" pitchFamily="18" charset="0"/>
              </a:rPr>
              <a:t>Ed.S</a:t>
            </a:r>
            <a:r>
              <a:rPr lang="en-US" sz="1050">
                <a:effectLst/>
                <a:latin typeface="Times" panose="02020603050405020304" pitchFamily="18" charset="0"/>
                <a:ea typeface="Times New Roman" panose="02020603050405020304" pitchFamily="18" charset="0"/>
                <a:cs typeface="Times New Roman" panose="02020603050405020304" pitchFamily="18" charset="0"/>
              </a:rPr>
              <a:t>. and Ph.D. terminal degree options. Our doctoral student population is highly diverse with 58% identifying as racial ethnic minority or international individuals.  The program is affiliated with the </a:t>
            </a:r>
            <a:r>
              <a:rPr lang="en-US" sz="1050" u="sng">
                <a:solidFill>
                  <a:srgbClr val="0000FF"/>
                </a:solidFill>
                <a:effectLst/>
                <a:latin typeface="Times" panose="02020603050405020304" pitchFamily="18" charset="0"/>
                <a:ea typeface="Times New Roman" panose="02020603050405020304" pitchFamily="18" charset="0"/>
                <a:cs typeface="Times New Roman" panose="02020603050405020304" pitchFamily="18" charset="0"/>
                <a:hlinkClick r:id="rId5"/>
              </a:rPr>
              <a:t>Missouri Prevention Science Institute</a:t>
            </a:r>
            <a:r>
              <a:rPr lang="en-US" sz="1050" u="sng">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rPr>
              <a:t>, the </a:t>
            </a:r>
            <a:r>
              <a:rPr lang="en-US" sz="1050" u="sng">
                <a:solidFill>
                  <a:srgbClr val="0000FF"/>
                </a:solidFill>
                <a:effectLst/>
                <a:latin typeface="Times" panose="02020603050405020304" pitchFamily="18" charset="0"/>
                <a:ea typeface="Times New Roman" panose="02020603050405020304" pitchFamily="18" charset="0"/>
                <a:cs typeface="Times New Roman" panose="02020603050405020304" pitchFamily="18" charset="0"/>
                <a:hlinkClick r:id="rId6"/>
              </a:rPr>
              <a:t>National Center for Rural School Mental Health</a:t>
            </a:r>
            <a:r>
              <a:rPr lang="en-US" sz="1050" u="sng">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rPr>
              <a:t>, the </a:t>
            </a:r>
            <a:r>
              <a:rPr lang="en-US" sz="1050" u="sng">
                <a:solidFill>
                  <a:srgbClr val="0000FF"/>
                </a:solidFill>
                <a:effectLst/>
                <a:latin typeface="Times" panose="02020603050405020304" pitchFamily="18" charset="0"/>
                <a:ea typeface="Times New Roman" panose="02020603050405020304" pitchFamily="18" charset="0"/>
                <a:cs typeface="Times New Roman" panose="02020603050405020304" pitchFamily="18" charset="0"/>
                <a:hlinkClick r:id="rId7"/>
              </a:rPr>
              <a:t>Boone County Schools Mental Health Coalition</a:t>
            </a:r>
            <a:r>
              <a:rPr lang="en-US" sz="1050" u="sng">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rPr>
              <a:t>, and the </a:t>
            </a:r>
            <a:r>
              <a:rPr lang="en-US" sz="1050" u="sng">
                <a:solidFill>
                  <a:srgbClr val="0000FF"/>
                </a:solidFill>
                <a:effectLst/>
                <a:latin typeface="Times" panose="02020603050405020304" pitchFamily="18" charset="0"/>
                <a:ea typeface="Times New Roman" panose="02020603050405020304" pitchFamily="18" charset="0"/>
                <a:cs typeface="Times New Roman" panose="02020603050405020304" pitchFamily="18" charset="0"/>
                <a:hlinkClick r:id="rId8"/>
              </a:rPr>
              <a:t>Family Access Center of Excellence</a:t>
            </a:r>
            <a:r>
              <a:rPr lang="en-US" sz="105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rPr>
              <a:t>.  The successful candidate will join a vibrant team of six core faculty.</a:t>
            </a:r>
            <a:endParaRPr lang="en-US" sz="1050">
              <a:effectLst/>
              <a:latin typeface="Times"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pPr>
            <a:endParaRPr lang="en-US" sz="105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pPr>
            <a:r>
              <a:rPr lang="en-US" sz="105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rPr>
              <a:t>The successful candidate will have a strong research agenda with a clear academic, behavioral, or mental health focus that compliments the existing research agendas of the current faculty and that aligns</a:t>
            </a: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with our strategic priorities to increase research and educational capacity within the program.</a:t>
            </a:r>
            <a:endParaRPr lang="en-US" sz="105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pPr>
            <a:endParaRPr lang="en-US" sz="105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a:p>
            <a:r>
              <a:rPr lang="en-US" sz="1050" b="1"/>
              <a:t>Salary:  </a:t>
            </a:r>
            <a:r>
              <a:rPr lang="en-US" sz="1050"/>
              <a:t>Competitive and commensurate with experiences and qualifications.</a:t>
            </a:r>
          </a:p>
          <a:p>
            <a:r>
              <a:rPr lang="en-US" sz="1050" b="1"/>
              <a:t>Appointment:  </a:t>
            </a:r>
            <a:r>
              <a:rPr lang="en-US" sz="1050"/>
              <a:t>Tenure-track, 9-month appointment beginning September 1, 2022</a:t>
            </a:r>
          </a:p>
          <a:p>
            <a:r>
              <a:rPr lang="en-US" sz="1050" b="1"/>
              <a:t>Closing Date:  </a:t>
            </a:r>
            <a:r>
              <a:rPr lang="en-US" sz="1050"/>
              <a:t>Review of applications will begin </a:t>
            </a:r>
            <a:r>
              <a:rPr lang="en-US" sz="1050" b="1"/>
              <a:t>November 1, 2021</a:t>
            </a:r>
            <a:r>
              <a:rPr lang="en-US" sz="1050"/>
              <a:t>, and continue until the position is filled.</a:t>
            </a:r>
          </a:p>
          <a:p>
            <a:endParaRPr lang="en-US" sz="1050"/>
          </a:p>
          <a:p>
            <a:r>
              <a:rPr lang="en-US" sz="1050" b="1"/>
              <a:t>To Apply:  </a:t>
            </a:r>
            <a:r>
              <a:rPr lang="en-US" sz="1050"/>
              <a:t>Apply on-line at </a:t>
            </a:r>
            <a:r>
              <a:rPr lang="en-US" sz="1050">
                <a:hlinkClick r:id="rId9"/>
              </a:rPr>
              <a:t>https://hrs.missouri.edu/find-a-job/academic  </a:t>
            </a:r>
            <a:r>
              <a:rPr lang="en-US" sz="1050"/>
              <a:t>(Job ID 38274): Upload (a) a letter of application in which candidates describe in detail their qualifications for the position, (b) evidence of scholarly quality and productivity, (c) evidence of teaching effectiveness (course syllabi, student evaluations, chair/advisor/peer reviews) (d) evidence of experiences in generating external funding, (e) diversity statement that describes experience with and commitment to diversity (250 words), and (f) names and contact information for three reference in the Attachments section of the application.  Your CV must be uploaded in the Resume/CV and Cover Letter section.   </a:t>
            </a:r>
          </a:p>
          <a:p>
            <a:endParaRPr lang="en-US" sz="1050"/>
          </a:p>
          <a:p>
            <a:r>
              <a:rPr lang="en-US" sz="1050"/>
              <a:t>Please contact Dr. Wendy Reinke, Search Committee Chair, at </a:t>
            </a:r>
            <a:r>
              <a:rPr lang="en-US" sz="1050" b="1"/>
              <a:t>ReinkeW@missouri.edu</a:t>
            </a:r>
            <a:r>
              <a:rPr lang="en-US" sz="1050"/>
              <a:t> for questions about the position.</a:t>
            </a:r>
          </a:p>
        </p:txBody>
      </p:sp>
      <p:sp>
        <p:nvSpPr>
          <p:cNvPr id="4" name="TextBox 3">
            <a:extLst>
              <a:ext uri="{FF2B5EF4-FFF2-40B4-BE49-F238E27FC236}">
                <a16:creationId xmlns:a16="http://schemas.microsoft.com/office/drawing/2014/main" id="{749A5960-9EEE-C74A-8363-886B930C3DCE}"/>
              </a:ext>
            </a:extLst>
          </p:cNvPr>
          <p:cNvSpPr txBox="1"/>
          <p:nvPr/>
        </p:nvSpPr>
        <p:spPr>
          <a:xfrm>
            <a:off x="5008063" y="9278497"/>
            <a:ext cx="2438400" cy="584775"/>
          </a:xfrm>
          <a:prstGeom prst="rect">
            <a:avLst/>
          </a:prstGeom>
          <a:noFill/>
        </p:spPr>
        <p:txBody>
          <a:bodyPr wrap="square" rtlCol="0">
            <a:spAutoFit/>
          </a:bodyPr>
          <a:lstStyle/>
          <a:p>
            <a:pPr algn="ctr"/>
            <a:r>
              <a:rPr lang="en-US" sz="800">
                <a:latin typeface="Arial" panose="020B0604020202020204" pitchFamily="34" charset="0"/>
                <a:cs typeface="Arial" panose="020B0604020202020204" pitchFamily="34" charset="0"/>
              </a:rPr>
              <a:t>The University of Missouri is an equal opportunity/access/affirmative </a:t>
            </a:r>
            <a:r>
              <a:rPr lang="en-US" sz="800">
                <a:cs typeface="Arial" panose="020B0604020202020204" pitchFamily="34" charset="0"/>
              </a:rPr>
              <a:t>action/pro-disabled</a:t>
            </a:r>
            <a:r>
              <a:rPr lang="en-US" sz="800">
                <a:latin typeface="Arial" panose="020B0604020202020204" pitchFamily="34" charset="0"/>
                <a:cs typeface="Arial" panose="020B0604020202020204" pitchFamily="34" charset="0"/>
              </a:rPr>
              <a:t> and veteran employer. https://</a:t>
            </a:r>
            <a:r>
              <a:rPr lang="en-US" sz="800" err="1">
                <a:latin typeface="Arial" panose="020B0604020202020204" pitchFamily="34" charset="0"/>
                <a:cs typeface="Arial" panose="020B0604020202020204" pitchFamily="34" charset="0"/>
              </a:rPr>
              <a:t>missouri.edu</a:t>
            </a:r>
            <a:r>
              <a:rPr lang="en-US" sz="800">
                <a:latin typeface="Arial" panose="020B0604020202020204" pitchFamily="34" charset="0"/>
                <a:cs typeface="Arial" panose="020B0604020202020204" pitchFamily="34" charset="0"/>
              </a:rPr>
              <a:t>/statements/</a:t>
            </a:r>
            <a:r>
              <a:rPr lang="en-US" sz="800" err="1">
                <a:latin typeface="Arial" panose="020B0604020202020204" pitchFamily="34" charset="0"/>
                <a:cs typeface="Arial" panose="020B0604020202020204" pitchFamily="34" charset="0"/>
              </a:rPr>
              <a:t>eeo-aa.php</a:t>
            </a:r>
            <a:r>
              <a:rPr lang="en-US" sz="800">
                <a:latin typeface="Arial" panose="020B0604020202020204" pitchFamily="34" charset="0"/>
                <a:cs typeface="Arial" panose="020B0604020202020204" pitchFamily="34" charset="0"/>
              </a:rPr>
              <a:t> </a:t>
            </a:r>
          </a:p>
        </p:txBody>
      </p:sp>
      <p:pic>
        <p:nvPicPr>
          <p:cNvPr id="8" name="Picture 7">
            <a:extLst>
              <a:ext uri="{FF2B5EF4-FFF2-40B4-BE49-F238E27FC236}">
                <a16:creationId xmlns:a16="http://schemas.microsoft.com/office/drawing/2014/main" id="{E39651F0-13B0-1344-A75D-722D64E0011A}"/>
              </a:ext>
            </a:extLst>
          </p:cNvPr>
          <p:cNvPicPr>
            <a:picLocks noChangeAspect="1"/>
          </p:cNvPicPr>
          <p:nvPr/>
        </p:nvPicPr>
        <p:blipFill rotWithShape="1">
          <a:blip r:embed="rId10"/>
          <a:srcRect b="9754"/>
          <a:stretch/>
        </p:blipFill>
        <p:spPr>
          <a:xfrm>
            <a:off x="369223" y="917455"/>
            <a:ext cx="6989914" cy="2540765"/>
          </a:xfrm>
          <a:prstGeom prst="rect">
            <a:avLst/>
          </a:prstGeom>
        </p:spPr>
      </p:pic>
      <p:sp>
        <p:nvSpPr>
          <p:cNvPr id="6" name="TextBox 5"/>
          <p:cNvSpPr txBox="1"/>
          <p:nvPr/>
        </p:nvSpPr>
        <p:spPr>
          <a:xfrm>
            <a:off x="340511" y="314118"/>
            <a:ext cx="7018625" cy="369332"/>
          </a:xfrm>
          <a:prstGeom prst="rect">
            <a:avLst/>
          </a:prstGeom>
          <a:noFill/>
        </p:spPr>
        <p:txBody>
          <a:bodyPr wrap="square" rtlCol="0">
            <a:spAutoFit/>
          </a:bodyPr>
          <a:lstStyle/>
          <a:p>
            <a:pPr algn="ctr"/>
            <a:r>
              <a:rPr lang="en-US">
                <a:solidFill>
                  <a:schemeClr val="bg1"/>
                </a:solidFill>
              </a:rPr>
              <a:t>University of Missouri—School Psychology</a:t>
            </a:r>
          </a:p>
        </p:txBody>
      </p:sp>
      <p:pic>
        <p:nvPicPr>
          <p:cNvPr id="9" name="Picture 8">
            <a:extLst>
              <a:ext uri="{FF2B5EF4-FFF2-40B4-BE49-F238E27FC236}">
                <a16:creationId xmlns:a16="http://schemas.microsoft.com/office/drawing/2014/main" id="{1B0916E3-63B9-48CF-BABA-202FC91B3868}"/>
              </a:ext>
            </a:extLst>
          </p:cNvPr>
          <p:cNvPicPr>
            <a:picLocks noChangeAspect="1"/>
          </p:cNvPicPr>
          <p:nvPr/>
        </p:nvPicPr>
        <p:blipFill>
          <a:blip r:embed="rId11"/>
          <a:stretch>
            <a:fillRect/>
          </a:stretch>
        </p:blipFill>
        <p:spPr>
          <a:xfrm>
            <a:off x="381433" y="9378845"/>
            <a:ext cx="3816626" cy="546652"/>
          </a:xfrm>
          <a:prstGeom prst="rect">
            <a:avLst/>
          </a:prstGeom>
        </p:spPr>
      </p:pic>
    </p:spTree>
    <p:extLst>
      <p:ext uri="{BB962C8B-B14F-4D97-AF65-F5344CB8AC3E}">
        <p14:creationId xmlns:p14="http://schemas.microsoft.com/office/powerpoint/2010/main" val="13021916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969FEA10F888A469507AE2D2DA381FD" ma:contentTypeVersion="4" ma:contentTypeDescription="Create a new document." ma:contentTypeScope="" ma:versionID="dfb9e59fb6c846494efbfd59df01ed85">
  <xsd:schema xmlns:xsd="http://www.w3.org/2001/XMLSchema" xmlns:xs="http://www.w3.org/2001/XMLSchema" xmlns:p="http://schemas.microsoft.com/office/2006/metadata/properties" xmlns:ns2="f918bb83-e3b1-48b5-9c1c-544ccb471c2a" targetNamespace="http://schemas.microsoft.com/office/2006/metadata/properties" ma:root="true" ma:fieldsID="3dfb330da7296936a4f0e54b8757dc70" ns2:_="">
    <xsd:import namespace="f918bb83-e3b1-48b5-9c1c-544ccb471c2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18bb83-e3b1-48b5-9c1c-544ccb471c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0042CE-5676-4CD4-84BB-638B383C1DC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80E9E06-FECF-49CA-A44B-683DAF76D28F}">
  <ds:schemaRefs>
    <ds:schemaRef ds:uri="http://schemas.microsoft.com/sharepoint/v3/contenttype/forms"/>
  </ds:schemaRefs>
</ds:datastoreItem>
</file>

<file path=customXml/itemProps3.xml><?xml version="1.0" encoding="utf-8"?>
<ds:datastoreItem xmlns:ds="http://schemas.openxmlformats.org/officeDocument/2006/customXml" ds:itemID="{00F52E7C-AC7F-451C-B98F-4E82452C7E06}">
  <ds:schemaRefs>
    <ds:schemaRef ds:uri="f918bb83-e3b1-48b5-9c1c-544ccb471c2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486</Words>
  <Application>Microsoft Office PowerPoint</Application>
  <PresentationFormat>Custom</PresentationFormat>
  <Paragraphs>22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Times</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Offutt, Cheryl</cp:lastModifiedBy>
  <cp:revision>2</cp:revision>
  <cp:lastPrinted>2018-10-31T16:55:31Z</cp:lastPrinted>
  <dcterms:created xsi:type="dcterms:W3CDTF">2016-06-08T12:46:09Z</dcterms:created>
  <dcterms:modified xsi:type="dcterms:W3CDTF">2021-09-09T21:14:14Z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0x0101001969FEA10F888A469507AE2D2DA381FD</vt:lpwstr>
  </property>
</Properties>
</file>