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30.jpg" ContentType="image/pn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404" r:id="rId3"/>
    <p:sldId id="401" r:id="rId4"/>
    <p:sldId id="412" r:id="rId5"/>
    <p:sldId id="399" r:id="rId6"/>
    <p:sldId id="407" r:id="rId7"/>
    <p:sldId id="408" r:id="rId8"/>
    <p:sldId id="395" r:id="rId9"/>
    <p:sldId id="396" r:id="rId10"/>
    <p:sldId id="403" r:id="rId11"/>
    <p:sldId id="400" r:id="rId12"/>
    <p:sldId id="402" r:id="rId13"/>
    <p:sldId id="406" r:id="rId14"/>
    <p:sldId id="398" r:id="rId15"/>
    <p:sldId id="409" r:id="rId16"/>
    <p:sldId id="397" r:id="rId17"/>
    <p:sldId id="405" r:id="rId18"/>
    <p:sldId id="393" r:id="rId19"/>
    <p:sldId id="394" r:id="rId20"/>
    <p:sldId id="384" r:id="rId21"/>
    <p:sldId id="386" r:id="rId22"/>
    <p:sldId id="390" r:id="rId23"/>
    <p:sldId id="410" r:id="rId24"/>
    <p:sldId id="411" r:id="rId25"/>
    <p:sldId id="391" r:id="rId26"/>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Green" initials="HG" lastIdx="1" clrIdx="0">
    <p:extLst>
      <p:ext uri="{19B8F6BF-5375-455C-9EA6-DF929625EA0E}">
        <p15:presenceInfo xmlns:p15="http://schemas.microsoft.com/office/powerpoint/2012/main" userId="8a006b4d0ef14189" providerId="Windows Live"/>
      </p:ext>
    </p:extLst>
  </p:cmAuthor>
  <p:cmAuthor id="2" name="Helen Green" initials="HG [2]" lastIdx="1" clrIdx="1">
    <p:extLst>
      <p:ext uri="{19B8F6BF-5375-455C-9EA6-DF929625EA0E}">
        <p15:presenceInfo xmlns:p15="http://schemas.microsoft.com/office/powerpoint/2012/main" userId="5b092a3fb046a5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88C7"/>
    <a:srgbClr val="C400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8" autoAdjust="0"/>
    <p:restoredTop sz="73005" autoAdjust="0"/>
  </p:normalViewPr>
  <p:slideViewPr>
    <p:cSldViewPr snapToGrid="0">
      <p:cViewPr varScale="1">
        <p:scale>
          <a:sx n="61" d="100"/>
          <a:sy n="61" d="100"/>
        </p:scale>
        <p:origin x="984" y="43"/>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FC7A49-BF4D-40CE-AC9A-E9A3756AB307}"/>
              </a:ext>
            </a:extLst>
          </p:cNvPr>
          <p:cNvSpPr>
            <a:spLocks noGrp="1"/>
          </p:cNvSpPr>
          <p:nvPr>
            <p:ph type="hdr" sz="quarter"/>
          </p:nvPr>
        </p:nvSpPr>
        <p:spPr>
          <a:xfrm>
            <a:off x="0" y="1"/>
            <a:ext cx="2971800" cy="499011"/>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95E3957-3AAD-4708-97CB-43030B607547}"/>
              </a:ext>
            </a:extLst>
          </p:cNvPr>
          <p:cNvSpPr>
            <a:spLocks noGrp="1"/>
          </p:cNvSpPr>
          <p:nvPr>
            <p:ph type="dt" sz="quarter" idx="1"/>
          </p:nvPr>
        </p:nvSpPr>
        <p:spPr>
          <a:xfrm>
            <a:off x="3884613" y="1"/>
            <a:ext cx="2971800" cy="499011"/>
          </a:xfrm>
          <a:prstGeom prst="rect">
            <a:avLst/>
          </a:prstGeom>
        </p:spPr>
        <p:txBody>
          <a:bodyPr vert="horz" lIns="91440" tIns="45720" rIns="91440" bIns="45720" rtlCol="0"/>
          <a:lstStyle>
            <a:lvl1pPr algn="r">
              <a:defRPr sz="1200"/>
            </a:lvl1pPr>
          </a:lstStyle>
          <a:p>
            <a:fld id="{92DCF756-7A4C-47B7-8D86-B0F26799F42C}" type="datetimeFigureOut">
              <a:rPr lang="en-GB" smtClean="0"/>
              <a:t>31/05/2022</a:t>
            </a:fld>
            <a:endParaRPr lang="en-GB"/>
          </a:p>
        </p:txBody>
      </p:sp>
      <p:sp>
        <p:nvSpPr>
          <p:cNvPr id="4" name="Footer Placeholder 3">
            <a:extLst>
              <a:ext uri="{FF2B5EF4-FFF2-40B4-BE49-F238E27FC236}">
                <a16:creationId xmlns:a16="http://schemas.microsoft.com/office/drawing/2014/main" id="{0746509C-4A48-476C-8440-76D76FB0F517}"/>
              </a:ext>
            </a:extLst>
          </p:cNvPr>
          <p:cNvSpPr>
            <a:spLocks noGrp="1"/>
          </p:cNvSpPr>
          <p:nvPr>
            <p:ph type="ftr" sz="quarter" idx="2"/>
          </p:nvPr>
        </p:nvSpPr>
        <p:spPr>
          <a:xfrm>
            <a:off x="0" y="9446678"/>
            <a:ext cx="2971800" cy="49901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64285F6-5819-4F11-AB19-754C686B6FE2}"/>
              </a:ext>
            </a:extLst>
          </p:cNvPr>
          <p:cNvSpPr>
            <a:spLocks noGrp="1"/>
          </p:cNvSpPr>
          <p:nvPr>
            <p:ph type="sldNum" sz="quarter" idx="3"/>
          </p:nvPr>
        </p:nvSpPr>
        <p:spPr>
          <a:xfrm>
            <a:off x="3884613" y="9446678"/>
            <a:ext cx="2971800" cy="499010"/>
          </a:xfrm>
          <a:prstGeom prst="rect">
            <a:avLst/>
          </a:prstGeom>
        </p:spPr>
        <p:txBody>
          <a:bodyPr vert="horz" lIns="91440" tIns="45720" rIns="91440" bIns="45720" rtlCol="0" anchor="b"/>
          <a:lstStyle>
            <a:lvl1pPr algn="r">
              <a:defRPr sz="1200"/>
            </a:lvl1pPr>
          </a:lstStyle>
          <a:p>
            <a:fld id="{671B9D94-92B2-46B7-819A-8BF8B64243D4}" type="slidenum">
              <a:rPr lang="en-GB" smtClean="0"/>
              <a:t>‹#›</a:t>
            </a:fld>
            <a:endParaRPr lang="en-GB"/>
          </a:p>
        </p:txBody>
      </p:sp>
    </p:spTree>
    <p:extLst>
      <p:ext uri="{BB962C8B-B14F-4D97-AF65-F5344CB8AC3E}">
        <p14:creationId xmlns:p14="http://schemas.microsoft.com/office/powerpoint/2010/main" val="2077558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90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99011"/>
          </a:xfrm>
          <a:prstGeom prst="rect">
            <a:avLst/>
          </a:prstGeom>
        </p:spPr>
        <p:txBody>
          <a:bodyPr vert="horz" lIns="91440" tIns="45720" rIns="91440" bIns="45720" rtlCol="0"/>
          <a:lstStyle>
            <a:lvl1pPr algn="r">
              <a:defRPr sz="1200"/>
            </a:lvl1pPr>
          </a:lstStyle>
          <a:p>
            <a:fld id="{943B6313-0191-4B54-8784-480AEFA1CBD3}" type="datetimeFigureOut">
              <a:rPr lang="en-GB" smtClean="0"/>
              <a:t>31/05/2022</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0"/>
          </a:xfrm>
          <a:prstGeom prst="rect">
            <a:avLst/>
          </a:prstGeom>
        </p:spPr>
        <p:txBody>
          <a:bodyPr vert="horz" lIns="91440" tIns="45720" rIns="91440" bIns="45720" rtlCol="0" anchor="b"/>
          <a:lstStyle>
            <a:lvl1pPr algn="r">
              <a:defRPr sz="1200"/>
            </a:lvl1pPr>
          </a:lstStyle>
          <a:p>
            <a:fld id="{56DF8840-AFA0-47E0-BD29-17C1A0D77522}" type="slidenum">
              <a:rPr lang="en-GB" smtClean="0"/>
              <a:t>‹#›</a:t>
            </a:fld>
            <a:endParaRPr lang="en-GB"/>
          </a:p>
        </p:txBody>
      </p:sp>
    </p:spTree>
    <p:extLst>
      <p:ext uri="{BB962C8B-B14F-4D97-AF65-F5344CB8AC3E}">
        <p14:creationId xmlns:p14="http://schemas.microsoft.com/office/powerpoint/2010/main" val="3334517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Giff to annotate to show us coming alive… this is one of our key objectives, to get our collection out there. </a:t>
            </a:r>
          </a:p>
        </p:txBody>
      </p:sp>
      <p:sp>
        <p:nvSpPr>
          <p:cNvPr id="4" name="Slide Number Placeholder 3"/>
          <p:cNvSpPr>
            <a:spLocks noGrp="1"/>
          </p:cNvSpPr>
          <p:nvPr>
            <p:ph type="sldNum" sz="quarter" idx="5"/>
          </p:nvPr>
        </p:nvSpPr>
        <p:spPr/>
        <p:txBody>
          <a:bodyPr/>
          <a:lstStyle/>
          <a:p>
            <a:fld id="{56DF8840-AFA0-47E0-BD29-17C1A0D77522}" type="slidenum">
              <a:rPr lang="en-GB" smtClean="0"/>
              <a:t>1</a:t>
            </a:fld>
            <a:endParaRPr lang="en-GB"/>
          </a:p>
        </p:txBody>
      </p:sp>
    </p:spTree>
    <p:extLst>
      <p:ext uri="{BB962C8B-B14F-4D97-AF65-F5344CB8AC3E}">
        <p14:creationId xmlns:p14="http://schemas.microsoft.com/office/powerpoint/2010/main" val="1150743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70C0"/>
                </a:solidFill>
              </a:rPr>
              <a:t>Our group of ARC Angels grew in size! </a:t>
            </a:r>
          </a:p>
          <a:p>
            <a:endParaRPr lang="en-GB" dirty="0"/>
          </a:p>
        </p:txBody>
      </p:sp>
      <p:sp>
        <p:nvSpPr>
          <p:cNvPr id="4" name="Slide Number Placeholder 3"/>
          <p:cNvSpPr>
            <a:spLocks noGrp="1"/>
          </p:cNvSpPr>
          <p:nvPr>
            <p:ph type="sldNum" sz="quarter" idx="5"/>
          </p:nvPr>
        </p:nvSpPr>
        <p:spPr/>
        <p:txBody>
          <a:bodyPr/>
          <a:lstStyle/>
          <a:p>
            <a:fld id="{56DF8840-AFA0-47E0-BD29-17C1A0D77522}" type="slidenum">
              <a:rPr lang="en-GB" smtClean="0"/>
              <a:t>10</a:t>
            </a:fld>
            <a:endParaRPr lang="en-GB"/>
          </a:p>
        </p:txBody>
      </p:sp>
    </p:spTree>
    <p:extLst>
      <p:ext uri="{BB962C8B-B14F-4D97-AF65-F5344CB8AC3E}">
        <p14:creationId xmlns:p14="http://schemas.microsoft.com/office/powerpoint/2010/main" val="4025779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realised it is something young people enjoy doing….  They are happy to do it, adds a skill to cv…. Our older volunteers not so keen! </a:t>
            </a:r>
          </a:p>
          <a:p>
            <a:r>
              <a:rPr lang="en-GB" dirty="0"/>
              <a:t>Have advertised for some more volunteers through Leicester </a:t>
            </a:r>
            <a:r>
              <a:rPr lang="en-GB" dirty="0" err="1"/>
              <a:t>uni</a:t>
            </a:r>
            <a:r>
              <a:rPr lang="en-GB" dirty="0"/>
              <a:t> website but no response as yet.</a:t>
            </a:r>
          </a:p>
          <a:p>
            <a:endParaRPr lang="en-GB" dirty="0"/>
          </a:p>
          <a:p>
            <a:r>
              <a:rPr lang="en-GB" dirty="0"/>
              <a:t>It is possible to persuade people they can reach far out places in Norfolk on public transport! We have to be flexible! We offer to pay travel expenses for volunteers; UEA work placement module students were able to get funding from UEA for travel. </a:t>
            </a:r>
          </a:p>
        </p:txBody>
      </p:sp>
      <p:sp>
        <p:nvSpPr>
          <p:cNvPr id="4" name="Slide Number Placeholder 3"/>
          <p:cNvSpPr>
            <a:spLocks noGrp="1"/>
          </p:cNvSpPr>
          <p:nvPr>
            <p:ph type="sldNum" sz="quarter" idx="5"/>
          </p:nvPr>
        </p:nvSpPr>
        <p:spPr/>
        <p:txBody>
          <a:bodyPr/>
          <a:lstStyle/>
          <a:p>
            <a:fld id="{56DF8840-AFA0-47E0-BD29-17C1A0D77522}" type="slidenum">
              <a:rPr lang="en-GB" smtClean="0"/>
              <a:t>11</a:t>
            </a:fld>
            <a:endParaRPr lang="en-GB"/>
          </a:p>
        </p:txBody>
      </p:sp>
    </p:spTree>
    <p:extLst>
      <p:ext uri="{BB962C8B-B14F-4D97-AF65-F5344CB8AC3E}">
        <p14:creationId xmlns:p14="http://schemas.microsoft.com/office/powerpoint/2010/main" val="957103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way to get our collection out there… </a:t>
            </a:r>
          </a:p>
        </p:txBody>
      </p:sp>
      <p:sp>
        <p:nvSpPr>
          <p:cNvPr id="4" name="Slide Number Placeholder 3"/>
          <p:cNvSpPr>
            <a:spLocks noGrp="1"/>
          </p:cNvSpPr>
          <p:nvPr>
            <p:ph type="sldNum" sz="quarter" idx="5"/>
          </p:nvPr>
        </p:nvSpPr>
        <p:spPr/>
        <p:txBody>
          <a:bodyPr/>
          <a:lstStyle/>
          <a:p>
            <a:fld id="{56DF8840-AFA0-47E0-BD29-17C1A0D77522}" type="slidenum">
              <a:rPr lang="en-GB" smtClean="0"/>
              <a:t>12</a:t>
            </a:fld>
            <a:endParaRPr lang="en-GB"/>
          </a:p>
        </p:txBody>
      </p:sp>
    </p:spTree>
    <p:extLst>
      <p:ext uri="{BB962C8B-B14F-4D97-AF65-F5344CB8AC3E}">
        <p14:creationId xmlns:p14="http://schemas.microsoft.com/office/powerpoint/2010/main" val="2218944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DF8840-AFA0-47E0-BD29-17C1A0D77522}" type="slidenum">
              <a:rPr lang="en-GB" smtClean="0"/>
              <a:t>13</a:t>
            </a:fld>
            <a:endParaRPr lang="en-GB"/>
          </a:p>
        </p:txBody>
      </p:sp>
    </p:spTree>
    <p:extLst>
      <p:ext uri="{BB962C8B-B14F-4D97-AF65-F5344CB8AC3E}">
        <p14:creationId xmlns:p14="http://schemas.microsoft.com/office/powerpoint/2010/main" val="480904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58775" y="690563"/>
            <a:ext cx="6140450" cy="34544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defTabSz="914400">
              <a:defRPr sz="1200" b="1"/>
            </a:pPr>
            <a:r>
              <a:rPr lang="en-GB" dirty="0"/>
              <a:t>We had the opportunity to be trained and go to sessions virtually; not the same as hands-on, absolutely, but the offer was still there. This was of big benefit to our young volunteers in particular. Those who had just arrived at </a:t>
            </a:r>
            <a:r>
              <a:rPr lang="en-GB" dirty="0" err="1"/>
              <a:t>uni</a:t>
            </a:r>
            <a:r>
              <a:rPr lang="en-GB" dirty="0"/>
              <a:t>, hadn’t made friends yet. Gave them a purpose, met as a small group every week – five – and achieved virtual and digital projects for us. Gained experience.  Were there when we opened for part-business again.  More people received training than would have otherwise. Regular Monday volunteers, students and Girlguiding Anglia group via Zoom… </a:t>
            </a:r>
            <a:endParaRPr dirty="0"/>
          </a:p>
        </p:txBody>
      </p:sp>
    </p:spTree>
    <p:extLst>
      <p:ext uri="{BB962C8B-B14F-4D97-AF65-F5344CB8AC3E}">
        <p14:creationId xmlns:p14="http://schemas.microsoft.com/office/powerpoint/2010/main" val="2819663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58775" y="690563"/>
            <a:ext cx="6140450" cy="34544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defTabSz="914400">
              <a:defRPr sz="1200" b="1"/>
            </a:pPr>
            <a:r>
              <a:rPr lang="en-GB" dirty="0"/>
              <a:t>We had the opportunity to be trained and go to sessions virtually; not the same as hands-on, absolutely, but the offer was still there. This was of big benefit to our young volunteers in particular. Those who had just arrived at </a:t>
            </a:r>
            <a:r>
              <a:rPr lang="en-GB" dirty="0" err="1"/>
              <a:t>uni</a:t>
            </a:r>
            <a:r>
              <a:rPr lang="en-GB" dirty="0"/>
              <a:t>, hadn’t made friends yet. Gave them a purpose, met as a small group every week – five – and achieved virtual and digital projects for us. Gained experience.  Were there when we opened for part-business again.  More people received training than would have otherwise. Regular Monday volunteers, students and Girlguiding Anglia group via Zoom… </a:t>
            </a:r>
            <a:endParaRPr dirty="0"/>
          </a:p>
        </p:txBody>
      </p:sp>
    </p:spTree>
    <p:extLst>
      <p:ext uri="{BB962C8B-B14F-4D97-AF65-F5344CB8AC3E}">
        <p14:creationId xmlns:p14="http://schemas.microsoft.com/office/powerpoint/2010/main" val="3768890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58775" y="690563"/>
            <a:ext cx="6140450" cy="34544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defTabSz="914400">
              <a:defRPr sz="1200" b="1"/>
            </a:pPr>
            <a:r>
              <a:rPr lang="en-GB" dirty="0"/>
              <a:t>Timing was perfect… </a:t>
            </a:r>
            <a:endParaRPr dirty="0"/>
          </a:p>
        </p:txBody>
      </p:sp>
    </p:spTree>
    <p:extLst>
      <p:ext uri="{BB962C8B-B14F-4D97-AF65-F5344CB8AC3E}">
        <p14:creationId xmlns:p14="http://schemas.microsoft.com/office/powerpoint/2010/main" val="1771321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58775" y="690563"/>
            <a:ext cx="6140450" cy="34544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defTabSz="914400">
              <a:defRPr sz="1200" b="1"/>
            </a:pPr>
            <a:r>
              <a:rPr lang="en-GB" dirty="0"/>
              <a:t>We have learnt a lot about copyright too</a:t>
            </a:r>
            <a:endParaRPr dirty="0"/>
          </a:p>
        </p:txBody>
      </p:sp>
    </p:spTree>
    <p:extLst>
      <p:ext uri="{BB962C8B-B14F-4D97-AF65-F5344CB8AC3E}">
        <p14:creationId xmlns:p14="http://schemas.microsoft.com/office/powerpoint/2010/main" val="1762386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58775" y="690563"/>
            <a:ext cx="6140450" cy="34544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defTabSz="914400">
              <a:defRPr sz="1200" b="1"/>
            </a:pPr>
            <a:r>
              <a:rPr lang="en-GB" b="0" i="0" dirty="0">
                <a:solidFill>
                  <a:srgbClr val="26262A"/>
                </a:solidFill>
                <a:effectLst/>
                <a:latin typeface="Open Sans" panose="020B0606030504020204" pitchFamily="34" charset="0"/>
              </a:rPr>
              <a:t>The Archive Testbed funding scheme provides grants of up to £5,000 (and up to £10,000 in specified rounds) for archives who would like to test, explore, or evolve a new idea that has the potential to lead to positive change or improvement to the way we keep, preserve, promote and enable access to archives. The purpose of the fund is to encourage services to trial new approaches, provide them with room to experiment even if the initiative might ultimately fail, and enable the results and learning outcomes of our support to be shared with the wider archive sector.</a:t>
            </a:r>
          </a:p>
          <a:p>
            <a:pPr defTabSz="914400">
              <a:defRPr sz="1200" b="1"/>
            </a:pPr>
            <a:endParaRPr lang="en-GB" b="0" i="0" dirty="0">
              <a:solidFill>
                <a:srgbClr val="26262A"/>
              </a:solidFill>
              <a:effectLst/>
              <a:latin typeface="Open Sans" panose="020B0606030504020204" pitchFamily="34" charset="0"/>
            </a:endParaRPr>
          </a:p>
          <a:p>
            <a:pPr defTabSz="914400">
              <a:defRPr sz="1200" b="1"/>
            </a:pPr>
            <a:endParaRPr dirty="0"/>
          </a:p>
        </p:txBody>
      </p:sp>
    </p:spTree>
    <p:extLst>
      <p:ext uri="{BB962C8B-B14F-4D97-AF65-F5344CB8AC3E}">
        <p14:creationId xmlns:p14="http://schemas.microsoft.com/office/powerpoint/2010/main" val="235965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58775" y="690563"/>
            <a:ext cx="6140450" cy="34544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defTabSz="914400">
              <a:defRPr sz="1200" b="1"/>
            </a:pPr>
            <a:r>
              <a:rPr lang="en-GB" b="0" i="0" dirty="0">
                <a:solidFill>
                  <a:srgbClr val="26262A"/>
                </a:solidFill>
                <a:effectLst/>
                <a:latin typeface="Open Sans" panose="020B0606030504020204" pitchFamily="34" charset="0"/>
              </a:rPr>
              <a:t>The Archive Testbed funding scheme provides grants of up to £5,000 (and up to £10,000 in specified rounds) for archives who would like to test, explore, or evolve a new idea that has the potential to lead to positive change or improvement to the way we keep, preserve, promote and enable access to archives. The purpose of the fund is to encourage services to trial new approaches, provide them with room to experiment even if the initiative might ultimately fail, and enable the results and learning outcomes of our support to be shared with the wider archive sector.</a:t>
            </a:r>
          </a:p>
          <a:p>
            <a:pPr defTabSz="914400">
              <a:defRPr sz="1200" b="1"/>
            </a:pPr>
            <a:endParaRPr lang="en-GB" b="0" i="0" dirty="0">
              <a:solidFill>
                <a:srgbClr val="26262A"/>
              </a:solidFill>
              <a:effectLst/>
              <a:latin typeface="Open Sans" panose="020B0606030504020204" pitchFamily="34" charset="0"/>
            </a:endParaRPr>
          </a:p>
          <a:p>
            <a:pPr defTabSz="914400">
              <a:defRPr sz="1200" b="1"/>
            </a:pPr>
            <a:r>
              <a:rPr lang="en-GB" b="0" dirty="0"/>
              <a:t>Refer to come of these things we have here… </a:t>
            </a:r>
            <a:endParaRPr b="0" dirty="0"/>
          </a:p>
        </p:txBody>
      </p:sp>
    </p:spTree>
    <p:extLst>
      <p:ext uri="{BB962C8B-B14F-4D97-AF65-F5344CB8AC3E}">
        <p14:creationId xmlns:p14="http://schemas.microsoft.com/office/powerpoint/2010/main" val="108315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us… 6 years old this week. Adapted to visiting Brownie unit!  In Coltishall </a:t>
            </a:r>
          </a:p>
        </p:txBody>
      </p:sp>
      <p:sp>
        <p:nvSpPr>
          <p:cNvPr id="4" name="Slide Number Placeholder 3"/>
          <p:cNvSpPr>
            <a:spLocks noGrp="1"/>
          </p:cNvSpPr>
          <p:nvPr>
            <p:ph type="sldNum" sz="quarter" idx="5"/>
          </p:nvPr>
        </p:nvSpPr>
        <p:spPr/>
        <p:txBody>
          <a:bodyPr/>
          <a:lstStyle/>
          <a:p>
            <a:fld id="{56DF8840-AFA0-47E0-BD29-17C1A0D77522}" type="slidenum">
              <a:rPr lang="en-GB" smtClean="0"/>
              <a:t>2</a:t>
            </a:fld>
            <a:endParaRPr lang="en-GB"/>
          </a:p>
        </p:txBody>
      </p:sp>
    </p:spTree>
    <p:extLst>
      <p:ext uri="{BB962C8B-B14F-4D97-AF65-F5344CB8AC3E}">
        <p14:creationId xmlns:p14="http://schemas.microsoft.com/office/powerpoint/2010/main" val="2000507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Sandringham logbook out there….  Girl Guides of Australia sent ingredients for the cake… (still on rationing in this country). Guide badge on the top cake layer which looked like a crown. </a:t>
            </a:r>
          </a:p>
          <a:p>
            <a:r>
              <a:rPr lang="en-GB" dirty="0"/>
              <a:t>Therefore was also Prince Charles’s christening cake </a:t>
            </a:r>
          </a:p>
        </p:txBody>
      </p:sp>
      <p:sp>
        <p:nvSpPr>
          <p:cNvPr id="4" name="Slide Number Placeholder 3"/>
          <p:cNvSpPr>
            <a:spLocks noGrp="1"/>
          </p:cNvSpPr>
          <p:nvPr>
            <p:ph type="sldNum" sz="quarter" idx="5"/>
          </p:nvPr>
        </p:nvSpPr>
        <p:spPr/>
        <p:txBody>
          <a:bodyPr/>
          <a:lstStyle/>
          <a:p>
            <a:fld id="{3C713978-4F95-4377-977F-08B63DCDDD14}" type="slidenum">
              <a:rPr lang="en-GB" smtClean="0"/>
              <a:t>20</a:t>
            </a:fld>
            <a:endParaRPr lang="en-GB"/>
          </a:p>
        </p:txBody>
      </p:sp>
    </p:spTree>
    <p:extLst>
      <p:ext uri="{BB962C8B-B14F-4D97-AF65-F5344CB8AC3E}">
        <p14:creationId xmlns:p14="http://schemas.microsoft.com/office/powerpoint/2010/main" val="1743697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proud to be associated with the Queen, and what an amazing excuse!  We have so enjoyed it…..  From </a:t>
            </a:r>
            <a:r>
              <a:rPr lang="en-GB" dirty="0" err="1"/>
              <a:t>postbox</a:t>
            </a:r>
            <a:r>
              <a:rPr lang="en-GB" dirty="0"/>
              <a:t> toppers to lighting fires, all in honour of Her Majesty… once a guide, always a guide. </a:t>
            </a:r>
          </a:p>
          <a:p>
            <a:r>
              <a:rPr lang="en-GB" dirty="0"/>
              <a:t>What a brilliant family to belong too…. And we appreciate that belonging to a larger organisation has helped us get to where we are.  Aiming to achieve Museum </a:t>
            </a:r>
            <a:r>
              <a:rPr lang="en-GB" dirty="0" err="1"/>
              <a:t>Accrediation</a:t>
            </a:r>
            <a:r>
              <a:rPr lang="en-GB" dirty="0"/>
              <a:t>, and also Archive </a:t>
            </a:r>
            <a:r>
              <a:rPr lang="en-GB" dirty="0" err="1"/>
              <a:t>Accrediation</a:t>
            </a:r>
            <a:r>
              <a:rPr lang="en-GB" dirty="0"/>
              <a:t>. </a:t>
            </a:r>
          </a:p>
        </p:txBody>
      </p:sp>
      <p:sp>
        <p:nvSpPr>
          <p:cNvPr id="4" name="Slide Number Placeholder 3"/>
          <p:cNvSpPr>
            <a:spLocks noGrp="1"/>
          </p:cNvSpPr>
          <p:nvPr>
            <p:ph type="sldNum" sz="quarter" idx="5"/>
          </p:nvPr>
        </p:nvSpPr>
        <p:spPr/>
        <p:txBody>
          <a:bodyPr/>
          <a:lstStyle/>
          <a:p>
            <a:fld id="{3C713978-4F95-4377-977F-08B63DCDDD14}" type="slidenum">
              <a:rPr lang="en-GB" smtClean="0"/>
              <a:t>21</a:t>
            </a:fld>
            <a:endParaRPr lang="en-GB"/>
          </a:p>
        </p:txBody>
      </p:sp>
    </p:spTree>
    <p:extLst>
      <p:ext uri="{BB962C8B-B14F-4D97-AF65-F5344CB8AC3E}">
        <p14:creationId xmlns:p14="http://schemas.microsoft.com/office/powerpoint/2010/main" val="2932596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713978-4F95-4377-977F-08B63DCDDD14}" type="slidenum">
              <a:rPr lang="en-GB" smtClean="0"/>
              <a:t>22</a:t>
            </a:fld>
            <a:endParaRPr lang="en-GB"/>
          </a:p>
        </p:txBody>
      </p:sp>
    </p:spTree>
    <p:extLst>
      <p:ext uri="{BB962C8B-B14F-4D97-AF65-F5344CB8AC3E}">
        <p14:creationId xmlns:p14="http://schemas.microsoft.com/office/powerpoint/2010/main" val="1174938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713978-4F95-4377-977F-08B63DCDDD14}" type="slidenum">
              <a:rPr lang="en-GB" smtClean="0"/>
              <a:t>23</a:t>
            </a:fld>
            <a:endParaRPr lang="en-GB"/>
          </a:p>
        </p:txBody>
      </p:sp>
    </p:spTree>
    <p:extLst>
      <p:ext uri="{BB962C8B-B14F-4D97-AF65-F5344CB8AC3E}">
        <p14:creationId xmlns:p14="http://schemas.microsoft.com/office/powerpoint/2010/main" val="4106393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70C0"/>
                </a:solidFill>
              </a:rPr>
              <a:t>Contact details next slide. </a:t>
            </a:r>
            <a:endParaRPr lang="en-GB" sz="1400" b="1" dirty="0">
              <a:solidFill>
                <a:srgbClr val="0070C0"/>
              </a:solidFill>
            </a:endParaRPr>
          </a:p>
          <a:p>
            <a:endParaRPr lang="en-GB" dirty="0"/>
          </a:p>
        </p:txBody>
      </p:sp>
      <p:sp>
        <p:nvSpPr>
          <p:cNvPr id="4" name="Slide Number Placeholder 3"/>
          <p:cNvSpPr>
            <a:spLocks noGrp="1"/>
          </p:cNvSpPr>
          <p:nvPr>
            <p:ph type="sldNum" sz="quarter" idx="5"/>
          </p:nvPr>
        </p:nvSpPr>
        <p:spPr/>
        <p:txBody>
          <a:bodyPr/>
          <a:lstStyle/>
          <a:p>
            <a:fld id="{3C713978-4F95-4377-977F-08B63DCDDD14}" type="slidenum">
              <a:rPr lang="en-GB" smtClean="0"/>
              <a:t>24</a:t>
            </a:fld>
            <a:endParaRPr lang="en-GB"/>
          </a:p>
        </p:txBody>
      </p:sp>
    </p:spTree>
    <p:extLst>
      <p:ext uri="{BB962C8B-B14F-4D97-AF65-F5344CB8AC3E}">
        <p14:creationId xmlns:p14="http://schemas.microsoft.com/office/powerpoint/2010/main" val="3002594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58775" y="690563"/>
            <a:ext cx="6140450" cy="34544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defTabSz="914400">
              <a:defRPr sz="1200" b="1"/>
            </a:pPr>
            <a:r>
              <a:rPr lang="en-GB" dirty="0"/>
              <a:t>We had the opportunity to be trained and go to sessions virtually; not the same as hands-on, absolutely, but the offer was still there. This was of big benefit to our young volunteers in particular. Those who had just arrived at </a:t>
            </a:r>
            <a:r>
              <a:rPr lang="en-GB" dirty="0" err="1"/>
              <a:t>uni</a:t>
            </a:r>
            <a:r>
              <a:rPr lang="en-GB" dirty="0"/>
              <a:t>, hadn’t made friends yet. Gave them a purpose, met as a small group every week – five – and achieved virtual and digital projects for us. Gained experience.  Were there when we opened for part-business again.  More people received training than would have otherwise. Regular Monday volunteers, students and Girlguiding Anglia group via Zoom… </a:t>
            </a:r>
            <a:endParaRPr dirty="0"/>
          </a:p>
        </p:txBody>
      </p:sp>
    </p:spTree>
    <p:extLst>
      <p:ext uri="{BB962C8B-B14F-4D97-AF65-F5344CB8AC3E}">
        <p14:creationId xmlns:p14="http://schemas.microsoft.com/office/powerpoint/2010/main" val="2165322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58775" y="690563"/>
            <a:ext cx="6140450" cy="34544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defTabSz="914400">
              <a:defRPr sz="1200" b="1"/>
            </a:pPr>
            <a:endParaRPr dirty="0"/>
          </a:p>
        </p:txBody>
      </p:sp>
    </p:spTree>
    <p:extLst>
      <p:ext uri="{BB962C8B-B14F-4D97-AF65-F5344CB8AC3E}">
        <p14:creationId xmlns:p14="http://schemas.microsoft.com/office/powerpoint/2010/main" val="1132674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Stuff from Big Box into boxes in a room… in last two years have moved from being on shelves, to in some boxes, then into pallets full of boxes…. Labelling and entering everything on Modes are next steps. </a:t>
            </a:r>
          </a:p>
          <a:p>
            <a:r>
              <a:rPr lang="en-GB" dirty="0"/>
              <a:t>One lesson – everything takes longer than you hope/expect! Takes time to do properly. Had to adjust order of doing things to get NLH funding spent on time, due to pandemic restrictions.  Achieved ok though</a:t>
            </a:r>
          </a:p>
        </p:txBody>
      </p:sp>
      <p:sp>
        <p:nvSpPr>
          <p:cNvPr id="4" name="Slide Number Placeholder 3"/>
          <p:cNvSpPr>
            <a:spLocks noGrp="1"/>
          </p:cNvSpPr>
          <p:nvPr>
            <p:ph type="sldNum" sz="quarter" idx="5"/>
          </p:nvPr>
        </p:nvSpPr>
        <p:spPr/>
        <p:txBody>
          <a:bodyPr/>
          <a:lstStyle/>
          <a:p>
            <a:fld id="{56DF8840-AFA0-47E0-BD29-17C1A0D77522}" type="slidenum">
              <a:rPr lang="en-GB" smtClean="0"/>
              <a:t>5</a:t>
            </a:fld>
            <a:endParaRPr lang="en-GB"/>
          </a:p>
        </p:txBody>
      </p:sp>
    </p:spTree>
    <p:extLst>
      <p:ext uri="{BB962C8B-B14F-4D97-AF65-F5344CB8AC3E}">
        <p14:creationId xmlns:p14="http://schemas.microsoft.com/office/powerpoint/2010/main" val="2173467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58775" y="690563"/>
            <a:ext cx="6140450" cy="34544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defTabSz="914400">
              <a:defRPr sz="1200" b="1"/>
            </a:pPr>
            <a:r>
              <a:rPr lang="en-GB" b="0" dirty="0"/>
              <a:t>We had the opportunity to be trained and go to sessions virtually; not the same as hands-on, absolutely, but the offer was still there. This was of big benefit to our young volunteers in particular. Those who had just arrived at </a:t>
            </a:r>
            <a:r>
              <a:rPr lang="en-GB" b="0" dirty="0" err="1"/>
              <a:t>uni</a:t>
            </a:r>
            <a:r>
              <a:rPr lang="en-GB" b="0" dirty="0"/>
              <a:t>, hadn’t made friends yet. Gave them a purpose, met as a small group every week – five – and achieved virtual and digital projects for us. Gained experience.  Were there when we opened for part-business again.  More people received training than would have otherwise. Regular Monday volunteers, students and Girlguiding Anglia group via Zoom… </a:t>
            </a:r>
            <a:endParaRPr b="0" dirty="0"/>
          </a:p>
        </p:txBody>
      </p:sp>
    </p:spTree>
    <p:extLst>
      <p:ext uri="{BB962C8B-B14F-4D97-AF65-F5344CB8AC3E}">
        <p14:creationId xmlns:p14="http://schemas.microsoft.com/office/powerpoint/2010/main" val="4214459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58775" y="690563"/>
            <a:ext cx="6140450" cy="34544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defTabSz="914400">
              <a:defRPr sz="1200" b="1"/>
            </a:pPr>
            <a:r>
              <a:rPr lang="en-GB" b="0" dirty="0"/>
              <a:t>Found these girls through volunteer fair </a:t>
            </a:r>
            <a:endParaRPr b="0" dirty="0"/>
          </a:p>
        </p:txBody>
      </p:sp>
    </p:spTree>
    <p:extLst>
      <p:ext uri="{BB962C8B-B14F-4D97-AF65-F5344CB8AC3E}">
        <p14:creationId xmlns:p14="http://schemas.microsoft.com/office/powerpoint/2010/main" val="3197419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Took place in CAS3 training. Learnt about teamwork, having a pilot run and checking as you go. </a:t>
            </a:r>
          </a:p>
        </p:txBody>
      </p:sp>
      <p:sp>
        <p:nvSpPr>
          <p:cNvPr id="4" name="Slide Number Placeholder 3"/>
          <p:cNvSpPr>
            <a:spLocks noGrp="1"/>
          </p:cNvSpPr>
          <p:nvPr>
            <p:ph type="sldNum" sz="quarter" idx="5"/>
          </p:nvPr>
        </p:nvSpPr>
        <p:spPr/>
        <p:txBody>
          <a:bodyPr/>
          <a:lstStyle/>
          <a:p>
            <a:fld id="{56DF8840-AFA0-47E0-BD29-17C1A0D77522}" type="slidenum">
              <a:rPr lang="en-GB" smtClean="0"/>
              <a:t>8</a:t>
            </a:fld>
            <a:endParaRPr lang="en-GB"/>
          </a:p>
        </p:txBody>
      </p:sp>
    </p:spTree>
    <p:extLst>
      <p:ext uri="{BB962C8B-B14F-4D97-AF65-F5344CB8AC3E}">
        <p14:creationId xmlns:p14="http://schemas.microsoft.com/office/powerpoint/2010/main" val="2958172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70C0"/>
                </a:solidFill>
              </a:rPr>
              <a:t>We had interns for three weeks and they supported digitising. They helped to created the process, recorded it carefully…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70C0"/>
                </a:solidFill>
              </a:rPr>
              <a:t>We gave hands-on opportunity, experiences – two of these young people have jobs in the sector, other doing her masters at UCL.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70C0"/>
                </a:solidFill>
              </a:rPr>
              <a:t>Well-deserved cream tea! </a:t>
            </a:r>
          </a:p>
          <a:p>
            <a:endParaRPr lang="en-GB" dirty="0"/>
          </a:p>
        </p:txBody>
      </p:sp>
      <p:sp>
        <p:nvSpPr>
          <p:cNvPr id="4" name="Slide Number Placeholder 3"/>
          <p:cNvSpPr>
            <a:spLocks noGrp="1"/>
          </p:cNvSpPr>
          <p:nvPr>
            <p:ph type="sldNum" sz="quarter" idx="5"/>
          </p:nvPr>
        </p:nvSpPr>
        <p:spPr/>
        <p:txBody>
          <a:bodyPr/>
          <a:lstStyle/>
          <a:p>
            <a:fld id="{56DF8840-AFA0-47E0-BD29-17C1A0D77522}" type="slidenum">
              <a:rPr lang="en-GB" smtClean="0"/>
              <a:t>9</a:t>
            </a:fld>
            <a:endParaRPr lang="en-GB"/>
          </a:p>
        </p:txBody>
      </p:sp>
    </p:spTree>
    <p:extLst>
      <p:ext uri="{BB962C8B-B14F-4D97-AF65-F5344CB8AC3E}">
        <p14:creationId xmlns:p14="http://schemas.microsoft.com/office/powerpoint/2010/main" val="3698152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A37C9-6FCF-45AE-9375-58DC67098516}"/>
              </a:ext>
            </a:extLst>
          </p:cNvPr>
          <p:cNvSpPr>
            <a:spLocks noGrp="1"/>
          </p:cNvSpPr>
          <p:nvPr>
            <p:ph type="ctrTitle"/>
          </p:nvPr>
        </p:nvSpPr>
        <p:spPr>
          <a:xfrm>
            <a:off x="1524000" y="1122363"/>
            <a:ext cx="9144000" cy="2387600"/>
          </a:xfrm>
        </p:spPr>
        <p:txBody>
          <a:bodyPr anchor="b"/>
          <a:lstStyle>
            <a:lvl1pPr algn="ctr">
              <a:defRPr sz="6000">
                <a:solidFill>
                  <a:srgbClr val="4E88C7"/>
                </a:solidFill>
                <a:latin typeface="Trebuchet MS" panose="020B0603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81568D69-821D-48EF-AC34-A4C624CC0600}"/>
              </a:ext>
            </a:extLst>
          </p:cNvPr>
          <p:cNvSpPr>
            <a:spLocks noGrp="1"/>
          </p:cNvSpPr>
          <p:nvPr>
            <p:ph type="subTitle" idx="1"/>
          </p:nvPr>
        </p:nvSpPr>
        <p:spPr>
          <a:xfrm>
            <a:off x="1524000" y="3602038"/>
            <a:ext cx="9144000" cy="1655762"/>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0BA6DB9C-9826-4B60-BE86-89A62FBE2D17}"/>
              </a:ext>
            </a:extLst>
          </p:cNvPr>
          <p:cNvSpPr>
            <a:spLocks noGrp="1"/>
          </p:cNvSpPr>
          <p:nvPr>
            <p:ph type="dt" sz="half" idx="10"/>
          </p:nvPr>
        </p:nvSpPr>
        <p:spPr/>
        <p:txBody>
          <a:bodyPr/>
          <a:lstStyle/>
          <a:p>
            <a:fld id="{60FD5BD3-9455-4508-8BB6-F853D06E1E38}" type="datetimeFigureOut">
              <a:rPr lang="en-GB" smtClean="0"/>
              <a:t>31/05/2022</a:t>
            </a:fld>
            <a:endParaRPr lang="en-GB"/>
          </a:p>
        </p:txBody>
      </p:sp>
      <p:sp>
        <p:nvSpPr>
          <p:cNvPr id="5" name="Footer Placeholder 4">
            <a:extLst>
              <a:ext uri="{FF2B5EF4-FFF2-40B4-BE49-F238E27FC236}">
                <a16:creationId xmlns:a16="http://schemas.microsoft.com/office/drawing/2014/main" id="{D23AB1C9-75A1-4075-BE3E-46A64CBB95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50105E-EDFD-435F-B0C0-F6548AD2C50A}"/>
              </a:ext>
            </a:extLst>
          </p:cNvPr>
          <p:cNvSpPr>
            <a:spLocks noGrp="1"/>
          </p:cNvSpPr>
          <p:nvPr>
            <p:ph type="sldNum" sz="quarter" idx="12"/>
          </p:nvPr>
        </p:nvSpPr>
        <p:spPr/>
        <p:txBody>
          <a:bodyPr/>
          <a:lstStyle/>
          <a:p>
            <a:fld id="{5A9DB239-FF56-4DDE-9468-58943658A15B}" type="slidenum">
              <a:rPr lang="en-GB" smtClean="0"/>
              <a:t>‹#›</a:t>
            </a:fld>
            <a:endParaRPr lang="en-GB"/>
          </a:p>
        </p:txBody>
      </p:sp>
      <p:sp>
        <p:nvSpPr>
          <p:cNvPr id="9" name="Rectangle 8">
            <a:extLst>
              <a:ext uri="{FF2B5EF4-FFF2-40B4-BE49-F238E27FC236}">
                <a16:creationId xmlns:a16="http://schemas.microsoft.com/office/drawing/2014/main" id="{4CF336B6-62E2-42BE-B242-ADCFFD42C84F}"/>
              </a:ext>
            </a:extLst>
          </p:cNvPr>
          <p:cNvSpPr/>
          <p:nvPr userDrawn="1"/>
        </p:nvSpPr>
        <p:spPr>
          <a:xfrm>
            <a:off x="55880" y="425803"/>
            <a:ext cx="488381" cy="192505"/>
          </a:xfrm>
          <a:prstGeom prst="rect">
            <a:avLst/>
          </a:prstGeom>
          <a:solidFill>
            <a:srgbClr val="C40063"/>
          </a:solidFill>
          <a:ln>
            <a:solidFill>
              <a:srgbClr val="C4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02A64F9-81CD-490A-95A9-06B53B5B36D7}"/>
              </a:ext>
            </a:extLst>
          </p:cNvPr>
          <p:cNvSpPr/>
          <p:nvPr userDrawn="1"/>
        </p:nvSpPr>
        <p:spPr>
          <a:xfrm>
            <a:off x="2465789" y="425802"/>
            <a:ext cx="7893554" cy="188129"/>
          </a:xfrm>
          <a:prstGeom prst="rect">
            <a:avLst/>
          </a:prstGeom>
          <a:solidFill>
            <a:srgbClr val="C40063"/>
          </a:solidFill>
          <a:ln>
            <a:solidFill>
              <a:srgbClr val="C4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50A5A6F-542E-49E2-8122-AF3994AAD481}"/>
              </a:ext>
            </a:extLst>
          </p:cNvPr>
          <p:cNvSpPr/>
          <p:nvPr userDrawn="1"/>
        </p:nvSpPr>
        <p:spPr>
          <a:xfrm>
            <a:off x="11622678" y="425802"/>
            <a:ext cx="488381" cy="192505"/>
          </a:xfrm>
          <a:prstGeom prst="rect">
            <a:avLst/>
          </a:prstGeom>
          <a:solidFill>
            <a:srgbClr val="C40063"/>
          </a:solidFill>
          <a:ln>
            <a:solidFill>
              <a:srgbClr val="C4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8333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CF407-1E7C-4590-A989-F800D1BBBFEE}"/>
              </a:ext>
            </a:extLst>
          </p:cNvPr>
          <p:cNvSpPr>
            <a:spLocks noGrp="1"/>
          </p:cNvSpPr>
          <p:nvPr>
            <p:ph type="title"/>
          </p:nvPr>
        </p:nvSpPr>
        <p:spPr>
          <a:xfrm>
            <a:off x="2543877" y="690104"/>
            <a:ext cx="8809923"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2DA2BDE-9FA4-4CE7-A1C8-05BD9757B6F3}"/>
              </a:ext>
            </a:extLst>
          </p:cNvPr>
          <p:cNvSpPr>
            <a:spLocks noGrp="1"/>
          </p:cNvSpPr>
          <p:nvPr>
            <p:ph idx="1"/>
          </p:nvPr>
        </p:nvSpPr>
        <p:spPr>
          <a:xfrm>
            <a:off x="838200" y="2091841"/>
            <a:ext cx="10515600" cy="40851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84897D3-007D-4FB7-AE10-F3BBDD5C33D8}"/>
              </a:ext>
            </a:extLst>
          </p:cNvPr>
          <p:cNvSpPr>
            <a:spLocks noGrp="1"/>
          </p:cNvSpPr>
          <p:nvPr>
            <p:ph type="dt" sz="half" idx="10"/>
          </p:nvPr>
        </p:nvSpPr>
        <p:spPr/>
        <p:txBody>
          <a:bodyPr/>
          <a:lstStyle/>
          <a:p>
            <a:fld id="{60FD5BD3-9455-4508-8BB6-F853D06E1E38}" type="datetimeFigureOut">
              <a:rPr lang="en-GB" smtClean="0"/>
              <a:t>31/05/2022</a:t>
            </a:fld>
            <a:endParaRPr lang="en-GB"/>
          </a:p>
        </p:txBody>
      </p:sp>
      <p:sp>
        <p:nvSpPr>
          <p:cNvPr id="5" name="Footer Placeholder 4">
            <a:extLst>
              <a:ext uri="{FF2B5EF4-FFF2-40B4-BE49-F238E27FC236}">
                <a16:creationId xmlns:a16="http://schemas.microsoft.com/office/drawing/2014/main" id="{2D1AAC95-C9E4-4FD7-96CB-F3E73EA5F7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7D302F-251E-4AB5-AD80-9A5470C5BBCF}"/>
              </a:ext>
            </a:extLst>
          </p:cNvPr>
          <p:cNvSpPr>
            <a:spLocks noGrp="1"/>
          </p:cNvSpPr>
          <p:nvPr>
            <p:ph type="sldNum" sz="quarter" idx="12"/>
          </p:nvPr>
        </p:nvSpPr>
        <p:spPr/>
        <p:txBody>
          <a:bodyPr/>
          <a:lstStyle/>
          <a:p>
            <a:fld id="{5A9DB239-FF56-4DDE-9468-58943658A15B}" type="slidenum">
              <a:rPr lang="en-GB" smtClean="0"/>
              <a:t>‹#›</a:t>
            </a:fld>
            <a:endParaRPr lang="en-GB"/>
          </a:p>
        </p:txBody>
      </p:sp>
      <p:sp>
        <p:nvSpPr>
          <p:cNvPr id="10" name="Rectangle 9">
            <a:extLst>
              <a:ext uri="{FF2B5EF4-FFF2-40B4-BE49-F238E27FC236}">
                <a16:creationId xmlns:a16="http://schemas.microsoft.com/office/drawing/2014/main" id="{325AB763-EECD-4D67-A993-40BD1E647B99}"/>
              </a:ext>
            </a:extLst>
          </p:cNvPr>
          <p:cNvSpPr/>
          <p:nvPr userDrawn="1"/>
        </p:nvSpPr>
        <p:spPr>
          <a:xfrm>
            <a:off x="55880" y="425803"/>
            <a:ext cx="488381" cy="192505"/>
          </a:xfrm>
          <a:prstGeom prst="rect">
            <a:avLst/>
          </a:prstGeom>
          <a:solidFill>
            <a:srgbClr val="C40063"/>
          </a:solidFill>
          <a:ln>
            <a:solidFill>
              <a:srgbClr val="C4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F3313C0-7088-4C35-B6FC-E9913A34816D}"/>
              </a:ext>
            </a:extLst>
          </p:cNvPr>
          <p:cNvSpPr/>
          <p:nvPr userDrawn="1"/>
        </p:nvSpPr>
        <p:spPr>
          <a:xfrm>
            <a:off x="2465789" y="425802"/>
            <a:ext cx="7893554" cy="188129"/>
          </a:xfrm>
          <a:prstGeom prst="rect">
            <a:avLst/>
          </a:prstGeom>
          <a:solidFill>
            <a:srgbClr val="C40063"/>
          </a:solidFill>
          <a:ln>
            <a:solidFill>
              <a:srgbClr val="C4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0946F82-4840-47DB-9748-91719EFE27B2}"/>
              </a:ext>
            </a:extLst>
          </p:cNvPr>
          <p:cNvSpPr/>
          <p:nvPr userDrawn="1"/>
        </p:nvSpPr>
        <p:spPr>
          <a:xfrm>
            <a:off x="11622678" y="425802"/>
            <a:ext cx="488381" cy="192505"/>
          </a:xfrm>
          <a:prstGeom prst="rect">
            <a:avLst/>
          </a:prstGeom>
          <a:solidFill>
            <a:srgbClr val="C40063"/>
          </a:solidFill>
          <a:ln>
            <a:solidFill>
              <a:srgbClr val="C4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5369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0C8B-3CF2-40D1-85BE-FB58090E76DA}"/>
              </a:ext>
            </a:extLst>
          </p:cNvPr>
          <p:cNvSpPr>
            <a:spLocks noGrp="1"/>
          </p:cNvSpPr>
          <p:nvPr>
            <p:ph type="title"/>
          </p:nvPr>
        </p:nvSpPr>
        <p:spPr>
          <a:xfrm>
            <a:off x="2503738" y="365125"/>
            <a:ext cx="8850061"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A190F0-0BED-4C76-B554-F3EB4B78AA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B5D10F-9849-42DF-A98E-3650514CE3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C035A0-04A3-4DCE-A956-EB8F30DBCD29}"/>
              </a:ext>
            </a:extLst>
          </p:cNvPr>
          <p:cNvSpPr>
            <a:spLocks noGrp="1"/>
          </p:cNvSpPr>
          <p:nvPr>
            <p:ph type="dt" sz="half" idx="10"/>
          </p:nvPr>
        </p:nvSpPr>
        <p:spPr/>
        <p:txBody>
          <a:bodyPr/>
          <a:lstStyle/>
          <a:p>
            <a:fld id="{60FD5BD3-9455-4508-8BB6-F853D06E1E38}" type="datetimeFigureOut">
              <a:rPr lang="en-GB" smtClean="0"/>
              <a:t>31/05/2022</a:t>
            </a:fld>
            <a:endParaRPr lang="en-GB"/>
          </a:p>
        </p:txBody>
      </p:sp>
      <p:sp>
        <p:nvSpPr>
          <p:cNvPr id="6" name="Footer Placeholder 5">
            <a:extLst>
              <a:ext uri="{FF2B5EF4-FFF2-40B4-BE49-F238E27FC236}">
                <a16:creationId xmlns:a16="http://schemas.microsoft.com/office/drawing/2014/main" id="{2E00330D-0224-4248-A9A7-E5F99CDC65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2F8ED0-C8B0-4C99-AABC-BA78A8B3E366}"/>
              </a:ext>
            </a:extLst>
          </p:cNvPr>
          <p:cNvSpPr>
            <a:spLocks noGrp="1"/>
          </p:cNvSpPr>
          <p:nvPr>
            <p:ph type="sldNum" sz="quarter" idx="12"/>
          </p:nvPr>
        </p:nvSpPr>
        <p:spPr/>
        <p:txBody>
          <a:bodyPr/>
          <a:lstStyle/>
          <a:p>
            <a:fld id="{5A9DB239-FF56-4DDE-9468-58943658A15B}" type="slidenum">
              <a:rPr lang="en-GB" smtClean="0"/>
              <a:t>‹#›</a:t>
            </a:fld>
            <a:endParaRPr lang="en-GB"/>
          </a:p>
        </p:txBody>
      </p:sp>
      <p:sp>
        <p:nvSpPr>
          <p:cNvPr id="11" name="Rectangle 10">
            <a:extLst>
              <a:ext uri="{FF2B5EF4-FFF2-40B4-BE49-F238E27FC236}">
                <a16:creationId xmlns:a16="http://schemas.microsoft.com/office/drawing/2014/main" id="{2051A78D-8CB1-49A5-A1A4-72123C21B2FC}"/>
              </a:ext>
            </a:extLst>
          </p:cNvPr>
          <p:cNvSpPr/>
          <p:nvPr userDrawn="1"/>
        </p:nvSpPr>
        <p:spPr>
          <a:xfrm>
            <a:off x="55880" y="425803"/>
            <a:ext cx="488381" cy="192505"/>
          </a:xfrm>
          <a:prstGeom prst="rect">
            <a:avLst/>
          </a:prstGeom>
          <a:solidFill>
            <a:srgbClr val="C40063"/>
          </a:solidFill>
          <a:ln>
            <a:solidFill>
              <a:srgbClr val="C4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070E2B8-D5BD-41DA-8EF3-B7469A9405DA}"/>
              </a:ext>
            </a:extLst>
          </p:cNvPr>
          <p:cNvSpPr/>
          <p:nvPr userDrawn="1"/>
        </p:nvSpPr>
        <p:spPr>
          <a:xfrm>
            <a:off x="2465789" y="425802"/>
            <a:ext cx="7893554" cy="188129"/>
          </a:xfrm>
          <a:prstGeom prst="rect">
            <a:avLst/>
          </a:prstGeom>
          <a:solidFill>
            <a:srgbClr val="C40063"/>
          </a:solidFill>
          <a:ln>
            <a:solidFill>
              <a:srgbClr val="C4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0AC400A-FEB9-4539-80E4-7B72301C96B5}"/>
              </a:ext>
            </a:extLst>
          </p:cNvPr>
          <p:cNvSpPr/>
          <p:nvPr userDrawn="1"/>
        </p:nvSpPr>
        <p:spPr>
          <a:xfrm>
            <a:off x="11622678" y="425802"/>
            <a:ext cx="488381" cy="192505"/>
          </a:xfrm>
          <a:prstGeom prst="rect">
            <a:avLst/>
          </a:prstGeom>
          <a:solidFill>
            <a:srgbClr val="C40063"/>
          </a:solidFill>
          <a:ln>
            <a:solidFill>
              <a:srgbClr val="C4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442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3FD10D-2FE7-458D-9F6C-806BF600A5A8}"/>
              </a:ext>
            </a:extLst>
          </p:cNvPr>
          <p:cNvSpPr>
            <a:spLocks noGrp="1"/>
          </p:cNvSpPr>
          <p:nvPr>
            <p:ph type="dt" sz="half" idx="10"/>
          </p:nvPr>
        </p:nvSpPr>
        <p:spPr/>
        <p:txBody>
          <a:bodyPr/>
          <a:lstStyle/>
          <a:p>
            <a:fld id="{60FD5BD3-9455-4508-8BB6-F853D06E1E38}" type="datetimeFigureOut">
              <a:rPr lang="en-GB" smtClean="0"/>
              <a:t>31/05/2022</a:t>
            </a:fld>
            <a:endParaRPr lang="en-GB"/>
          </a:p>
        </p:txBody>
      </p:sp>
      <p:sp>
        <p:nvSpPr>
          <p:cNvPr id="4" name="Footer Placeholder 3">
            <a:extLst>
              <a:ext uri="{FF2B5EF4-FFF2-40B4-BE49-F238E27FC236}">
                <a16:creationId xmlns:a16="http://schemas.microsoft.com/office/drawing/2014/main" id="{6279D1D7-1642-4E1D-8170-59799662D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13C317-16D6-4ABF-919E-543EDF9D5A3E}"/>
              </a:ext>
            </a:extLst>
          </p:cNvPr>
          <p:cNvSpPr>
            <a:spLocks noGrp="1"/>
          </p:cNvSpPr>
          <p:nvPr>
            <p:ph type="sldNum" sz="quarter" idx="12"/>
          </p:nvPr>
        </p:nvSpPr>
        <p:spPr/>
        <p:txBody>
          <a:bodyPr/>
          <a:lstStyle/>
          <a:p>
            <a:fld id="{5A9DB239-FF56-4DDE-9468-58943658A15B}" type="slidenum">
              <a:rPr lang="en-GB" smtClean="0"/>
              <a:t>‹#›</a:t>
            </a:fld>
            <a:endParaRPr lang="en-GB"/>
          </a:p>
        </p:txBody>
      </p:sp>
      <p:sp>
        <p:nvSpPr>
          <p:cNvPr id="9" name="Rectangle 8">
            <a:extLst>
              <a:ext uri="{FF2B5EF4-FFF2-40B4-BE49-F238E27FC236}">
                <a16:creationId xmlns:a16="http://schemas.microsoft.com/office/drawing/2014/main" id="{22805ACC-FE5E-438D-8EB1-9DC34F160ED2}"/>
              </a:ext>
            </a:extLst>
          </p:cNvPr>
          <p:cNvSpPr/>
          <p:nvPr userDrawn="1"/>
        </p:nvSpPr>
        <p:spPr>
          <a:xfrm>
            <a:off x="55880" y="425803"/>
            <a:ext cx="488381" cy="192505"/>
          </a:xfrm>
          <a:prstGeom prst="rect">
            <a:avLst/>
          </a:prstGeom>
          <a:solidFill>
            <a:srgbClr val="C40063"/>
          </a:solidFill>
          <a:ln>
            <a:solidFill>
              <a:srgbClr val="C4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B5AE236-3715-47F4-91C5-424D35584833}"/>
              </a:ext>
            </a:extLst>
          </p:cNvPr>
          <p:cNvSpPr/>
          <p:nvPr userDrawn="1"/>
        </p:nvSpPr>
        <p:spPr>
          <a:xfrm>
            <a:off x="2465789" y="425802"/>
            <a:ext cx="7893554" cy="188129"/>
          </a:xfrm>
          <a:prstGeom prst="rect">
            <a:avLst/>
          </a:prstGeom>
          <a:solidFill>
            <a:srgbClr val="C40063"/>
          </a:solidFill>
          <a:ln>
            <a:solidFill>
              <a:srgbClr val="C4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79D2F44-90BA-4B85-BB7A-B9211AA16653}"/>
              </a:ext>
            </a:extLst>
          </p:cNvPr>
          <p:cNvSpPr/>
          <p:nvPr userDrawn="1"/>
        </p:nvSpPr>
        <p:spPr>
          <a:xfrm>
            <a:off x="11622678" y="425802"/>
            <a:ext cx="488381" cy="192505"/>
          </a:xfrm>
          <a:prstGeom prst="rect">
            <a:avLst/>
          </a:prstGeom>
          <a:solidFill>
            <a:srgbClr val="C40063"/>
          </a:solidFill>
          <a:ln>
            <a:solidFill>
              <a:srgbClr val="C4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87894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4485EA-5F67-42A1-A161-1E6907D318D8}"/>
              </a:ext>
            </a:extLst>
          </p:cNvPr>
          <p:cNvSpPr>
            <a:spLocks noGrp="1"/>
          </p:cNvSpPr>
          <p:nvPr>
            <p:ph type="title"/>
          </p:nvPr>
        </p:nvSpPr>
        <p:spPr>
          <a:xfrm>
            <a:off x="2503738" y="676454"/>
            <a:ext cx="8850061" cy="42671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6E70F28-CF5B-42E9-8082-9CF35CBE8EBC}"/>
              </a:ext>
            </a:extLst>
          </p:cNvPr>
          <p:cNvSpPr>
            <a:spLocks noGrp="1"/>
          </p:cNvSpPr>
          <p:nvPr>
            <p:ph type="body" idx="1"/>
          </p:nvPr>
        </p:nvSpPr>
        <p:spPr>
          <a:xfrm>
            <a:off x="838200" y="1349406"/>
            <a:ext cx="10515600" cy="48275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DF3F755F-A65F-48C5-B299-48E0FA04A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D5BD3-9455-4508-8BB6-F853D06E1E38}" type="datetimeFigureOut">
              <a:rPr lang="en-GB" smtClean="0"/>
              <a:t>31/05/2022</a:t>
            </a:fld>
            <a:endParaRPr lang="en-GB"/>
          </a:p>
        </p:txBody>
      </p:sp>
      <p:sp>
        <p:nvSpPr>
          <p:cNvPr id="5" name="Footer Placeholder 4">
            <a:extLst>
              <a:ext uri="{FF2B5EF4-FFF2-40B4-BE49-F238E27FC236}">
                <a16:creationId xmlns:a16="http://schemas.microsoft.com/office/drawing/2014/main" id="{0F76B340-781C-4482-A0C6-43DACB4090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AEAF81-3074-41C6-B282-C0D1F2E752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9DB239-FF56-4DDE-9468-58943658A15B}" type="slidenum">
              <a:rPr lang="en-GB" smtClean="0"/>
              <a:t>‹#›</a:t>
            </a:fld>
            <a:endParaRPr lang="en-GB"/>
          </a:p>
        </p:txBody>
      </p:sp>
      <p:sp>
        <p:nvSpPr>
          <p:cNvPr id="10" name="Rectangle 9">
            <a:extLst>
              <a:ext uri="{FF2B5EF4-FFF2-40B4-BE49-F238E27FC236}">
                <a16:creationId xmlns:a16="http://schemas.microsoft.com/office/drawing/2014/main" id="{8AC72F28-3599-4A65-A14C-DA646E85A534}"/>
              </a:ext>
            </a:extLst>
          </p:cNvPr>
          <p:cNvSpPr/>
          <p:nvPr userDrawn="1"/>
        </p:nvSpPr>
        <p:spPr>
          <a:xfrm>
            <a:off x="55880" y="441960"/>
            <a:ext cx="488381" cy="176348"/>
          </a:xfrm>
          <a:prstGeom prst="rect">
            <a:avLst/>
          </a:prstGeom>
          <a:solidFill>
            <a:srgbClr val="C40063"/>
          </a:solidFill>
          <a:ln>
            <a:solidFill>
              <a:srgbClr val="C4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7061361-8F53-431A-91F5-E2F37762D96F}"/>
              </a:ext>
            </a:extLst>
          </p:cNvPr>
          <p:cNvSpPr/>
          <p:nvPr userDrawn="1"/>
        </p:nvSpPr>
        <p:spPr>
          <a:xfrm>
            <a:off x="2465789" y="441592"/>
            <a:ext cx="7893554" cy="172339"/>
          </a:xfrm>
          <a:prstGeom prst="rect">
            <a:avLst/>
          </a:prstGeom>
          <a:solidFill>
            <a:srgbClr val="C40063"/>
          </a:solidFill>
          <a:ln>
            <a:solidFill>
              <a:srgbClr val="C4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51F8038-4726-4172-B172-A732E455344E}"/>
              </a:ext>
            </a:extLst>
          </p:cNvPr>
          <p:cNvSpPr/>
          <p:nvPr userDrawn="1"/>
        </p:nvSpPr>
        <p:spPr>
          <a:xfrm>
            <a:off x="11727402" y="441959"/>
            <a:ext cx="383657" cy="171972"/>
          </a:xfrm>
          <a:prstGeom prst="rect">
            <a:avLst/>
          </a:prstGeom>
          <a:solidFill>
            <a:srgbClr val="C40063"/>
          </a:solidFill>
          <a:ln>
            <a:solidFill>
              <a:srgbClr val="C4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Graphical user interface, text&#10;&#10;Description automatically generated">
            <a:extLst>
              <a:ext uri="{FF2B5EF4-FFF2-40B4-BE49-F238E27FC236}">
                <a16:creationId xmlns:a16="http://schemas.microsoft.com/office/drawing/2014/main" id="{DCD55AC7-605A-41B6-AF6F-4749EAC53D9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3922" y="135912"/>
            <a:ext cx="1839216" cy="1081083"/>
          </a:xfrm>
          <a:prstGeom prst="rect">
            <a:avLst/>
          </a:prstGeom>
        </p:spPr>
      </p:pic>
      <p:pic>
        <p:nvPicPr>
          <p:cNvPr id="9" name="Picture 8" descr="Diagram, logo&#10;&#10;Description automatically generated">
            <a:extLst>
              <a:ext uri="{FF2B5EF4-FFF2-40B4-BE49-F238E27FC236}">
                <a16:creationId xmlns:a16="http://schemas.microsoft.com/office/drawing/2014/main" id="{9BAA2412-D870-40C9-AD15-148DB5D6D26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59343" y="95045"/>
            <a:ext cx="1298398" cy="996340"/>
          </a:xfrm>
          <a:prstGeom prst="rect">
            <a:avLst/>
          </a:prstGeom>
        </p:spPr>
      </p:pic>
    </p:spTree>
    <p:extLst>
      <p:ext uri="{BB962C8B-B14F-4D97-AF65-F5344CB8AC3E}">
        <p14:creationId xmlns:p14="http://schemas.microsoft.com/office/powerpoint/2010/main" val="1072239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txStyles>
    <p:titleStyle>
      <a:lvl1pPr algn="l" defTabSz="914400" rtl="0" eaLnBrk="1" latinLnBrk="0" hangingPunct="1">
        <a:lnSpc>
          <a:spcPct val="90000"/>
        </a:lnSpc>
        <a:spcBef>
          <a:spcPct val="0"/>
        </a:spcBef>
        <a:buNone/>
        <a:defRPr sz="4400" kern="1200">
          <a:solidFill>
            <a:srgbClr val="4E88C7"/>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hyperlink" Target="https://arc.girlguidingnorfolk.org.uk/"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1C5EB-CFC0-47FF-B99C-1CDDDEDBA2AE}"/>
              </a:ext>
            </a:extLst>
          </p:cNvPr>
          <p:cNvSpPr>
            <a:spLocks noGrp="1"/>
          </p:cNvSpPr>
          <p:nvPr>
            <p:ph type="ctrTitle"/>
          </p:nvPr>
        </p:nvSpPr>
        <p:spPr>
          <a:xfrm>
            <a:off x="137785" y="1509602"/>
            <a:ext cx="4668993" cy="4829414"/>
          </a:xfrm>
        </p:spPr>
        <p:txBody>
          <a:bodyPr>
            <a:normAutofit fontScale="90000"/>
          </a:bodyPr>
          <a:lstStyle/>
          <a:p>
            <a:br>
              <a:rPr lang="en-GB" dirty="0"/>
            </a:br>
            <a:br>
              <a:rPr lang="en-GB" dirty="0"/>
            </a:br>
            <a:br>
              <a:rPr lang="en-GB" dirty="0"/>
            </a:br>
            <a:br>
              <a:rPr lang="en-GB" dirty="0"/>
            </a:br>
            <a:br>
              <a:rPr lang="en-GB" dirty="0"/>
            </a:br>
            <a:r>
              <a:rPr lang="en-GB" dirty="0"/>
              <a:t>Good afternoon</a:t>
            </a:r>
            <a:br>
              <a:rPr lang="en-GB" dirty="0"/>
            </a:br>
            <a:br>
              <a:rPr lang="en-GB" dirty="0"/>
            </a:br>
            <a:br>
              <a:rPr lang="en-GB" dirty="0"/>
            </a:br>
            <a:br>
              <a:rPr lang="en-GB" dirty="0"/>
            </a:br>
            <a:r>
              <a:rPr lang="en-GB" dirty="0"/>
              <a:t> </a:t>
            </a:r>
          </a:p>
        </p:txBody>
      </p:sp>
      <p:sp>
        <p:nvSpPr>
          <p:cNvPr id="3" name="Subtitle 2">
            <a:extLst>
              <a:ext uri="{FF2B5EF4-FFF2-40B4-BE49-F238E27FC236}">
                <a16:creationId xmlns:a16="http://schemas.microsoft.com/office/drawing/2014/main" id="{9A7A4035-8C65-4B99-8C39-6AA1F1A10B75}"/>
              </a:ext>
            </a:extLst>
          </p:cNvPr>
          <p:cNvSpPr>
            <a:spLocks noGrp="1"/>
          </p:cNvSpPr>
          <p:nvPr>
            <p:ph type="subTitle" idx="1"/>
          </p:nvPr>
        </p:nvSpPr>
        <p:spPr>
          <a:xfrm>
            <a:off x="4015408" y="5709564"/>
            <a:ext cx="7063409" cy="487017"/>
          </a:xfrm>
        </p:spPr>
        <p:txBody>
          <a:bodyPr/>
          <a:lstStyle/>
          <a:p>
            <a:r>
              <a:rPr lang="en-GB" i="1" dirty="0">
                <a:solidFill>
                  <a:srgbClr val="0070C0"/>
                </a:solidFill>
              </a:rPr>
              <a:t>Where guiding history comes alive! </a:t>
            </a:r>
          </a:p>
        </p:txBody>
      </p:sp>
      <p:pic>
        <p:nvPicPr>
          <p:cNvPr id="5" name="Picture 4" descr="A picture containing background pattern&#10;&#10;Description automatically generated">
            <a:extLst>
              <a:ext uri="{FF2B5EF4-FFF2-40B4-BE49-F238E27FC236}">
                <a16:creationId xmlns:a16="http://schemas.microsoft.com/office/drawing/2014/main" id="{8436080F-D449-4F36-AF60-7B286BF68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102" y="1556307"/>
            <a:ext cx="5475402" cy="4106552"/>
          </a:xfrm>
          <a:prstGeom prst="rect">
            <a:avLst/>
          </a:prstGeom>
        </p:spPr>
      </p:pic>
    </p:spTree>
    <p:extLst>
      <p:ext uri="{BB962C8B-B14F-4D97-AF65-F5344CB8AC3E}">
        <p14:creationId xmlns:p14="http://schemas.microsoft.com/office/powerpoint/2010/main" val="421638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8F153A23-143A-8F59-3180-64112D3B9C2D}"/>
              </a:ext>
            </a:extLst>
          </p:cNvPr>
          <p:cNvPicPr>
            <a:picLocks noChangeAspect="1"/>
          </p:cNvPicPr>
          <p:nvPr/>
        </p:nvPicPr>
        <p:blipFill>
          <a:blip r:embed="rId3"/>
          <a:stretch>
            <a:fillRect/>
          </a:stretch>
        </p:blipFill>
        <p:spPr>
          <a:xfrm>
            <a:off x="3300741" y="658128"/>
            <a:ext cx="5590517" cy="5541744"/>
          </a:xfrm>
          <a:prstGeom prst="rect">
            <a:avLst/>
          </a:prstGeom>
        </p:spPr>
      </p:pic>
    </p:spTree>
    <p:extLst>
      <p:ext uri="{BB962C8B-B14F-4D97-AF65-F5344CB8AC3E}">
        <p14:creationId xmlns:p14="http://schemas.microsoft.com/office/powerpoint/2010/main" val="1198202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indoor, person, shelf&#10;&#10;Description automatically generated">
            <a:extLst>
              <a:ext uri="{FF2B5EF4-FFF2-40B4-BE49-F238E27FC236}">
                <a16:creationId xmlns:a16="http://schemas.microsoft.com/office/drawing/2014/main" id="{909C8B7C-B86A-01F2-F02A-085D52FC2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222" y="1202501"/>
            <a:ext cx="6737336" cy="5053002"/>
          </a:xfrm>
          <a:prstGeom prst="rect">
            <a:avLst/>
          </a:prstGeom>
        </p:spPr>
      </p:pic>
    </p:spTree>
    <p:extLst>
      <p:ext uri="{BB962C8B-B14F-4D97-AF65-F5344CB8AC3E}">
        <p14:creationId xmlns:p14="http://schemas.microsoft.com/office/powerpoint/2010/main" val="1435880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DDC621-E2AD-EB5D-D308-87842A74A816}"/>
              </a:ext>
            </a:extLst>
          </p:cNvPr>
          <p:cNvSpPr txBox="1"/>
          <p:nvPr/>
        </p:nvSpPr>
        <p:spPr>
          <a:xfrm>
            <a:off x="1344982" y="1273277"/>
            <a:ext cx="6093912" cy="2062103"/>
          </a:xfrm>
          <a:prstGeom prst="rect">
            <a:avLst/>
          </a:prstGeom>
          <a:noFill/>
        </p:spPr>
        <p:txBody>
          <a:bodyPr wrap="square">
            <a:spAutoFit/>
          </a:bodyPr>
          <a:lstStyle/>
          <a:p>
            <a:r>
              <a:rPr lang="en-GB" sz="3200" dirty="0">
                <a:solidFill>
                  <a:srgbClr val="0070C0"/>
                </a:solidFill>
              </a:rPr>
              <a:t>Making our collection accessible…  key to what we are doing. Have done it during lockdown and since via accessing via Google drive. </a:t>
            </a:r>
          </a:p>
        </p:txBody>
      </p:sp>
      <p:sp>
        <p:nvSpPr>
          <p:cNvPr id="5" name="TextBox 4">
            <a:extLst>
              <a:ext uri="{FF2B5EF4-FFF2-40B4-BE49-F238E27FC236}">
                <a16:creationId xmlns:a16="http://schemas.microsoft.com/office/drawing/2014/main" id="{262FC56E-0537-D74D-78A6-82F36FA6319D}"/>
              </a:ext>
            </a:extLst>
          </p:cNvPr>
          <p:cNvSpPr txBox="1"/>
          <p:nvPr/>
        </p:nvSpPr>
        <p:spPr>
          <a:xfrm>
            <a:off x="1393520" y="4016956"/>
            <a:ext cx="6093912" cy="584775"/>
          </a:xfrm>
          <a:prstGeom prst="rect">
            <a:avLst/>
          </a:prstGeom>
          <a:noFill/>
        </p:spPr>
        <p:txBody>
          <a:bodyPr wrap="square">
            <a:spAutoFit/>
          </a:bodyPr>
          <a:lstStyle/>
          <a:p>
            <a:r>
              <a:rPr lang="en-GB" sz="3200" dirty="0">
                <a:solidFill>
                  <a:srgbClr val="0070C0"/>
                </a:solidFill>
              </a:rPr>
              <a:t>geocaching</a:t>
            </a:r>
          </a:p>
        </p:txBody>
      </p:sp>
      <p:sp>
        <p:nvSpPr>
          <p:cNvPr id="7" name="TextBox 6">
            <a:extLst>
              <a:ext uri="{FF2B5EF4-FFF2-40B4-BE49-F238E27FC236}">
                <a16:creationId xmlns:a16="http://schemas.microsoft.com/office/drawing/2014/main" id="{3C2B49BA-AA6C-ADA7-2DD3-48DCC993CE60}"/>
              </a:ext>
            </a:extLst>
          </p:cNvPr>
          <p:cNvSpPr txBox="1"/>
          <p:nvPr/>
        </p:nvSpPr>
        <p:spPr>
          <a:xfrm>
            <a:off x="1393520" y="5142061"/>
            <a:ext cx="6093912" cy="584775"/>
          </a:xfrm>
          <a:prstGeom prst="rect">
            <a:avLst/>
          </a:prstGeom>
          <a:noFill/>
        </p:spPr>
        <p:txBody>
          <a:bodyPr wrap="square">
            <a:spAutoFit/>
          </a:bodyPr>
          <a:lstStyle/>
          <a:p>
            <a:r>
              <a:rPr lang="en-GB" sz="3200" dirty="0">
                <a:solidFill>
                  <a:srgbClr val="0070C0"/>
                </a:solidFill>
              </a:rPr>
              <a:t>QR code trail for mosaics</a:t>
            </a:r>
          </a:p>
        </p:txBody>
      </p:sp>
      <p:pic>
        <p:nvPicPr>
          <p:cNvPr id="10" name="Picture 9">
            <a:extLst>
              <a:ext uri="{FF2B5EF4-FFF2-40B4-BE49-F238E27FC236}">
                <a16:creationId xmlns:a16="http://schemas.microsoft.com/office/drawing/2014/main" id="{A3D8527F-7E17-53FF-BF88-EDF201211C8D}"/>
              </a:ext>
            </a:extLst>
          </p:cNvPr>
          <p:cNvPicPr>
            <a:picLocks noChangeAspect="1"/>
          </p:cNvPicPr>
          <p:nvPr/>
        </p:nvPicPr>
        <p:blipFill rotWithShape="1">
          <a:blip r:embed="rId3"/>
          <a:srcRect l="35678" t="28493" r="34837" b="27165"/>
          <a:stretch/>
        </p:blipFill>
        <p:spPr>
          <a:xfrm>
            <a:off x="7380961" y="2002135"/>
            <a:ext cx="3519814" cy="3040971"/>
          </a:xfrm>
          <a:prstGeom prst="rect">
            <a:avLst/>
          </a:prstGeom>
        </p:spPr>
      </p:pic>
      <p:sp>
        <p:nvSpPr>
          <p:cNvPr id="15" name="TextBox 14">
            <a:extLst>
              <a:ext uri="{FF2B5EF4-FFF2-40B4-BE49-F238E27FC236}">
                <a16:creationId xmlns:a16="http://schemas.microsoft.com/office/drawing/2014/main" id="{48772BE1-673C-1697-0518-F23CCC1590C3}"/>
              </a:ext>
            </a:extLst>
          </p:cNvPr>
          <p:cNvSpPr txBox="1"/>
          <p:nvPr/>
        </p:nvSpPr>
        <p:spPr>
          <a:xfrm>
            <a:off x="3046956" y="3247465"/>
            <a:ext cx="6093912" cy="369332"/>
          </a:xfrm>
          <a:prstGeom prst="rect">
            <a:avLst/>
          </a:prstGeom>
          <a:noFill/>
        </p:spPr>
        <p:txBody>
          <a:bodyPr wrap="square">
            <a:spAutoFit/>
          </a:bodyPr>
          <a:lstStyle/>
          <a:p>
            <a:endParaRPr lang="en-GB" dirty="0"/>
          </a:p>
        </p:txBody>
      </p:sp>
      <p:sp>
        <p:nvSpPr>
          <p:cNvPr id="17" name="TextBox 16">
            <a:extLst>
              <a:ext uri="{FF2B5EF4-FFF2-40B4-BE49-F238E27FC236}">
                <a16:creationId xmlns:a16="http://schemas.microsoft.com/office/drawing/2014/main" id="{C46686F2-B1C8-DCF2-9459-548F06650F58}"/>
              </a:ext>
            </a:extLst>
          </p:cNvPr>
          <p:cNvSpPr txBox="1"/>
          <p:nvPr/>
        </p:nvSpPr>
        <p:spPr>
          <a:xfrm>
            <a:off x="3046956" y="3247465"/>
            <a:ext cx="6093912" cy="369332"/>
          </a:xfrm>
          <a:prstGeom prst="rect">
            <a:avLst/>
          </a:prstGeom>
          <a:noFill/>
        </p:spPr>
        <p:txBody>
          <a:bodyPr wrap="square">
            <a:spAutoFit/>
          </a:bodyPr>
          <a:lstStyle/>
          <a:p>
            <a:endParaRPr lang="en-GB" dirty="0"/>
          </a:p>
        </p:txBody>
      </p:sp>
    </p:spTree>
    <p:extLst>
      <p:ext uri="{BB962C8B-B14F-4D97-AF65-F5344CB8AC3E}">
        <p14:creationId xmlns:p14="http://schemas.microsoft.com/office/powerpoint/2010/main" val="55119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EFB9EB-A451-CC52-D70A-FCF0400A616C}"/>
              </a:ext>
            </a:extLst>
          </p:cNvPr>
          <p:cNvSpPr txBox="1"/>
          <p:nvPr/>
        </p:nvSpPr>
        <p:spPr>
          <a:xfrm>
            <a:off x="687366" y="1176970"/>
            <a:ext cx="6093912" cy="461665"/>
          </a:xfrm>
          <a:prstGeom prst="rect">
            <a:avLst/>
          </a:prstGeom>
          <a:noFill/>
        </p:spPr>
        <p:txBody>
          <a:bodyPr wrap="square">
            <a:spAutoFit/>
          </a:bodyPr>
          <a:lstStyle/>
          <a:p>
            <a:r>
              <a:rPr lang="en-GB" sz="2400" dirty="0">
                <a:solidFill>
                  <a:srgbClr val="0070C0"/>
                </a:solidFill>
              </a:rPr>
              <a:t>Accessing primary sources</a:t>
            </a:r>
          </a:p>
        </p:txBody>
      </p:sp>
      <p:sp>
        <p:nvSpPr>
          <p:cNvPr id="8" name="TextBox 7">
            <a:extLst>
              <a:ext uri="{FF2B5EF4-FFF2-40B4-BE49-F238E27FC236}">
                <a16:creationId xmlns:a16="http://schemas.microsoft.com/office/drawing/2014/main" id="{A211F58F-1086-E677-1824-CC1A2EDAC678}"/>
              </a:ext>
            </a:extLst>
          </p:cNvPr>
          <p:cNvSpPr txBox="1"/>
          <p:nvPr/>
        </p:nvSpPr>
        <p:spPr>
          <a:xfrm>
            <a:off x="687365" y="6161603"/>
            <a:ext cx="10911736" cy="400110"/>
          </a:xfrm>
          <a:prstGeom prst="rect">
            <a:avLst/>
          </a:prstGeom>
          <a:noFill/>
        </p:spPr>
        <p:txBody>
          <a:bodyPr wrap="square">
            <a:spAutoFit/>
          </a:bodyPr>
          <a:lstStyle/>
          <a:p>
            <a:r>
              <a:rPr lang="en-GB" sz="2000" dirty="0">
                <a:solidFill>
                  <a:srgbClr val="0070C0"/>
                </a:solidFill>
              </a:rPr>
              <a:t>To use in displays, and for papers which are becoming fragile. Also as sources for activities we organise.</a:t>
            </a:r>
          </a:p>
        </p:txBody>
      </p:sp>
      <p:sp>
        <p:nvSpPr>
          <p:cNvPr id="15" name="TextBox 14">
            <a:extLst>
              <a:ext uri="{FF2B5EF4-FFF2-40B4-BE49-F238E27FC236}">
                <a16:creationId xmlns:a16="http://schemas.microsoft.com/office/drawing/2014/main" id="{48772BE1-673C-1697-0518-F23CCC1590C3}"/>
              </a:ext>
            </a:extLst>
          </p:cNvPr>
          <p:cNvSpPr txBox="1"/>
          <p:nvPr/>
        </p:nvSpPr>
        <p:spPr>
          <a:xfrm>
            <a:off x="3046956" y="3247465"/>
            <a:ext cx="6093912" cy="369332"/>
          </a:xfrm>
          <a:prstGeom prst="rect">
            <a:avLst/>
          </a:prstGeom>
          <a:noFill/>
        </p:spPr>
        <p:txBody>
          <a:bodyPr wrap="square">
            <a:spAutoFit/>
          </a:bodyPr>
          <a:lstStyle/>
          <a:p>
            <a:endParaRPr lang="en-GB" dirty="0"/>
          </a:p>
        </p:txBody>
      </p:sp>
      <p:sp>
        <p:nvSpPr>
          <p:cNvPr id="17" name="TextBox 16">
            <a:extLst>
              <a:ext uri="{FF2B5EF4-FFF2-40B4-BE49-F238E27FC236}">
                <a16:creationId xmlns:a16="http://schemas.microsoft.com/office/drawing/2014/main" id="{C46686F2-B1C8-DCF2-9459-548F06650F58}"/>
              </a:ext>
            </a:extLst>
          </p:cNvPr>
          <p:cNvSpPr txBox="1"/>
          <p:nvPr/>
        </p:nvSpPr>
        <p:spPr>
          <a:xfrm>
            <a:off x="3046956" y="3247465"/>
            <a:ext cx="6093912" cy="369332"/>
          </a:xfrm>
          <a:prstGeom prst="rect">
            <a:avLst/>
          </a:prstGeom>
          <a:noFill/>
        </p:spPr>
        <p:txBody>
          <a:bodyPr wrap="square">
            <a:spAutoFit/>
          </a:bodyPr>
          <a:lstStyle/>
          <a:p>
            <a:endParaRPr lang="en-GB" dirty="0"/>
          </a:p>
        </p:txBody>
      </p:sp>
      <p:pic>
        <p:nvPicPr>
          <p:cNvPr id="19" name="Picture 18">
            <a:extLst>
              <a:ext uri="{FF2B5EF4-FFF2-40B4-BE49-F238E27FC236}">
                <a16:creationId xmlns:a16="http://schemas.microsoft.com/office/drawing/2014/main" id="{A314725E-2D04-24C1-A755-11C085FA5FDE}"/>
              </a:ext>
            </a:extLst>
          </p:cNvPr>
          <p:cNvPicPr>
            <a:picLocks noChangeAspect="1"/>
          </p:cNvPicPr>
          <p:nvPr/>
        </p:nvPicPr>
        <p:blipFill rotWithShape="1">
          <a:blip r:embed="rId3"/>
          <a:srcRect l="63341" t="38331" r="16735" b="36535"/>
          <a:stretch/>
        </p:blipFill>
        <p:spPr>
          <a:xfrm>
            <a:off x="1565754" y="1683054"/>
            <a:ext cx="6325643" cy="4464908"/>
          </a:xfrm>
          <a:prstGeom prst="rect">
            <a:avLst/>
          </a:prstGeom>
        </p:spPr>
      </p:pic>
      <p:sp>
        <p:nvSpPr>
          <p:cNvPr id="12" name="TextBox 11">
            <a:extLst>
              <a:ext uri="{FF2B5EF4-FFF2-40B4-BE49-F238E27FC236}">
                <a16:creationId xmlns:a16="http://schemas.microsoft.com/office/drawing/2014/main" id="{275C7622-533E-15FA-1E4A-8D8DFB45DB46}"/>
              </a:ext>
            </a:extLst>
          </p:cNvPr>
          <p:cNvSpPr txBox="1"/>
          <p:nvPr/>
        </p:nvSpPr>
        <p:spPr>
          <a:xfrm>
            <a:off x="8305278" y="2369030"/>
            <a:ext cx="6093912" cy="1569660"/>
          </a:xfrm>
          <a:prstGeom prst="rect">
            <a:avLst/>
          </a:prstGeom>
          <a:noFill/>
        </p:spPr>
        <p:txBody>
          <a:bodyPr wrap="square">
            <a:spAutoFit/>
          </a:bodyPr>
          <a:lstStyle/>
          <a:p>
            <a:r>
              <a:rPr lang="en-GB" sz="2400" dirty="0">
                <a:solidFill>
                  <a:srgbClr val="0070C0"/>
                </a:solidFill>
              </a:rPr>
              <a:t>From one of our </a:t>
            </a:r>
          </a:p>
          <a:p>
            <a:r>
              <a:rPr lang="en-GB" sz="2400" dirty="0">
                <a:solidFill>
                  <a:srgbClr val="0070C0"/>
                </a:solidFill>
              </a:rPr>
              <a:t>Sandringham Logbooks</a:t>
            </a:r>
          </a:p>
          <a:p>
            <a:r>
              <a:rPr lang="en-GB" sz="2400" dirty="0">
                <a:solidFill>
                  <a:srgbClr val="0070C0"/>
                </a:solidFill>
              </a:rPr>
              <a:t>which were both </a:t>
            </a:r>
          </a:p>
          <a:p>
            <a:r>
              <a:rPr lang="en-GB" sz="2400" dirty="0">
                <a:solidFill>
                  <a:srgbClr val="0070C0"/>
                </a:solidFill>
              </a:rPr>
              <a:t>digitised during the project.</a:t>
            </a:r>
          </a:p>
        </p:txBody>
      </p:sp>
    </p:spTree>
    <p:extLst>
      <p:ext uri="{BB962C8B-B14F-4D97-AF65-F5344CB8AC3E}">
        <p14:creationId xmlns:p14="http://schemas.microsoft.com/office/powerpoint/2010/main" val="328938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Bringing Guiding History Alive"/>
          <p:cNvSpPr txBox="1"/>
          <p:nvPr/>
        </p:nvSpPr>
        <p:spPr>
          <a:xfrm>
            <a:off x="1134483" y="1326356"/>
            <a:ext cx="6756914" cy="421653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defRPr sz="9600">
                <a:latin typeface="Trebuchet MS"/>
                <a:ea typeface="Trebuchet MS"/>
                <a:cs typeface="Trebuchet MS"/>
                <a:sym typeface="Trebuchet MS"/>
              </a:defRPr>
            </a:lvl1pPr>
          </a:lstStyle>
          <a:p>
            <a:r>
              <a:rPr lang="en-GB" sz="2400" dirty="0">
                <a:solidFill>
                  <a:srgbClr val="0070C0"/>
                </a:solidFill>
              </a:rPr>
              <a:t>Interviewing project  </a:t>
            </a:r>
          </a:p>
          <a:p>
            <a:r>
              <a:rPr lang="en-GB" sz="2400" dirty="0">
                <a:solidFill>
                  <a:srgbClr val="0070C0"/>
                </a:solidFill>
              </a:rPr>
              <a:t>Share My Story (SMS)</a:t>
            </a:r>
          </a:p>
          <a:p>
            <a:endParaRPr lang="en-GB" sz="2400" dirty="0">
              <a:solidFill>
                <a:srgbClr val="0070C0"/>
              </a:solidFill>
            </a:endParaRPr>
          </a:p>
          <a:p>
            <a:endParaRPr lang="en-GB" sz="2400" dirty="0">
              <a:solidFill>
                <a:srgbClr val="0070C0"/>
              </a:solidFill>
            </a:endParaRPr>
          </a:p>
          <a:p>
            <a:endParaRPr lang="en-GB" sz="2400" dirty="0">
              <a:solidFill>
                <a:srgbClr val="0070C0"/>
              </a:solidFill>
            </a:endParaRPr>
          </a:p>
          <a:p>
            <a:r>
              <a:rPr lang="en-GB" sz="2400" dirty="0">
                <a:solidFill>
                  <a:srgbClr val="0070C0"/>
                </a:solidFill>
              </a:rPr>
              <a:t>Has been a challenge previously… but tried out a pilot, trained people based on CAS3 training, found a theme people were happy to talk about, sorted the paperwork, offered a badge and it worked! </a:t>
            </a:r>
          </a:p>
          <a:p>
            <a:endParaRPr lang="en-GB" sz="2800" dirty="0">
              <a:solidFill>
                <a:srgbClr val="0070C0"/>
              </a:solidFill>
            </a:endParaRPr>
          </a:p>
        </p:txBody>
      </p:sp>
      <p:sp>
        <p:nvSpPr>
          <p:cNvPr id="177" name="Slide Number"/>
          <p:cNvSpPr txBox="1">
            <a:spLocks noGrp="1"/>
          </p:cNvSpPr>
          <p:nvPr>
            <p:ph type="sldNum" sz="quarter" idx="4294967295"/>
          </p:nvPr>
        </p:nvSpPr>
        <p:spPr>
          <a:xfrm>
            <a:off x="11178768" y="6417935"/>
            <a:ext cx="175033" cy="2419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5" name="Bringing Guiding History Alive">
            <a:extLst>
              <a:ext uri="{FF2B5EF4-FFF2-40B4-BE49-F238E27FC236}">
                <a16:creationId xmlns:a16="http://schemas.microsoft.com/office/drawing/2014/main" id="{699E9FD8-356C-DCCC-590F-6DC970546EE2}"/>
              </a:ext>
            </a:extLst>
          </p:cNvPr>
          <p:cNvSpPr txBox="1"/>
          <p:nvPr/>
        </p:nvSpPr>
        <p:spPr>
          <a:xfrm>
            <a:off x="5910692" y="3874524"/>
            <a:ext cx="370614" cy="83099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lvl1pPr>
              <a:defRPr sz="9600">
                <a:latin typeface="Trebuchet MS"/>
                <a:ea typeface="Trebuchet MS"/>
                <a:cs typeface="Trebuchet MS"/>
                <a:sym typeface="Trebuchet MS"/>
              </a:defRPr>
            </a:lvl1pPr>
          </a:lstStyle>
          <a:p>
            <a:pPr algn="ctr"/>
            <a:r>
              <a:rPr lang="en-GB" sz="4800" dirty="0">
                <a:solidFill>
                  <a:srgbClr val="0070C0"/>
                </a:solidFill>
              </a:rPr>
              <a:t> </a:t>
            </a:r>
            <a:endParaRPr sz="4800" dirty="0">
              <a:solidFill>
                <a:srgbClr val="0070C0"/>
              </a:solidFill>
            </a:endParaRPr>
          </a:p>
        </p:txBody>
      </p:sp>
      <p:sp>
        <p:nvSpPr>
          <p:cNvPr id="6" name="Bringing Guiding History Alive">
            <a:extLst>
              <a:ext uri="{FF2B5EF4-FFF2-40B4-BE49-F238E27FC236}">
                <a16:creationId xmlns:a16="http://schemas.microsoft.com/office/drawing/2014/main" id="{EF61BA66-93F5-3B90-645F-B8BF45F5E3D3}"/>
              </a:ext>
            </a:extLst>
          </p:cNvPr>
          <p:cNvSpPr txBox="1"/>
          <p:nvPr/>
        </p:nvSpPr>
        <p:spPr>
          <a:xfrm>
            <a:off x="1134483" y="5440418"/>
            <a:ext cx="9650427" cy="83099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defRPr sz="9600">
                <a:latin typeface="Trebuchet MS"/>
                <a:ea typeface="Trebuchet MS"/>
                <a:cs typeface="Trebuchet MS"/>
                <a:sym typeface="Trebuchet MS"/>
              </a:defRPr>
            </a:lvl1pPr>
          </a:lstStyle>
          <a:p>
            <a:r>
              <a:rPr lang="en-GB" sz="2400" dirty="0">
                <a:solidFill>
                  <a:srgbClr val="0070C0"/>
                </a:solidFill>
              </a:rPr>
              <a:t>Downside – recording possibly not up to ‘excellent’ standard, but we do have something. It is on Zoom, plus we also have videos. </a:t>
            </a:r>
          </a:p>
        </p:txBody>
      </p:sp>
      <p:pic>
        <p:nvPicPr>
          <p:cNvPr id="2" name="Picture 1">
            <a:extLst>
              <a:ext uri="{FF2B5EF4-FFF2-40B4-BE49-F238E27FC236}">
                <a16:creationId xmlns:a16="http://schemas.microsoft.com/office/drawing/2014/main" id="{4FB38EBD-68A1-70A0-365F-771C060ECBEA}"/>
              </a:ext>
            </a:extLst>
          </p:cNvPr>
          <p:cNvPicPr>
            <a:picLocks noChangeAspect="1"/>
          </p:cNvPicPr>
          <p:nvPr/>
        </p:nvPicPr>
        <p:blipFill>
          <a:blip r:embed="rId3"/>
          <a:stretch>
            <a:fillRect/>
          </a:stretch>
        </p:blipFill>
        <p:spPr>
          <a:xfrm>
            <a:off x="8229357" y="1326356"/>
            <a:ext cx="3632792" cy="3617082"/>
          </a:xfrm>
          <a:prstGeom prst="rect">
            <a:avLst/>
          </a:prstGeom>
        </p:spPr>
      </p:pic>
      <p:pic>
        <p:nvPicPr>
          <p:cNvPr id="3" name="Picture 2">
            <a:extLst>
              <a:ext uri="{FF2B5EF4-FFF2-40B4-BE49-F238E27FC236}">
                <a16:creationId xmlns:a16="http://schemas.microsoft.com/office/drawing/2014/main" id="{57D46BA9-BF28-E61D-628B-600C17A62031}"/>
              </a:ext>
            </a:extLst>
          </p:cNvPr>
          <p:cNvPicPr>
            <a:picLocks noChangeAspect="1"/>
          </p:cNvPicPr>
          <p:nvPr/>
        </p:nvPicPr>
        <p:blipFill rotWithShape="1">
          <a:blip r:embed="rId4"/>
          <a:srcRect l="16233" t="12968" r="28346" b="11964"/>
          <a:stretch/>
        </p:blipFill>
        <p:spPr>
          <a:xfrm>
            <a:off x="5051824" y="691213"/>
            <a:ext cx="3008553" cy="2292263"/>
          </a:xfrm>
          <a:prstGeom prst="rect">
            <a:avLst/>
          </a:prstGeom>
        </p:spPr>
      </p:pic>
    </p:spTree>
    <p:extLst>
      <p:ext uri="{BB962C8B-B14F-4D97-AF65-F5344CB8AC3E}">
        <p14:creationId xmlns:p14="http://schemas.microsoft.com/office/powerpoint/2010/main" val="109793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Bringing Guiding History Alive"/>
          <p:cNvSpPr txBox="1"/>
          <p:nvPr/>
        </p:nvSpPr>
        <p:spPr>
          <a:xfrm>
            <a:off x="703391" y="1216148"/>
            <a:ext cx="7075272" cy="224676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lvl1pPr>
              <a:defRPr sz="9600">
                <a:latin typeface="Trebuchet MS"/>
                <a:ea typeface="Trebuchet MS"/>
                <a:cs typeface="Trebuchet MS"/>
                <a:sym typeface="Trebuchet MS"/>
              </a:defRPr>
            </a:lvl1pPr>
          </a:lstStyle>
          <a:p>
            <a:r>
              <a:rPr lang="en-GB" sz="2800" dirty="0">
                <a:solidFill>
                  <a:srgbClr val="0070C0"/>
                </a:solidFill>
              </a:rPr>
              <a:t>Moving on…. What would be the next project…. The opportunities are out there.</a:t>
            </a:r>
          </a:p>
          <a:p>
            <a:r>
              <a:rPr lang="en-GB" sz="2800" dirty="0">
                <a:solidFill>
                  <a:srgbClr val="0070C0"/>
                </a:solidFill>
              </a:rPr>
              <a:t> </a:t>
            </a:r>
          </a:p>
          <a:p>
            <a:r>
              <a:rPr lang="en-GB" sz="2800" dirty="0">
                <a:solidFill>
                  <a:srgbClr val="0070C0"/>
                </a:solidFill>
              </a:rPr>
              <a:t>We need to continue to be proactive, and it is easier now as so much is online.</a:t>
            </a:r>
          </a:p>
        </p:txBody>
      </p:sp>
      <p:sp>
        <p:nvSpPr>
          <p:cNvPr id="177" name="Slide Number"/>
          <p:cNvSpPr txBox="1">
            <a:spLocks noGrp="1"/>
          </p:cNvSpPr>
          <p:nvPr>
            <p:ph type="sldNum" sz="quarter" idx="4294967295"/>
          </p:nvPr>
        </p:nvSpPr>
        <p:spPr>
          <a:xfrm>
            <a:off x="11178768" y="6417935"/>
            <a:ext cx="175033" cy="2419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5" name="Bringing Guiding History Alive">
            <a:extLst>
              <a:ext uri="{FF2B5EF4-FFF2-40B4-BE49-F238E27FC236}">
                <a16:creationId xmlns:a16="http://schemas.microsoft.com/office/drawing/2014/main" id="{699E9FD8-356C-DCCC-590F-6DC970546EE2}"/>
              </a:ext>
            </a:extLst>
          </p:cNvPr>
          <p:cNvSpPr txBox="1"/>
          <p:nvPr/>
        </p:nvSpPr>
        <p:spPr>
          <a:xfrm>
            <a:off x="5910692" y="3874524"/>
            <a:ext cx="370614" cy="83099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a:defRPr sz="9600">
                <a:latin typeface="Trebuchet MS"/>
                <a:ea typeface="Trebuchet MS"/>
                <a:cs typeface="Trebuchet MS"/>
                <a:sym typeface="Trebuchet MS"/>
              </a:defRPr>
            </a:lvl1pPr>
          </a:lstStyle>
          <a:p>
            <a:pPr algn="ctr"/>
            <a:r>
              <a:rPr lang="en-GB" sz="4800" dirty="0">
                <a:solidFill>
                  <a:srgbClr val="0070C0"/>
                </a:solidFill>
              </a:rPr>
              <a:t> </a:t>
            </a:r>
            <a:endParaRPr sz="4800" dirty="0">
              <a:solidFill>
                <a:srgbClr val="0070C0"/>
              </a:solidFill>
            </a:endParaRPr>
          </a:p>
        </p:txBody>
      </p:sp>
      <p:sp>
        <p:nvSpPr>
          <p:cNvPr id="6" name="Bringing Guiding History Alive">
            <a:extLst>
              <a:ext uri="{FF2B5EF4-FFF2-40B4-BE49-F238E27FC236}">
                <a16:creationId xmlns:a16="http://schemas.microsoft.com/office/drawing/2014/main" id="{EF61BA66-93F5-3B90-645F-B8BF45F5E3D3}"/>
              </a:ext>
            </a:extLst>
          </p:cNvPr>
          <p:cNvSpPr txBox="1"/>
          <p:nvPr/>
        </p:nvSpPr>
        <p:spPr>
          <a:xfrm>
            <a:off x="1134483" y="4105356"/>
            <a:ext cx="8923918"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lvl1pPr>
              <a:defRPr sz="9600">
                <a:latin typeface="Trebuchet MS"/>
                <a:ea typeface="Trebuchet MS"/>
                <a:cs typeface="Trebuchet MS"/>
                <a:sym typeface="Trebuchet MS"/>
              </a:defRPr>
            </a:lvl1pPr>
          </a:lstStyle>
          <a:p>
            <a:endParaRPr lang="en-GB" sz="3200" dirty="0">
              <a:solidFill>
                <a:srgbClr val="0070C0"/>
              </a:solidFill>
            </a:endParaRPr>
          </a:p>
        </p:txBody>
      </p:sp>
      <p:sp>
        <p:nvSpPr>
          <p:cNvPr id="7" name="Bringing Guiding History Alive">
            <a:extLst>
              <a:ext uri="{FF2B5EF4-FFF2-40B4-BE49-F238E27FC236}">
                <a16:creationId xmlns:a16="http://schemas.microsoft.com/office/drawing/2014/main" id="{931857E6-57AC-0E89-44CB-EFF45E23ED56}"/>
              </a:ext>
            </a:extLst>
          </p:cNvPr>
          <p:cNvSpPr txBox="1"/>
          <p:nvPr/>
        </p:nvSpPr>
        <p:spPr>
          <a:xfrm>
            <a:off x="1134483" y="5534888"/>
            <a:ext cx="6756914" cy="95410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lvl1pPr>
              <a:defRPr sz="9600">
                <a:latin typeface="Trebuchet MS"/>
                <a:ea typeface="Trebuchet MS"/>
                <a:cs typeface="Trebuchet MS"/>
                <a:sym typeface="Trebuchet MS"/>
              </a:defRPr>
            </a:lvl1pPr>
          </a:lstStyle>
          <a:p>
            <a:r>
              <a:rPr lang="en-GB" sz="2800" dirty="0">
                <a:solidFill>
                  <a:srgbClr val="0070C0"/>
                </a:solidFill>
              </a:rPr>
              <a:t>We are gaining in confidence in applying for funding, learning the buzz words! </a:t>
            </a:r>
          </a:p>
        </p:txBody>
      </p:sp>
      <p:sp>
        <p:nvSpPr>
          <p:cNvPr id="8" name="Bringing Guiding History Alive">
            <a:extLst>
              <a:ext uri="{FF2B5EF4-FFF2-40B4-BE49-F238E27FC236}">
                <a16:creationId xmlns:a16="http://schemas.microsoft.com/office/drawing/2014/main" id="{E89F7F2E-7C37-35CD-CD4C-5570108CE84D}"/>
              </a:ext>
            </a:extLst>
          </p:cNvPr>
          <p:cNvSpPr txBox="1"/>
          <p:nvPr/>
        </p:nvSpPr>
        <p:spPr>
          <a:xfrm>
            <a:off x="1134483" y="3651386"/>
            <a:ext cx="6756914" cy="18158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lvl1pPr>
              <a:defRPr sz="9600">
                <a:latin typeface="Trebuchet MS"/>
                <a:ea typeface="Trebuchet MS"/>
                <a:cs typeface="Trebuchet MS"/>
                <a:sym typeface="Trebuchet MS"/>
              </a:defRPr>
            </a:lvl1pPr>
          </a:lstStyle>
          <a:p>
            <a:r>
              <a:rPr lang="en-GB" sz="2800" dirty="0">
                <a:solidFill>
                  <a:srgbClr val="0070C0"/>
                </a:solidFill>
              </a:rPr>
              <a:t>Went to National Archives session – thank you for introducing us to them and to other agencies!  They talked about Testbed funding</a:t>
            </a:r>
          </a:p>
        </p:txBody>
      </p:sp>
      <p:pic>
        <p:nvPicPr>
          <p:cNvPr id="3" name="Picture 2">
            <a:extLst>
              <a:ext uri="{FF2B5EF4-FFF2-40B4-BE49-F238E27FC236}">
                <a16:creationId xmlns:a16="http://schemas.microsoft.com/office/drawing/2014/main" id="{979447C2-2FC1-9905-37EB-ADBF11E57402}"/>
              </a:ext>
            </a:extLst>
          </p:cNvPr>
          <p:cNvPicPr>
            <a:picLocks noChangeAspect="1"/>
          </p:cNvPicPr>
          <p:nvPr/>
        </p:nvPicPr>
        <p:blipFill>
          <a:blip r:embed="rId3"/>
          <a:stretch>
            <a:fillRect/>
          </a:stretch>
        </p:blipFill>
        <p:spPr>
          <a:xfrm>
            <a:off x="8110153" y="1334175"/>
            <a:ext cx="3539657" cy="3864127"/>
          </a:xfrm>
          <a:prstGeom prst="rect">
            <a:avLst/>
          </a:prstGeom>
        </p:spPr>
      </p:pic>
    </p:spTree>
    <p:extLst>
      <p:ext uri="{BB962C8B-B14F-4D97-AF65-F5344CB8AC3E}">
        <p14:creationId xmlns:p14="http://schemas.microsoft.com/office/powerpoint/2010/main" val="150528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Bringing Guiding History Alive"/>
          <p:cNvSpPr txBox="1"/>
          <p:nvPr/>
        </p:nvSpPr>
        <p:spPr>
          <a:xfrm>
            <a:off x="1986253" y="1405501"/>
            <a:ext cx="8923918" cy="304698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defRPr sz="9600">
                <a:latin typeface="Trebuchet MS"/>
                <a:ea typeface="Trebuchet MS"/>
                <a:cs typeface="Trebuchet MS"/>
                <a:sym typeface="Trebuchet MS"/>
              </a:defRPr>
            </a:lvl1pPr>
          </a:lstStyle>
          <a:p>
            <a:r>
              <a:rPr lang="en-GB" sz="4800" dirty="0">
                <a:solidFill>
                  <a:srgbClr val="0070C0"/>
                </a:solidFill>
              </a:rPr>
              <a:t>Fab opportunity! </a:t>
            </a:r>
          </a:p>
          <a:p>
            <a:endParaRPr lang="en-GB" sz="4800" dirty="0">
              <a:solidFill>
                <a:srgbClr val="0070C0"/>
              </a:solidFill>
            </a:endParaRPr>
          </a:p>
          <a:p>
            <a:r>
              <a:rPr lang="en-GB" sz="4800" dirty="0">
                <a:solidFill>
                  <a:srgbClr val="0070C0"/>
                </a:solidFill>
              </a:rPr>
              <a:t>Did you know Princess Elizabeth was a Girl Guide?  </a:t>
            </a:r>
          </a:p>
        </p:txBody>
      </p:sp>
      <p:sp>
        <p:nvSpPr>
          <p:cNvPr id="177" name="Slide Number"/>
          <p:cNvSpPr txBox="1">
            <a:spLocks noGrp="1"/>
          </p:cNvSpPr>
          <p:nvPr>
            <p:ph type="sldNum" sz="quarter" idx="4294967295"/>
          </p:nvPr>
        </p:nvSpPr>
        <p:spPr>
          <a:xfrm>
            <a:off x="11178768" y="6417935"/>
            <a:ext cx="175033" cy="2419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5" name="Bringing Guiding History Alive">
            <a:extLst>
              <a:ext uri="{FF2B5EF4-FFF2-40B4-BE49-F238E27FC236}">
                <a16:creationId xmlns:a16="http://schemas.microsoft.com/office/drawing/2014/main" id="{699E9FD8-356C-DCCC-590F-6DC970546EE2}"/>
              </a:ext>
            </a:extLst>
          </p:cNvPr>
          <p:cNvSpPr txBox="1"/>
          <p:nvPr/>
        </p:nvSpPr>
        <p:spPr>
          <a:xfrm>
            <a:off x="1861507" y="3874524"/>
            <a:ext cx="8468985" cy="230832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lvl1pPr>
              <a:defRPr sz="9600">
                <a:latin typeface="Trebuchet MS"/>
                <a:ea typeface="Trebuchet MS"/>
                <a:cs typeface="Trebuchet MS"/>
                <a:sym typeface="Trebuchet MS"/>
              </a:defRPr>
            </a:lvl1pPr>
          </a:lstStyle>
          <a:p>
            <a:pPr algn="ctr"/>
            <a:endParaRPr lang="en-GB" sz="4800" dirty="0">
              <a:solidFill>
                <a:srgbClr val="0070C0"/>
              </a:solidFill>
            </a:endParaRPr>
          </a:p>
          <a:p>
            <a:pPr algn="ctr"/>
            <a:r>
              <a:rPr lang="en-GB" sz="4800" dirty="0">
                <a:solidFill>
                  <a:srgbClr val="0070C0"/>
                </a:solidFill>
              </a:rPr>
              <a:t>Girl Guide, Ranger and Patron</a:t>
            </a:r>
          </a:p>
          <a:p>
            <a:pPr algn="ctr"/>
            <a:r>
              <a:rPr lang="en-GB" sz="4800" dirty="0">
                <a:solidFill>
                  <a:srgbClr val="0070C0"/>
                </a:solidFill>
              </a:rPr>
              <a:t> </a:t>
            </a:r>
            <a:endParaRPr sz="4800" dirty="0">
              <a:solidFill>
                <a:srgbClr val="0070C0"/>
              </a:solidFill>
            </a:endParaRPr>
          </a:p>
        </p:txBody>
      </p:sp>
    </p:spTree>
    <p:extLst>
      <p:ext uri="{BB962C8B-B14F-4D97-AF65-F5344CB8AC3E}">
        <p14:creationId xmlns:p14="http://schemas.microsoft.com/office/powerpoint/2010/main" val="351662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Bringing Guiding History Alive"/>
          <p:cNvSpPr txBox="1"/>
          <p:nvPr/>
        </p:nvSpPr>
        <p:spPr>
          <a:xfrm>
            <a:off x="3668252" y="1330345"/>
            <a:ext cx="6202258" cy="37856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defRPr sz="9600">
                <a:latin typeface="Trebuchet MS"/>
                <a:ea typeface="Trebuchet MS"/>
                <a:cs typeface="Trebuchet MS"/>
                <a:sym typeface="Trebuchet MS"/>
              </a:defRPr>
            </a:lvl1pPr>
          </a:lstStyle>
          <a:p>
            <a:endParaRPr lang="en-GB" sz="4800" dirty="0">
              <a:solidFill>
                <a:srgbClr val="4E88C7"/>
              </a:solidFill>
            </a:endParaRPr>
          </a:p>
          <a:p>
            <a:endParaRPr lang="en-GB" sz="4800" dirty="0">
              <a:solidFill>
                <a:srgbClr val="4E88C7"/>
              </a:solidFill>
            </a:endParaRPr>
          </a:p>
          <a:p>
            <a:endParaRPr lang="en-GB" sz="4800" dirty="0">
              <a:solidFill>
                <a:srgbClr val="4E88C7"/>
              </a:solidFill>
            </a:endParaRPr>
          </a:p>
          <a:p>
            <a:endParaRPr lang="en-GB" sz="4800" dirty="0">
              <a:solidFill>
                <a:srgbClr val="4E88C7"/>
              </a:solidFill>
            </a:endParaRPr>
          </a:p>
          <a:p>
            <a:endParaRPr sz="4800" dirty="0">
              <a:solidFill>
                <a:srgbClr val="4E88C7"/>
              </a:solidFill>
            </a:endParaRPr>
          </a:p>
        </p:txBody>
      </p:sp>
      <p:sp>
        <p:nvSpPr>
          <p:cNvPr id="177" name="Slide Number"/>
          <p:cNvSpPr txBox="1">
            <a:spLocks noGrp="1"/>
          </p:cNvSpPr>
          <p:nvPr>
            <p:ph type="sldNum" sz="quarter" idx="4294967295"/>
          </p:nvPr>
        </p:nvSpPr>
        <p:spPr>
          <a:xfrm>
            <a:off x="11178768" y="6417935"/>
            <a:ext cx="175033" cy="2419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7" name="Picture 6" descr="A picture containing text, person, outdoor, military uniform&#10;&#10;Description automatically generated">
            <a:extLst>
              <a:ext uri="{FF2B5EF4-FFF2-40B4-BE49-F238E27FC236}">
                <a16:creationId xmlns:a16="http://schemas.microsoft.com/office/drawing/2014/main" id="{C449249F-9F86-C764-84AB-C4A107381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879" y="918081"/>
            <a:ext cx="3530242" cy="5499854"/>
          </a:xfrm>
          <a:prstGeom prst="rect">
            <a:avLst/>
          </a:prstGeom>
        </p:spPr>
      </p:pic>
    </p:spTree>
    <p:extLst>
      <p:ext uri="{BB962C8B-B14F-4D97-AF65-F5344CB8AC3E}">
        <p14:creationId xmlns:p14="http://schemas.microsoft.com/office/powerpoint/2010/main" val="203107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Bringing Guiding History Alive"/>
          <p:cNvSpPr txBox="1"/>
          <p:nvPr/>
        </p:nvSpPr>
        <p:spPr>
          <a:xfrm>
            <a:off x="1986253" y="1405501"/>
            <a:ext cx="8923918" cy="304698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defRPr sz="9600">
                <a:latin typeface="Trebuchet MS"/>
                <a:ea typeface="Trebuchet MS"/>
                <a:cs typeface="Trebuchet MS"/>
                <a:sym typeface="Trebuchet MS"/>
              </a:defRPr>
            </a:lvl1pPr>
          </a:lstStyle>
          <a:p>
            <a:r>
              <a:rPr lang="en-GB" sz="4800" dirty="0">
                <a:solidFill>
                  <a:srgbClr val="0070C0"/>
                </a:solidFill>
              </a:rPr>
              <a:t>Applied to The National Archives Testbed Fund – Themed Round -</a:t>
            </a:r>
          </a:p>
          <a:p>
            <a:r>
              <a:rPr lang="en-GB" sz="4800" dirty="0">
                <a:solidFill>
                  <a:srgbClr val="0070C0"/>
                </a:solidFill>
              </a:rPr>
              <a:t>The Queen’s Platinum Jubilee </a:t>
            </a:r>
          </a:p>
        </p:txBody>
      </p:sp>
      <p:sp>
        <p:nvSpPr>
          <p:cNvPr id="177" name="Slide Number"/>
          <p:cNvSpPr txBox="1">
            <a:spLocks noGrp="1"/>
          </p:cNvSpPr>
          <p:nvPr>
            <p:ph type="sldNum" sz="quarter" idx="4294967295"/>
          </p:nvPr>
        </p:nvSpPr>
        <p:spPr>
          <a:xfrm>
            <a:off x="11178768" y="6417935"/>
            <a:ext cx="175033" cy="2419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Tree>
    <p:extLst>
      <p:ext uri="{BB962C8B-B14F-4D97-AF65-F5344CB8AC3E}">
        <p14:creationId xmlns:p14="http://schemas.microsoft.com/office/powerpoint/2010/main" val="144890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Bringing Guiding History Alive"/>
          <p:cNvSpPr txBox="1"/>
          <p:nvPr/>
        </p:nvSpPr>
        <p:spPr>
          <a:xfrm>
            <a:off x="746176" y="1493184"/>
            <a:ext cx="3738142" cy="403187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lvl1pPr>
              <a:defRPr sz="9600">
                <a:latin typeface="Trebuchet MS"/>
                <a:ea typeface="Trebuchet MS"/>
                <a:cs typeface="Trebuchet MS"/>
                <a:sym typeface="Trebuchet MS"/>
              </a:defRPr>
            </a:lvl1pPr>
          </a:lstStyle>
          <a:p>
            <a:r>
              <a:rPr lang="en-GB" sz="3200" dirty="0">
                <a:solidFill>
                  <a:srgbClr val="0070C0"/>
                </a:solidFill>
              </a:rPr>
              <a:t>Royal time travelling display</a:t>
            </a:r>
          </a:p>
          <a:p>
            <a:r>
              <a:rPr lang="en-GB" sz="3200" dirty="0">
                <a:solidFill>
                  <a:srgbClr val="0070C0"/>
                </a:solidFill>
              </a:rPr>
              <a:t>including display, and accompanying album, badge, activities, and quizzes to make interactive. </a:t>
            </a:r>
          </a:p>
        </p:txBody>
      </p:sp>
      <p:sp>
        <p:nvSpPr>
          <p:cNvPr id="177" name="Slide Number"/>
          <p:cNvSpPr txBox="1">
            <a:spLocks noGrp="1"/>
          </p:cNvSpPr>
          <p:nvPr>
            <p:ph type="sldNum" sz="quarter" idx="4294967295"/>
          </p:nvPr>
        </p:nvSpPr>
        <p:spPr>
          <a:xfrm>
            <a:off x="11178768" y="6417935"/>
            <a:ext cx="175033" cy="2419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pic>
        <p:nvPicPr>
          <p:cNvPr id="3" name="Picture 2">
            <a:extLst>
              <a:ext uri="{FF2B5EF4-FFF2-40B4-BE49-F238E27FC236}">
                <a16:creationId xmlns:a16="http://schemas.microsoft.com/office/drawing/2014/main" id="{5012E40E-C089-5538-73F7-B1DBFC0241F8}"/>
              </a:ext>
            </a:extLst>
          </p:cNvPr>
          <p:cNvPicPr>
            <a:picLocks noChangeAspect="1"/>
          </p:cNvPicPr>
          <p:nvPr/>
        </p:nvPicPr>
        <p:blipFill rotWithShape="1">
          <a:blip r:embed="rId3"/>
          <a:srcRect l="37397" t="24293" r="5172" b="25662"/>
          <a:stretch/>
        </p:blipFill>
        <p:spPr>
          <a:xfrm>
            <a:off x="4935255" y="1054772"/>
            <a:ext cx="7002049" cy="3432131"/>
          </a:xfrm>
          <a:prstGeom prst="rect">
            <a:avLst/>
          </a:prstGeom>
        </p:spPr>
      </p:pic>
      <p:pic>
        <p:nvPicPr>
          <p:cNvPr id="5" name="Picture 4">
            <a:extLst>
              <a:ext uri="{FF2B5EF4-FFF2-40B4-BE49-F238E27FC236}">
                <a16:creationId xmlns:a16="http://schemas.microsoft.com/office/drawing/2014/main" id="{AA5166C1-C9FC-7C29-492C-CA98DEA68EAC}"/>
              </a:ext>
            </a:extLst>
          </p:cNvPr>
          <p:cNvPicPr>
            <a:picLocks noChangeAspect="1"/>
          </p:cNvPicPr>
          <p:nvPr/>
        </p:nvPicPr>
        <p:blipFill rotWithShape="1">
          <a:blip r:embed="rId4"/>
          <a:srcRect l="75794" t="53225" r="7105" b="26314"/>
          <a:stretch/>
        </p:blipFill>
        <p:spPr>
          <a:xfrm rot="1059669">
            <a:off x="8794603" y="4348656"/>
            <a:ext cx="3109958" cy="2044844"/>
          </a:xfrm>
          <a:prstGeom prst="rect">
            <a:avLst/>
          </a:prstGeom>
        </p:spPr>
      </p:pic>
      <p:sp>
        <p:nvSpPr>
          <p:cNvPr id="9" name="TextBox 8">
            <a:extLst>
              <a:ext uri="{FF2B5EF4-FFF2-40B4-BE49-F238E27FC236}">
                <a16:creationId xmlns:a16="http://schemas.microsoft.com/office/drawing/2014/main" id="{CB66B923-4F72-E189-D583-60DAD5A9DCA6}"/>
              </a:ext>
            </a:extLst>
          </p:cNvPr>
          <p:cNvSpPr txBox="1"/>
          <p:nvPr/>
        </p:nvSpPr>
        <p:spPr>
          <a:xfrm>
            <a:off x="3046956" y="3247465"/>
            <a:ext cx="6093912" cy="369332"/>
          </a:xfrm>
          <a:prstGeom prst="rect">
            <a:avLst/>
          </a:prstGeom>
          <a:noFill/>
        </p:spPr>
        <p:txBody>
          <a:bodyPr wrap="square">
            <a:spAutoFit/>
          </a:bodyPr>
          <a:lstStyle/>
          <a:p>
            <a:endParaRPr lang="en-GB" dirty="0"/>
          </a:p>
        </p:txBody>
      </p:sp>
      <p:sp>
        <p:nvSpPr>
          <p:cNvPr id="11" name="TextBox 10">
            <a:extLst>
              <a:ext uri="{FF2B5EF4-FFF2-40B4-BE49-F238E27FC236}">
                <a16:creationId xmlns:a16="http://schemas.microsoft.com/office/drawing/2014/main" id="{37A56BA2-8035-EBB4-E894-D12A947BF779}"/>
              </a:ext>
            </a:extLst>
          </p:cNvPr>
          <p:cNvSpPr txBox="1"/>
          <p:nvPr/>
        </p:nvSpPr>
        <p:spPr>
          <a:xfrm>
            <a:off x="3046956" y="3247465"/>
            <a:ext cx="6093912" cy="369332"/>
          </a:xfrm>
          <a:prstGeom prst="rect">
            <a:avLst/>
          </a:prstGeom>
          <a:noFill/>
        </p:spPr>
        <p:txBody>
          <a:bodyPr wrap="square">
            <a:spAutoFit/>
          </a:bodyPr>
          <a:lstStyle/>
          <a:p>
            <a:endParaRPr lang="en-GB" dirty="0"/>
          </a:p>
        </p:txBody>
      </p:sp>
      <p:sp>
        <p:nvSpPr>
          <p:cNvPr id="13" name="TextBox 12">
            <a:extLst>
              <a:ext uri="{FF2B5EF4-FFF2-40B4-BE49-F238E27FC236}">
                <a16:creationId xmlns:a16="http://schemas.microsoft.com/office/drawing/2014/main" id="{11FE8784-29DF-192C-2D07-32FDDD0AA94A}"/>
              </a:ext>
            </a:extLst>
          </p:cNvPr>
          <p:cNvSpPr txBox="1"/>
          <p:nvPr/>
        </p:nvSpPr>
        <p:spPr>
          <a:xfrm>
            <a:off x="3046956" y="3247465"/>
            <a:ext cx="6093912" cy="369332"/>
          </a:xfrm>
          <a:prstGeom prst="rect">
            <a:avLst/>
          </a:prstGeom>
          <a:noFill/>
        </p:spPr>
        <p:txBody>
          <a:bodyPr wrap="square">
            <a:spAutoFit/>
          </a:bodyPr>
          <a:lstStyle/>
          <a:p>
            <a:endParaRPr lang="en-GB" dirty="0"/>
          </a:p>
        </p:txBody>
      </p:sp>
      <p:pic>
        <p:nvPicPr>
          <p:cNvPr id="12" name="Picture 11" descr="A picture containing text&#10;&#10;Description automatically generated">
            <a:extLst>
              <a:ext uri="{FF2B5EF4-FFF2-40B4-BE49-F238E27FC236}">
                <a16:creationId xmlns:a16="http://schemas.microsoft.com/office/drawing/2014/main" id="{91D31F52-2498-8C3C-CA3C-731DFE6763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9821" y="4421685"/>
            <a:ext cx="2151411" cy="2169556"/>
          </a:xfrm>
          <a:prstGeom prst="ellipse">
            <a:avLst/>
          </a:prstGeom>
        </p:spPr>
      </p:pic>
      <p:pic>
        <p:nvPicPr>
          <p:cNvPr id="15" name="Picture 14">
            <a:extLst>
              <a:ext uri="{FF2B5EF4-FFF2-40B4-BE49-F238E27FC236}">
                <a16:creationId xmlns:a16="http://schemas.microsoft.com/office/drawing/2014/main" id="{9AFD6837-F7F8-F55E-2A99-5BE51316FE15}"/>
              </a:ext>
            </a:extLst>
          </p:cNvPr>
          <p:cNvPicPr>
            <a:picLocks noChangeAspect="1"/>
          </p:cNvPicPr>
          <p:nvPr/>
        </p:nvPicPr>
        <p:blipFill rotWithShape="1">
          <a:blip r:embed="rId6"/>
          <a:srcRect l="34623" t="18471" r="41055" b="39360"/>
          <a:stretch/>
        </p:blipFill>
        <p:spPr>
          <a:xfrm>
            <a:off x="6509697" y="4420542"/>
            <a:ext cx="2048007" cy="1997393"/>
          </a:xfrm>
          <a:prstGeom prst="rect">
            <a:avLst/>
          </a:prstGeom>
        </p:spPr>
      </p:pic>
    </p:spTree>
    <p:extLst>
      <p:ext uri="{BB962C8B-B14F-4D97-AF65-F5344CB8AC3E}">
        <p14:creationId xmlns:p14="http://schemas.microsoft.com/office/powerpoint/2010/main" val="100267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77DA3A-8A8C-85A3-73AE-5D3BB813A201}"/>
              </a:ext>
            </a:extLst>
          </p:cNvPr>
          <p:cNvPicPr>
            <a:picLocks noChangeAspect="1"/>
          </p:cNvPicPr>
          <p:nvPr/>
        </p:nvPicPr>
        <p:blipFill rotWithShape="1">
          <a:blip r:embed="rId3"/>
          <a:srcRect l="13907" t="17354" r="14592"/>
          <a:stretch/>
        </p:blipFill>
        <p:spPr>
          <a:xfrm>
            <a:off x="6096000" y="1432738"/>
            <a:ext cx="5986768" cy="3892464"/>
          </a:xfrm>
          <a:prstGeom prst="rect">
            <a:avLst/>
          </a:prstGeom>
        </p:spPr>
      </p:pic>
      <p:pic>
        <p:nvPicPr>
          <p:cNvPr id="4" name="Picture 3" descr="A picture containing tree, outdoor, grass, house&#10;&#10;Description automatically generated">
            <a:extLst>
              <a:ext uri="{FF2B5EF4-FFF2-40B4-BE49-F238E27FC236}">
                <a16:creationId xmlns:a16="http://schemas.microsoft.com/office/drawing/2014/main" id="{56775245-7290-9770-4500-0C43FC9AD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049" y="1482842"/>
            <a:ext cx="5056340" cy="3792256"/>
          </a:xfrm>
          <a:prstGeom prst="rect">
            <a:avLst/>
          </a:prstGeom>
        </p:spPr>
      </p:pic>
    </p:spTree>
    <p:extLst>
      <p:ext uri="{BB962C8B-B14F-4D97-AF65-F5344CB8AC3E}">
        <p14:creationId xmlns:p14="http://schemas.microsoft.com/office/powerpoint/2010/main" val="160098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9EF2478-2641-4C60-A348-200EFD775963}"/>
              </a:ext>
            </a:extLst>
          </p:cNvPr>
          <p:cNvSpPr>
            <a:spLocks noGrp="1"/>
          </p:cNvSpPr>
          <p:nvPr>
            <p:ph type="subTitle" idx="1"/>
          </p:nvPr>
        </p:nvSpPr>
        <p:spPr>
          <a:xfrm>
            <a:off x="838198" y="1317262"/>
            <a:ext cx="10515599" cy="587913"/>
          </a:xfrm>
        </p:spPr>
        <p:txBody>
          <a:bodyPr>
            <a:normAutofit fontScale="92500" lnSpcReduction="20000"/>
          </a:bodyPr>
          <a:lstStyle/>
          <a:p>
            <a:pPr algn="l"/>
            <a:endParaRPr lang="en-GB" sz="4400" dirty="0">
              <a:solidFill>
                <a:srgbClr val="0070C0"/>
              </a:solidFill>
            </a:endParaRPr>
          </a:p>
        </p:txBody>
      </p:sp>
      <p:pic>
        <p:nvPicPr>
          <p:cNvPr id="6" name="Picture 5" descr="Text, letter&#10;&#10;Description automatically generated">
            <a:extLst>
              <a:ext uri="{FF2B5EF4-FFF2-40B4-BE49-F238E27FC236}">
                <a16:creationId xmlns:a16="http://schemas.microsoft.com/office/drawing/2014/main" id="{3F174763-1C73-9814-AB03-E41B3063EADC}"/>
              </a:ext>
            </a:extLst>
          </p:cNvPr>
          <p:cNvPicPr>
            <a:picLocks noChangeAspect="1"/>
          </p:cNvPicPr>
          <p:nvPr/>
        </p:nvPicPr>
        <p:blipFill rotWithShape="1">
          <a:blip r:embed="rId3"/>
          <a:srcRect l="5821" t="34357" r="9800" b="27408"/>
          <a:stretch/>
        </p:blipFill>
        <p:spPr bwMode="auto">
          <a:xfrm>
            <a:off x="603927" y="1223778"/>
            <a:ext cx="7836173" cy="5343132"/>
          </a:xfrm>
          <a:prstGeom prst="rect">
            <a:avLst/>
          </a:prstGeom>
          <a:ln>
            <a:noFill/>
          </a:ln>
          <a:extLst>
            <a:ext uri="{53640926-AAD7-44D8-BBD7-CCE9431645EC}">
              <a14:shadowObscured xmlns:a14="http://schemas.microsoft.com/office/drawing/2010/main"/>
            </a:ext>
          </a:extLst>
        </p:spPr>
      </p:pic>
      <p:pic>
        <p:nvPicPr>
          <p:cNvPr id="5" name="Picture 4" descr="A picture containing text, person, dancer&#10;&#10;Description automatically generated">
            <a:extLst>
              <a:ext uri="{FF2B5EF4-FFF2-40B4-BE49-F238E27FC236}">
                <a16:creationId xmlns:a16="http://schemas.microsoft.com/office/drawing/2014/main" id="{ABDCA3C3-D257-E216-848D-B2DA9E6FE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0092" y="1714719"/>
            <a:ext cx="3134863" cy="3980285"/>
          </a:xfrm>
          <a:prstGeom prst="rect">
            <a:avLst/>
          </a:prstGeom>
        </p:spPr>
      </p:pic>
    </p:spTree>
    <p:extLst>
      <p:ext uri="{BB962C8B-B14F-4D97-AF65-F5344CB8AC3E}">
        <p14:creationId xmlns:p14="http://schemas.microsoft.com/office/powerpoint/2010/main" val="401427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person, flower&#10;&#10;Description automatically generated">
            <a:extLst>
              <a:ext uri="{FF2B5EF4-FFF2-40B4-BE49-F238E27FC236}">
                <a16:creationId xmlns:a16="http://schemas.microsoft.com/office/drawing/2014/main" id="{5609B6B7-5E5B-DB42-5B8E-3BF4B9EC5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417" y="1349038"/>
            <a:ext cx="7771165" cy="5175194"/>
          </a:xfrm>
          <a:prstGeom prst="rect">
            <a:avLst/>
          </a:prstGeom>
        </p:spPr>
      </p:pic>
    </p:spTree>
    <p:extLst>
      <p:ext uri="{BB962C8B-B14F-4D97-AF65-F5344CB8AC3E}">
        <p14:creationId xmlns:p14="http://schemas.microsoft.com/office/powerpoint/2010/main" val="1872804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9EF2478-2641-4C60-A348-200EFD775963}"/>
              </a:ext>
            </a:extLst>
          </p:cNvPr>
          <p:cNvSpPr>
            <a:spLocks noGrp="1"/>
          </p:cNvSpPr>
          <p:nvPr>
            <p:ph type="subTitle" idx="1"/>
          </p:nvPr>
        </p:nvSpPr>
        <p:spPr>
          <a:xfrm>
            <a:off x="838198" y="1317262"/>
            <a:ext cx="10515599" cy="587913"/>
          </a:xfrm>
        </p:spPr>
        <p:txBody>
          <a:bodyPr>
            <a:normAutofit fontScale="92500" lnSpcReduction="20000"/>
          </a:bodyPr>
          <a:lstStyle/>
          <a:p>
            <a:pPr algn="l"/>
            <a:endParaRPr lang="en-GB" sz="4400" dirty="0">
              <a:solidFill>
                <a:srgbClr val="0070C0"/>
              </a:solidFill>
            </a:endParaRPr>
          </a:p>
        </p:txBody>
      </p:sp>
      <p:pic>
        <p:nvPicPr>
          <p:cNvPr id="7" name="Picture 6" descr="Background pattern&#10;&#10;Description automatically generated">
            <a:extLst>
              <a:ext uri="{FF2B5EF4-FFF2-40B4-BE49-F238E27FC236}">
                <a16:creationId xmlns:a16="http://schemas.microsoft.com/office/drawing/2014/main" id="{E975434B-654C-453B-BD53-D78D03BA712F}"/>
              </a:ext>
            </a:extLst>
          </p:cNvPr>
          <p:cNvPicPr>
            <a:picLocks noChangeAspect="1"/>
          </p:cNvPicPr>
          <p:nvPr/>
        </p:nvPicPr>
        <p:blipFill rotWithShape="1">
          <a:blip r:embed="rId3"/>
          <a:srcRect b="303"/>
          <a:stretch/>
        </p:blipFill>
        <p:spPr bwMode="auto">
          <a:xfrm>
            <a:off x="3069866" y="949217"/>
            <a:ext cx="5413896" cy="539753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90EC1B5A-921A-633F-7BB2-3D1651AFBAF8}"/>
              </a:ext>
            </a:extLst>
          </p:cNvPr>
          <p:cNvSpPr>
            <a:spLocks noGrp="1"/>
          </p:cNvSpPr>
          <p:nvPr>
            <p:ph type="ctrTitle"/>
          </p:nvPr>
        </p:nvSpPr>
        <p:spPr/>
        <p:txBody>
          <a:bodyPr/>
          <a:lstStyle/>
          <a:p>
            <a:endParaRPr lang="en-GB"/>
          </a:p>
        </p:txBody>
      </p:sp>
    </p:spTree>
    <p:extLst>
      <p:ext uri="{BB962C8B-B14F-4D97-AF65-F5344CB8AC3E}">
        <p14:creationId xmlns:p14="http://schemas.microsoft.com/office/powerpoint/2010/main" val="29687118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9EF2478-2641-4C60-A348-200EFD775963}"/>
              </a:ext>
            </a:extLst>
          </p:cNvPr>
          <p:cNvSpPr>
            <a:spLocks noGrp="1"/>
          </p:cNvSpPr>
          <p:nvPr>
            <p:ph type="subTitle" idx="1"/>
          </p:nvPr>
        </p:nvSpPr>
        <p:spPr>
          <a:xfrm>
            <a:off x="838198" y="1317262"/>
            <a:ext cx="10515599" cy="4206716"/>
          </a:xfrm>
        </p:spPr>
        <p:txBody>
          <a:bodyPr>
            <a:normAutofit/>
          </a:bodyPr>
          <a:lstStyle/>
          <a:p>
            <a:pPr algn="l"/>
            <a:r>
              <a:rPr lang="en-GB" sz="4400" dirty="0">
                <a:solidFill>
                  <a:srgbClr val="0070C0"/>
                </a:solidFill>
              </a:rPr>
              <a:t>Thank you very much to</a:t>
            </a:r>
          </a:p>
          <a:p>
            <a:pPr algn="l"/>
            <a:endParaRPr lang="en-GB" dirty="0">
              <a:solidFill>
                <a:srgbClr val="0070C0"/>
              </a:solidFill>
            </a:endParaRPr>
          </a:p>
          <a:p>
            <a:pPr algn="l"/>
            <a:endParaRPr lang="en-GB" dirty="0">
              <a:solidFill>
                <a:srgbClr val="0070C0"/>
              </a:solidFill>
            </a:endParaRPr>
          </a:p>
          <a:p>
            <a:pPr algn="l"/>
            <a:endParaRPr lang="en-GB" dirty="0">
              <a:solidFill>
                <a:srgbClr val="0070C0"/>
              </a:solidFill>
            </a:endParaRPr>
          </a:p>
          <a:p>
            <a:pPr algn="l"/>
            <a:endParaRPr lang="en-GB" dirty="0">
              <a:solidFill>
                <a:srgbClr val="0070C0"/>
              </a:solidFill>
            </a:endParaRPr>
          </a:p>
          <a:p>
            <a:pPr algn="l"/>
            <a:endParaRPr lang="en-GB" sz="4400" dirty="0">
              <a:solidFill>
                <a:srgbClr val="0070C0"/>
              </a:solidFill>
            </a:endParaRPr>
          </a:p>
        </p:txBody>
      </p:sp>
      <p:pic>
        <p:nvPicPr>
          <p:cNvPr id="8" name="Picture 7">
            <a:extLst>
              <a:ext uri="{FF2B5EF4-FFF2-40B4-BE49-F238E27FC236}">
                <a16:creationId xmlns:a16="http://schemas.microsoft.com/office/drawing/2014/main" id="{EDFB673F-E642-43D2-0B7F-CEAC12E9A305}"/>
              </a:ext>
            </a:extLst>
          </p:cNvPr>
          <p:cNvPicPr>
            <a:picLocks noChangeAspect="1"/>
          </p:cNvPicPr>
          <p:nvPr/>
        </p:nvPicPr>
        <p:blipFill rotWithShape="1">
          <a:blip r:embed="rId3"/>
          <a:srcRect l="60616" t="28858" r="22329" b="57808"/>
          <a:stretch/>
        </p:blipFill>
        <p:spPr>
          <a:xfrm>
            <a:off x="8280033" y="2627869"/>
            <a:ext cx="2740354" cy="1205095"/>
          </a:xfrm>
          <a:prstGeom prst="rect">
            <a:avLst/>
          </a:prstGeom>
        </p:spPr>
      </p:pic>
      <p:pic>
        <p:nvPicPr>
          <p:cNvPr id="10" name="Picture 9">
            <a:extLst>
              <a:ext uri="{FF2B5EF4-FFF2-40B4-BE49-F238E27FC236}">
                <a16:creationId xmlns:a16="http://schemas.microsoft.com/office/drawing/2014/main" id="{104DBF27-FF4B-2999-B042-A2B53F3ACAE3}"/>
              </a:ext>
            </a:extLst>
          </p:cNvPr>
          <p:cNvPicPr>
            <a:picLocks noChangeAspect="1"/>
          </p:cNvPicPr>
          <p:nvPr/>
        </p:nvPicPr>
        <p:blipFill rotWithShape="1">
          <a:blip r:embed="rId3"/>
          <a:srcRect l="59487" t="42192" r="23459" b="41918"/>
          <a:stretch/>
        </p:blipFill>
        <p:spPr>
          <a:xfrm>
            <a:off x="1277651" y="2772483"/>
            <a:ext cx="2836055" cy="1486366"/>
          </a:xfrm>
          <a:prstGeom prst="rect">
            <a:avLst/>
          </a:prstGeom>
        </p:spPr>
      </p:pic>
      <p:pic>
        <p:nvPicPr>
          <p:cNvPr id="11" name="Picture 10">
            <a:extLst>
              <a:ext uri="{FF2B5EF4-FFF2-40B4-BE49-F238E27FC236}">
                <a16:creationId xmlns:a16="http://schemas.microsoft.com/office/drawing/2014/main" id="{0EA5400B-368E-1266-DACA-984D72AE7A66}"/>
              </a:ext>
            </a:extLst>
          </p:cNvPr>
          <p:cNvPicPr>
            <a:picLocks noChangeAspect="1"/>
          </p:cNvPicPr>
          <p:nvPr/>
        </p:nvPicPr>
        <p:blipFill rotWithShape="1">
          <a:blip r:embed="rId4"/>
          <a:srcRect t="83426" r="38153"/>
          <a:stretch/>
        </p:blipFill>
        <p:spPr>
          <a:xfrm>
            <a:off x="1728592" y="5779141"/>
            <a:ext cx="8249671" cy="685909"/>
          </a:xfrm>
          <a:prstGeom prst="rect">
            <a:avLst/>
          </a:prstGeom>
        </p:spPr>
      </p:pic>
      <p:pic>
        <p:nvPicPr>
          <p:cNvPr id="14" name="Picture 13">
            <a:extLst>
              <a:ext uri="{FF2B5EF4-FFF2-40B4-BE49-F238E27FC236}">
                <a16:creationId xmlns:a16="http://schemas.microsoft.com/office/drawing/2014/main" id="{AC55FBCF-E0D0-74EC-BCB8-60667675EEDD}"/>
              </a:ext>
            </a:extLst>
          </p:cNvPr>
          <p:cNvPicPr>
            <a:picLocks noChangeAspect="1"/>
          </p:cNvPicPr>
          <p:nvPr/>
        </p:nvPicPr>
        <p:blipFill rotWithShape="1">
          <a:blip r:embed="rId5"/>
          <a:srcRect l="41712" t="37077" r="41233" b="38660"/>
          <a:stretch/>
        </p:blipFill>
        <p:spPr>
          <a:xfrm>
            <a:off x="4933164" y="2772482"/>
            <a:ext cx="2532348" cy="2026455"/>
          </a:xfrm>
          <a:prstGeom prst="rect">
            <a:avLst/>
          </a:prstGeom>
        </p:spPr>
      </p:pic>
      <p:sp>
        <p:nvSpPr>
          <p:cNvPr id="17" name="Title 16">
            <a:extLst>
              <a:ext uri="{FF2B5EF4-FFF2-40B4-BE49-F238E27FC236}">
                <a16:creationId xmlns:a16="http://schemas.microsoft.com/office/drawing/2014/main" id="{06EF1143-81B7-16E2-A9CE-863CC81E66FE}"/>
              </a:ext>
            </a:extLst>
          </p:cNvPr>
          <p:cNvSpPr>
            <a:spLocks noGrp="1"/>
          </p:cNvSpPr>
          <p:nvPr>
            <p:ph type="ctrTitle"/>
          </p:nvPr>
        </p:nvSpPr>
        <p:spPr/>
        <p:txBody>
          <a:bodyPr/>
          <a:lstStyle/>
          <a:p>
            <a:endParaRPr lang="en-GB"/>
          </a:p>
        </p:txBody>
      </p:sp>
    </p:spTree>
    <p:extLst>
      <p:ext uri="{BB962C8B-B14F-4D97-AF65-F5344CB8AC3E}">
        <p14:creationId xmlns:p14="http://schemas.microsoft.com/office/powerpoint/2010/main" val="20013665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673828FB-6724-5774-7EAF-C177707385F2}"/>
              </a:ext>
            </a:extLst>
          </p:cNvPr>
          <p:cNvSpPr txBox="1">
            <a:spLocks/>
          </p:cNvSpPr>
          <p:nvPr/>
        </p:nvSpPr>
        <p:spPr>
          <a:xfrm>
            <a:off x="2079321" y="1223778"/>
            <a:ext cx="8855901" cy="36237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b="1" dirty="0">
                <a:solidFill>
                  <a:srgbClr val="0070C0"/>
                </a:solidFill>
              </a:rPr>
              <a:t>Come and see us…. </a:t>
            </a:r>
          </a:p>
          <a:p>
            <a:r>
              <a:rPr lang="en-GB" sz="3200" b="1" i="0" dirty="0">
                <a:solidFill>
                  <a:srgbClr val="000000"/>
                </a:solidFill>
                <a:effectLst/>
                <a:latin typeface="Calibri" panose="020F0502020204030204" pitchFamily="34" charset="0"/>
              </a:rPr>
              <a:t>Community Archives project team will be running an </a:t>
            </a:r>
          </a:p>
          <a:p>
            <a:r>
              <a:rPr lang="en-GB" sz="3200" b="1" i="0" dirty="0">
                <a:solidFill>
                  <a:srgbClr val="000000"/>
                </a:solidFill>
                <a:effectLst/>
                <a:latin typeface="Calibri" panose="020F0502020204030204" pitchFamily="34" charset="0"/>
              </a:rPr>
              <a:t>‘Archives Surgery’ afternoon at the</a:t>
            </a:r>
          </a:p>
          <a:p>
            <a:r>
              <a:rPr lang="en-GB" sz="3200" b="1" i="0" dirty="0">
                <a:solidFill>
                  <a:srgbClr val="000000"/>
                </a:solidFill>
                <a:effectLst/>
                <a:latin typeface="Calibri" panose="020F0502020204030204" pitchFamily="34" charset="0"/>
              </a:rPr>
              <a:t> </a:t>
            </a:r>
            <a:r>
              <a:rPr lang="en-GB" sz="3200" b="1" i="0" dirty="0">
                <a:effectLst/>
                <a:latin typeface="Calibri" panose="020F0502020204030204" pitchFamily="34" charset="0"/>
                <a:hlinkClick r:id="rId3"/>
              </a:rPr>
              <a:t>Girlguiding Norfolk Archive Resource Centre</a:t>
            </a:r>
            <a:r>
              <a:rPr lang="en-GB" sz="3200" b="1" i="0" dirty="0">
                <a:solidFill>
                  <a:srgbClr val="000000"/>
                </a:solidFill>
                <a:effectLst/>
                <a:latin typeface="Calibri" panose="020F0502020204030204" pitchFamily="34" charset="0"/>
              </a:rPr>
              <a:t> at Coltishall,  </a:t>
            </a:r>
          </a:p>
          <a:p>
            <a:r>
              <a:rPr lang="en-GB" sz="3200" b="1" i="0" dirty="0">
                <a:solidFill>
                  <a:srgbClr val="000000"/>
                </a:solidFill>
                <a:effectLst/>
                <a:latin typeface="Calibri" panose="020F0502020204030204" pitchFamily="34" charset="0"/>
              </a:rPr>
              <a:t>from 12:00 to 17:00 on 22</a:t>
            </a:r>
            <a:r>
              <a:rPr lang="en-GB" sz="3200" b="1" i="0" baseline="30000" dirty="0">
                <a:solidFill>
                  <a:srgbClr val="000000"/>
                </a:solidFill>
                <a:effectLst/>
                <a:latin typeface="Calibri" panose="020F0502020204030204" pitchFamily="34" charset="0"/>
              </a:rPr>
              <a:t>nd</a:t>
            </a:r>
            <a:r>
              <a:rPr lang="en-GB" sz="3200" b="1" i="0" dirty="0">
                <a:solidFill>
                  <a:srgbClr val="000000"/>
                </a:solidFill>
                <a:effectLst/>
                <a:latin typeface="Calibri" panose="020F0502020204030204" pitchFamily="34" charset="0"/>
              </a:rPr>
              <a:t> June 2022.</a:t>
            </a:r>
            <a:endParaRPr lang="en-GB" sz="3200" b="1" dirty="0">
              <a:solidFill>
                <a:srgbClr val="0070C0"/>
              </a:solidFill>
            </a:endParaRPr>
          </a:p>
          <a:p>
            <a:pPr algn="l"/>
            <a:endParaRPr lang="en-GB" dirty="0">
              <a:solidFill>
                <a:srgbClr val="0070C0"/>
              </a:solidFill>
            </a:endParaRPr>
          </a:p>
          <a:p>
            <a:pPr algn="l"/>
            <a:endParaRPr lang="en-GB" sz="4400" dirty="0">
              <a:solidFill>
                <a:srgbClr val="0070C0"/>
              </a:solidFill>
            </a:endParaRPr>
          </a:p>
        </p:txBody>
      </p:sp>
      <p:sp>
        <p:nvSpPr>
          <p:cNvPr id="7" name="Subtitle 2">
            <a:extLst>
              <a:ext uri="{FF2B5EF4-FFF2-40B4-BE49-F238E27FC236}">
                <a16:creationId xmlns:a16="http://schemas.microsoft.com/office/drawing/2014/main" id="{25606A39-7B21-1A0A-DD31-1FDA7AA8EE0B}"/>
              </a:ext>
            </a:extLst>
          </p:cNvPr>
          <p:cNvSpPr txBox="1">
            <a:spLocks/>
          </p:cNvSpPr>
          <p:nvPr/>
        </p:nvSpPr>
        <p:spPr>
          <a:xfrm>
            <a:off x="2079321" y="5567819"/>
            <a:ext cx="8855901" cy="12901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b="1" dirty="0">
                <a:solidFill>
                  <a:srgbClr val="0070C0"/>
                </a:solidFill>
              </a:rPr>
              <a:t>And any other times or check our royal display dates… or Mondays or by arrangement. </a:t>
            </a:r>
            <a:endParaRPr lang="en-GB" dirty="0">
              <a:solidFill>
                <a:srgbClr val="0070C0"/>
              </a:solidFill>
            </a:endParaRPr>
          </a:p>
          <a:p>
            <a:pPr algn="l"/>
            <a:endParaRPr lang="en-GB" sz="4400" dirty="0">
              <a:solidFill>
                <a:srgbClr val="0070C0"/>
              </a:solidFill>
            </a:endParaRPr>
          </a:p>
        </p:txBody>
      </p:sp>
      <p:sp>
        <p:nvSpPr>
          <p:cNvPr id="8" name="Title 7">
            <a:extLst>
              <a:ext uri="{FF2B5EF4-FFF2-40B4-BE49-F238E27FC236}">
                <a16:creationId xmlns:a16="http://schemas.microsoft.com/office/drawing/2014/main" id="{3697C2A1-7764-2713-ECEB-65C618605D7C}"/>
              </a:ext>
            </a:extLst>
          </p:cNvPr>
          <p:cNvSpPr>
            <a:spLocks noGrp="1"/>
          </p:cNvSpPr>
          <p:nvPr>
            <p:ph type="ctrTitle"/>
          </p:nvPr>
        </p:nvSpPr>
        <p:spPr/>
        <p:txBody>
          <a:bodyPr/>
          <a:lstStyle/>
          <a:p>
            <a:endParaRPr lang="en-GB"/>
          </a:p>
        </p:txBody>
      </p:sp>
    </p:spTree>
    <p:extLst>
      <p:ext uri="{BB962C8B-B14F-4D97-AF65-F5344CB8AC3E}">
        <p14:creationId xmlns:p14="http://schemas.microsoft.com/office/powerpoint/2010/main" val="6763371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688A-EAD8-A006-2D91-BE8784B8CE1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A6AA04B-8070-0AD2-0853-D8208259C99B}"/>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4FAD5257-84E7-DA25-A180-7FDDEFE558FC}"/>
              </a:ext>
            </a:extLst>
          </p:cNvPr>
          <p:cNvPicPr>
            <a:picLocks noChangeAspect="1"/>
          </p:cNvPicPr>
          <p:nvPr/>
        </p:nvPicPr>
        <p:blipFill>
          <a:blip r:embed="rId2"/>
          <a:stretch>
            <a:fillRect/>
          </a:stretch>
        </p:blipFill>
        <p:spPr>
          <a:xfrm>
            <a:off x="0" y="0"/>
            <a:ext cx="12258757" cy="6895551"/>
          </a:xfrm>
          <a:prstGeom prst="rect">
            <a:avLst/>
          </a:prstGeom>
        </p:spPr>
      </p:pic>
      <p:sp>
        <p:nvSpPr>
          <p:cNvPr id="5" name="TextBox 4">
            <a:extLst>
              <a:ext uri="{FF2B5EF4-FFF2-40B4-BE49-F238E27FC236}">
                <a16:creationId xmlns:a16="http://schemas.microsoft.com/office/drawing/2014/main" id="{A30A5738-8F85-0EF7-0F1F-8095C6B8E961}"/>
              </a:ext>
            </a:extLst>
          </p:cNvPr>
          <p:cNvSpPr txBox="1"/>
          <p:nvPr/>
        </p:nvSpPr>
        <p:spPr>
          <a:xfrm>
            <a:off x="10171133" y="5686816"/>
            <a:ext cx="1352811" cy="117118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991560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Bringing Guiding History Alive"/>
          <p:cNvSpPr txBox="1"/>
          <p:nvPr/>
        </p:nvSpPr>
        <p:spPr>
          <a:xfrm>
            <a:off x="1279662" y="4092052"/>
            <a:ext cx="9632674" cy="230832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lvl1pPr>
              <a:defRPr sz="9600">
                <a:latin typeface="Trebuchet MS"/>
                <a:ea typeface="Trebuchet MS"/>
                <a:cs typeface="Trebuchet MS"/>
                <a:sym typeface="Trebuchet MS"/>
              </a:defRPr>
            </a:lvl1pPr>
          </a:lstStyle>
          <a:p>
            <a:r>
              <a:rPr lang="en-GB" sz="3600" dirty="0">
                <a:solidFill>
                  <a:srgbClr val="0070C0"/>
                </a:solidFill>
              </a:rPr>
              <a:t>Girlguiding Norfolk has been delighted to have been part of this project and being on the Board has been a good learning opportunity for Helen too.   </a:t>
            </a:r>
          </a:p>
        </p:txBody>
      </p:sp>
      <p:sp>
        <p:nvSpPr>
          <p:cNvPr id="177" name="Slide Number"/>
          <p:cNvSpPr txBox="1">
            <a:spLocks noGrp="1"/>
          </p:cNvSpPr>
          <p:nvPr>
            <p:ph type="sldNum" sz="quarter" idx="4294967295"/>
          </p:nvPr>
        </p:nvSpPr>
        <p:spPr>
          <a:xfrm>
            <a:off x="11178768" y="6417935"/>
            <a:ext cx="175033" cy="2419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5" name="Bringing Guiding History Alive">
            <a:extLst>
              <a:ext uri="{FF2B5EF4-FFF2-40B4-BE49-F238E27FC236}">
                <a16:creationId xmlns:a16="http://schemas.microsoft.com/office/drawing/2014/main" id="{699E9FD8-356C-DCCC-590F-6DC970546EE2}"/>
              </a:ext>
            </a:extLst>
          </p:cNvPr>
          <p:cNvSpPr txBox="1"/>
          <p:nvPr/>
        </p:nvSpPr>
        <p:spPr>
          <a:xfrm>
            <a:off x="5910692" y="3874524"/>
            <a:ext cx="370614" cy="83099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a:defRPr sz="9600">
                <a:latin typeface="Trebuchet MS"/>
                <a:ea typeface="Trebuchet MS"/>
                <a:cs typeface="Trebuchet MS"/>
                <a:sym typeface="Trebuchet MS"/>
              </a:defRPr>
            </a:lvl1pPr>
          </a:lstStyle>
          <a:p>
            <a:pPr algn="ctr"/>
            <a:r>
              <a:rPr lang="en-GB" sz="4800" dirty="0">
                <a:solidFill>
                  <a:srgbClr val="0070C0"/>
                </a:solidFill>
              </a:rPr>
              <a:t> </a:t>
            </a:r>
            <a:endParaRPr sz="4800" dirty="0">
              <a:solidFill>
                <a:srgbClr val="0070C0"/>
              </a:solidFill>
            </a:endParaRPr>
          </a:p>
        </p:txBody>
      </p:sp>
      <p:sp>
        <p:nvSpPr>
          <p:cNvPr id="6" name="Bringing Guiding History Alive">
            <a:extLst>
              <a:ext uri="{FF2B5EF4-FFF2-40B4-BE49-F238E27FC236}">
                <a16:creationId xmlns:a16="http://schemas.microsoft.com/office/drawing/2014/main" id="{2CE4FDBF-ABFB-6DE8-67F0-46AA470C1A24}"/>
              </a:ext>
            </a:extLst>
          </p:cNvPr>
          <p:cNvSpPr txBox="1"/>
          <p:nvPr/>
        </p:nvSpPr>
        <p:spPr>
          <a:xfrm>
            <a:off x="1860992" y="3697034"/>
            <a:ext cx="9788213" cy="7078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lvl1pPr>
              <a:defRPr sz="9600">
                <a:latin typeface="Trebuchet MS"/>
                <a:ea typeface="Trebuchet MS"/>
                <a:cs typeface="Trebuchet MS"/>
                <a:sym typeface="Trebuchet MS"/>
              </a:defRPr>
            </a:lvl1pPr>
          </a:lstStyle>
          <a:p>
            <a:endParaRPr lang="en-GB" sz="4000" dirty="0">
              <a:solidFill>
                <a:srgbClr val="0070C0"/>
              </a:solidFill>
            </a:endParaRPr>
          </a:p>
        </p:txBody>
      </p:sp>
      <p:sp>
        <p:nvSpPr>
          <p:cNvPr id="9" name="Bringing Guiding History Alive">
            <a:extLst>
              <a:ext uri="{FF2B5EF4-FFF2-40B4-BE49-F238E27FC236}">
                <a16:creationId xmlns:a16="http://schemas.microsoft.com/office/drawing/2014/main" id="{30D58296-23A6-88E2-917E-6D983A711D25}"/>
              </a:ext>
            </a:extLst>
          </p:cNvPr>
          <p:cNvSpPr txBox="1"/>
          <p:nvPr/>
        </p:nvSpPr>
        <p:spPr>
          <a:xfrm>
            <a:off x="1279662" y="1493363"/>
            <a:ext cx="9632674" cy="193899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lvl1pPr>
              <a:defRPr sz="9600">
                <a:latin typeface="Trebuchet MS"/>
                <a:ea typeface="Trebuchet MS"/>
                <a:cs typeface="Trebuchet MS"/>
                <a:sym typeface="Trebuchet MS"/>
              </a:defRPr>
            </a:lvl1pPr>
          </a:lstStyle>
          <a:p>
            <a:r>
              <a:rPr lang="en-GB" sz="4000" b="0" i="0" dirty="0">
                <a:solidFill>
                  <a:srgbClr val="0070C0"/>
                </a:solidFill>
                <a:effectLst/>
                <a:latin typeface="Trebuchet MS" panose="020B0603020202020204" pitchFamily="34" charset="0"/>
              </a:rPr>
              <a:t>The Community Archives: Skills, Support &amp; Sustainability Project – </a:t>
            </a:r>
          </a:p>
          <a:p>
            <a:r>
              <a:rPr lang="en-GB" sz="4000" b="0" i="0" dirty="0">
                <a:solidFill>
                  <a:srgbClr val="0070C0"/>
                </a:solidFill>
                <a:effectLst/>
                <a:latin typeface="Trebuchet MS" panose="020B0603020202020204" pitchFamily="34" charset="0"/>
              </a:rPr>
              <a:t>Our achievements and learning</a:t>
            </a:r>
            <a:endParaRPr lang="en-GB" sz="4000" dirty="0">
              <a:solidFill>
                <a:srgbClr val="0070C0"/>
              </a:solidFill>
              <a:latin typeface="Trebuchet MS" panose="020B0603020202020204" pitchFamily="34" charset="0"/>
            </a:endParaRPr>
          </a:p>
        </p:txBody>
      </p:sp>
      <p:sp>
        <p:nvSpPr>
          <p:cNvPr id="7" name="Smiley Face 6">
            <a:extLst>
              <a:ext uri="{FF2B5EF4-FFF2-40B4-BE49-F238E27FC236}">
                <a16:creationId xmlns:a16="http://schemas.microsoft.com/office/drawing/2014/main" id="{ABBA0F9B-F820-AEB4-28A9-5B5BB2AE2D46}"/>
              </a:ext>
            </a:extLst>
          </p:cNvPr>
          <p:cNvSpPr/>
          <p:nvPr/>
        </p:nvSpPr>
        <p:spPr>
          <a:xfrm>
            <a:off x="8968636" y="5580180"/>
            <a:ext cx="751561" cy="707886"/>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170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Bringing Guiding History Alive"/>
          <p:cNvSpPr txBox="1"/>
          <p:nvPr/>
        </p:nvSpPr>
        <p:spPr>
          <a:xfrm>
            <a:off x="1279662" y="4092052"/>
            <a:ext cx="9632674" cy="64633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defRPr sz="9600">
                <a:latin typeface="Trebuchet MS"/>
                <a:ea typeface="Trebuchet MS"/>
                <a:cs typeface="Trebuchet MS"/>
                <a:sym typeface="Trebuchet MS"/>
              </a:defRPr>
            </a:lvl1pPr>
          </a:lstStyle>
          <a:p>
            <a:endParaRPr lang="en-GB" sz="3600" dirty="0">
              <a:solidFill>
                <a:srgbClr val="0070C0"/>
              </a:solidFill>
            </a:endParaRPr>
          </a:p>
        </p:txBody>
      </p:sp>
      <p:sp>
        <p:nvSpPr>
          <p:cNvPr id="177" name="Slide Number"/>
          <p:cNvSpPr txBox="1">
            <a:spLocks noGrp="1"/>
          </p:cNvSpPr>
          <p:nvPr>
            <p:ph type="sldNum" sz="quarter" idx="4294967295"/>
          </p:nvPr>
        </p:nvSpPr>
        <p:spPr>
          <a:xfrm>
            <a:off x="11178768" y="6417935"/>
            <a:ext cx="175033" cy="2419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5" name="Bringing Guiding History Alive">
            <a:extLst>
              <a:ext uri="{FF2B5EF4-FFF2-40B4-BE49-F238E27FC236}">
                <a16:creationId xmlns:a16="http://schemas.microsoft.com/office/drawing/2014/main" id="{699E9FD8-356C-DCCC-590F-6DC970546EE2}"/>
              </a:ext>
            </a:extLst>
          </p:cNvPr>
          <p:cNvSpPr txBox="1"/>
          <p:nvPr/>
        </p:nvSpPr>
        <p:spPr>
          <a:xfrm>
            <a:off x="5910692" y="3874524"/>
            <a:ext cx="370614" cy="83099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lvl1pPr>
              <a:defRPr sz="9600">
                <a:latin typeface="Trebuchet MS"/>
                <a:ea typeface="Trebuchet MS"/>
                <a:cs typeface="Trebuchet MS"/>
                <a:sym typeface="Trebuchet MS"/>
              </a:defRPr>
            </a:lvl1pPr>
          </a:lstStyle>
          <a:p>
            <a:pPr algn="ctr"/>
            <a:r>
              <a:rPr lang="en-GB" sz="4800" dirty="0">
                <a:solidFill>
                  <a:srgbClr val="0070C0"/>
                </a:solidFill>
              </a:rPr>
              <a:t> </a:t>
            </a:r>
            <a:endParaRPr sz="4800" dirty="0">
              <a:solidFill>
                <a:srgbClr val="0070C0"/>
              </a:solidFill>
            </a:endParaRPr>
          </a:p>
        </p:txBody>
      </p:sp>
      <p:sp>
        <p:nvSpPr>
          <p:cNvPr id="9" name="Bringing Guiding History Alive">
            <a:extLst>
              <a:ext uri="{FF2B5EF4-FFF2-40B4-BE49-F238E27FC236}">
                <a16:creationId xmlns:a16="http://schemas.microsoft.com/office/drawing/2014/main" id="{30D58296-23A6-88E2-917E-6D983A711D25}"/>
              </a:ext>
            </a:extLst>
          </p:cNvPr>
          <p:cNvSpPr txBox="1"/>
          <p:nvPr/>
        </p:nvSpPr>
        <p:spPr>
          <a:xfrm>
            <a:off x="1279662" y="1493363"/>
            <a:ext cx="9632674" cy="193899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defRPr sz="9600">
                <a:latin typeface="Trebuchet MS"/>
                <a:ea typeface="Trebuchet MS"/>
                <a:cs typeface="Trebuchet MS"/>
                <a:sym typeface="Trebuchet MS"/>
              </a:defRPr>
            </a:lvl1pPr>
          </a:lstStyle>
          <a:p>
            <a:r>
              <a:rPr lang="en-GB" sz="4000" dirty="0">
                <a:solidFill>
                  <a:srgbClr val="0070C0"/>
                </a:solidFill>
                <a:latin typeface="Trebuchet MS" panose="020B0603020202020204" pitchFamily="34" charset="0"/>
              </a:rPr>
              <a:t>That all the resources </a:t>
            </a:r>
          </a:p>
          <a:p>
            <a:r>
              <a:rPr lang="en-GB" sz="4000" dirty="0">
                <a:solidFill>
                  <a:srgbClr val="0070C0"/>
                </a:solidFill>
                <a:latin typeface="Trebuchet MS" panose="020B0603020202020204" pitchFamily="34" charset="0"/>
              </a:rPr>
              <a:t>are still available is </a:t>
            </a:r>
          </a:p>
          <a:p>
            <a:r>
              <a:rPr lang="en-GB" sz="4000" dirty="0">
                <a:solidFill>
                  <a:srgbClr val="0070C0"/>
                </a:solidFill>
                <a:latin typeface="Trebuchet MS" panose="020B0603020202020204" pitchFamily="34" charset="0"/>
              </a:rPr>
              <a:t>excellent, thank you. </a:t>
            </a:r>
          </a:p>
        </p:txBody>
      </p:sp>
      <p:pic>
        <p:nvPicPr>
          <p:cNvPr id="3" name="Picture 2">
            <a:extLst>
              <a:ext uri="{FF2B5EF4-FFF2-40B4-BE49-F238E27FC236}">
                <a16:creationId xmlns:a16="http://schemas.microsoft.com/office/drawing/2014/main" id="{37230EB2-E019-B02D-DBF1-503CFC292278}"/>
              </a:ext>
            </a:extLst>
          </p:cNvPr>
          <p:cNvPicPr>
            <a:picLocks noChangeAspect="1"/>
          </p:cNvPicPr>
          <p:nvPr/>
        </p:nvPicPr>
        <p:blipFill rotWithShape="1">
          <a:blip r:embed="rId3"/>
          <a:srcRect l="17775" t="14612" r="40298" b="10321"/>
          <a:stretch/>
        </p:blipFill>
        <p:spPr>
          <a:xfrm>
            <a:off x="6563638" y="1181205"/>
            <a:ext cx="4885151" cy="4919941"/>
          </a:xfrm>
          <a:prstGeom prst="rect">
            <a:avLst/>
          </a:prstGeom>
        </p:spPr>
      </p:pic>
    </p:spTree>
    <p:extLst>
      <p:ext uri="{BB962C8B-B14F-4D97-AF65-F5344CB8AC3E}">
        <p14:creationId xmlns:p14="http://schemas.microsoft.com/office/powerpoint/2010/main" val="413091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open, worktable&#10;&#10;Description automatically generated">
            <a:extLst>
              <a:ext uri="{FF2B5EF4-FFF2-40B4-BE49-F238E27FC236}">
                <a16:creationId xmlns:a16="http://schemas.microsoft.com/office/drawing/2014/main" id="{E8FAC298-6C4C-A26D-CC07-7022A07AC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805" y="1141069"/>
            <a:ext cx="4573457" cy="3430093"/>
          </a:xfrm>
          <a:prstGeom prst="rect">
            <a:avLst/>
          </a:prstGeom>
        </p:spPr>
      </p:pic>
      <p:sp>
        <p:nvSpPr>
          <p:cNvPr id="8" name="Bringing Guiding History Alive">
            <a:extLst>
              <a:ext uri="{FF2B5EF4-FFF2-40B4-BE49-F238E27FC236}">
                <a16:creationId xmlns:a16="http://schemas.microsoft.com/office/drawing/2014/main" id="{9AB4D626-FA37-22FB-F408-8ADAC492809A}"/>
              </a:ext>
            </a:extLst>
          </p:cNvPr>
          <p:cNvSpPr txBox="1"/>
          <p:nvPr/>
        </p:nvSpPr>
        <p:spPr>
          <a:xfrm>
            <a:off x="1698153" y="5187631"/>
            <a:ext cx="2435435" cy="7078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lvl1pPr>
              <a:defRPr sz="9600">
                <a:latin typeface="Trebuchet MS"/>
                <a:ea typeface="Trebuchet MS"/>
                <a:cs typeface="Trebuchet MS"/>
                <a:sym typeface="Trebuchet MS"/>
              </a:defRPr>
            </a:lvl1pPr>
          </a:lstStyle>
          <a:p>
            <a:r>
              <a:rPr lang="en-GB" sz="4000" dirty="0">
                <a:solidFill>
                  <a:srgbClr val="0070C0"/>
                </a:solidFill>
              </a:rPr>
              <a:t>Before</a:t>
            </a:r>
          </a:p>
        </p:txBody>
      </p:sp>
      <p:pic>
        <p:nvPicPr>
          <p:cNvPr id="6" name="Picture 5" descr="A picture containing text, indoor, shelf, cluttered&#10;&#10;Description automatically generated">
            <a:extLst>
              <a:ext uri="{FF2B5EF4-FFF2-40B4-BE49-F238E27FC236}">
                <a16:creationId xmlns:a16="http://schemas.microsoft.com/office/drawing/2014/main" id="{9C8E8144-C618-252C-8D82-C9780DAB9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337" y="1776583"/>
            <a:ext cx="2334539" cy="3112718"/>
          </a:xfrm>
          <a:prstGeom prst="rect">
            <a:avLst/>
          </a:prstGeom>
        </p:spPr>
      </p:pic>
      <p:pic>
        <p:nvPicPr>
          <p:cNvPr id="12" name="Picture 11" descr="A picture containing indoor, floor, ceiling&#10;&#10;Description automatically generated">
            <a:extLst>
              <a:ext uri="{FF2B5EF4-FFF2-40B4-BE49-F238E27FC236}">
                <a16:creationId xmlns:a16="http://schemas.microsoft.com/office/drawing/2014/main" id="{BC6BE5CD-AC87-740D-A507-DCC2544017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0077" y="911449"/>
            <a:ext cx="2916999" cy="3889332"/>
          </a:xfrm>
          <a:prstGeom prst="rect">
            <a:avLst/>
          </a:prstGeom>
        </p:spPr>
      </p:pic>
      <p:pic>
        <p:nvPicPr>
          <p:cNvPr id="14" name="Picture 13" descr="A picture containing bathroom, wall, indoor, cabinet&#10;&#10;Description automatically generated">
            <a:extLst>
              <a:ext uri="{FF2B5EF4-FFF2-40B4-BE49-F238E27FC236}">
                <a16:creationId xmlns:a16="http://schemas.microsoft.com/office/drawing/2014/main" id="{5350BB20-1F80-BF93-126A-FE7FD30131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2840" y="1865102"/>
            <a:ext cx="4033023" cy="3621297"/>
          </a:xfrm>
          <a:prstGeom prst="rect">
            <a:avLst/>
          </a:prstGeom>
        </p:spPr>
      </p:pic>
      <p:sp>
        <p:nvSpPr>
          <p:cNvPr id="17" name="Bringing Guiding History Alive">
            <a:extLst>
              <a:ext uri="{FF2B5EF4-FFF2-40B4-BE49-F238E27FC236}">
                <a16:creationId xmlns:a16="http://schemas.microsoft.com/office/drawing/2014/main" id="{B6CC7F95-A9C4-FC47-B51B-9F56ABC62CA8}"/>
              </a:ext>
            </a:extLst>
          </p:cNvPr>
          <p:cNvSpPr txBox="1"/>
          <p:nvPr/>
        </p:nvSpPr>
        <p:spPr>
          <a:xfrm>
            <a:off x="9276129" y="5711057"/>
            <a:ext cx="2435435" cy="7078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lvl1pPr>
              <a:defRPr sz="9600">
                <a:latin typeface="Trebuchet MS"/>
                <a:ea typeface="Trebuchet MS"/>
                <a:cs typeface="Trebuchet MS"/>
                <a:sym typeface="Trebuchet MS"/>
              </a:defRPr>
            </a:lvl1pPr>
          </a:lstStyle>
          <a:p>
            <a:r>
              <a:rPr lang="en-GB" sz="4000" dirty="0">
                <a:solidFill>
                  <a:srgbClr val="0070C0"/>
                </a:solidFill>
              </a:rPr>
              <a:t>After</a:t>
            </a:r>
          </a:p>
        </p:txBody>
      </p:sp>
    </p:spTree>
    <p:extLst>
      <p:ext uri="{BB962C8B-B14F-4D97-AF65-F5344CB8AC3E}">
        <p14:creationId xmlns:p14="http://schemas.microsoft.com/office/powerpoint/2010/main" val="198643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Bringing Guiding History Alive"/>
          <p:cNvSpPr txBox="1"/>
          <p:nvPr/>
        </p:nvSpPr>
        <p:spPr>
          <a:xfrm>
            <a:off x="1860992" y="1205458"/>
            <a:ext cx="8923918" cy="175432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defRPr sz="9600">
                <a:latin typeface="Trebuchet MS"/>
                <a:ea typeface="Trebuchet MS"/>
                <a:cs typeface="Trebuchet MS"/>
                <a:sym typeface="Trebuchet MS"/>
              </a:defRPr>
            </a:lvl1pPr>
          </a:lstStyle>
          <a:p>
            <a:r>
              <a:rPr lang="en-GB" sz="3600" dirty="0">
                <a:solidFill>
                  <a:srgbClr val="0070C0"/>
                </a:solidFill>
              </a:rPr>
              <a:t>Lockdown was / could be turned into something really positive and an opportunity to be creative. </a:t>
            </a:r>
          </a:p>
        </p:txBody>
      </p:sp>
      <p:sp>
        <p:nvSpPr>
          <p:cNvPr id="177" name="Slide Number"/>
          <p:cNvSpPr txBox="1">
            <a:spLocks noGrp="1"/>
          </p:cNvSpPr>
          <p:nvPr>
            <p:ph type="sldNum" sz="quarter" idx="4294967295"/>
          </p:nvPr>
        </p:nvSpPr>
        <p:spPr>
          <a:xfrm>
            <a:off x="11178768" y="6417935"/>
            <a:ext cx="175033" cy="2419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5" name="Bringing Guiding History Alive">
            <a:extLst>
              <a:ext uri="{FF2B5EF4-FFF2-40B4-BE49-F238E27FC236}">
                <a16:creationId xmlns:a16="http://schemas.microsoft.com/office/drawing/2014/main" id="{699E9FD8-356C-DCCC-590F-6DC970546EE2}"/>
              </a:ext>
            </a:extLst>
          </p:cNvPr>
          <p:cNvSpPr txBox="1"/>
          <p:nvPr/>
        </p:nvSpPr>
        <p:spPr>
          <a:xfrm>
            <a:off x="5910692" y="3874524"/>
            <a:ext cx="370614" cy="83099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lvl1pPr>
              <a:defRPr sz="9600">
                <a:latin typeface="Trebuchet MS"/>
                <a:ea typeface="Trebuchet MS"/>
                <a:cs typeface="Trebuchet MS"/>
                <a:sym typeface="Trebuchet MS"/>
              </a:defRPr>
            </a:lvl1pPr>
          </a:lstStyle>
          <a:p>
            <a:pPr algn="ctr"/>
            <a:r>
              <a:rPr lang="en-GB" sz="4800" dirty="0">
                <a:solidFill>
                  <a:srgbClr val="0070C0"/>
                </a:solidFill>
              </a:rPr>
              <a:t> </a:t>
            </a:r>
            <a:endParaRPr sz="4800" dirty="0">
              <a:solidFill>
                <a:srgbClr val="0070C0"/>
              </a:solidFill>
            </a:endParaRPr>
          </a:p>
        </p:txBody>
      </p:sp>
      <p:sp>
        <p:nvSpPr>
          <p:cNvPr id="6" name="Bringing Guiding History Alive">
            <a:extLst>
              <a:ext uri="{FF2B5EF4-FFF2-40B4-BE49-F238E27FC236}">
                <a16:creationId xmlns:a16="http://schemas.microsoft.com/office/drawing/2014/main" id="{2CE4FDBF-ABFB-6DE8-67F0-46AA470C1A24}"/>
              </a:ext>
            </a:extLst>
          </p:cNvPr>
          <p:cNvSpPr txBox="1"/>
          <p:nvPr/>
        </p:nvSpPr>
        <p:spPr>
          <a:xfrm>
            <a:off x="1860992" y="3697034"/>
            <a:ext cx="9788213" cy="70788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defRPr sz="9600">
                <a:latin typeface="Trebuchet MS"/>
                <a:ea typeface="Trebuchet MS"/>
                <a:cs typeface="Trebuchet MS"/>
                <a:sym typeface="Trebuchet MS"/>
              </a:defRPr>
            </a:lvl1pPr>
          </a:lstStyle>
          <a:p>
            <a:endParaRPr lang="en-GB" sz="4000" dirty="0">
              <a:solidFill>
                <a:srgbClr val="0070C0"/>
              </a:solidFill>
            </a:endParaRPr>
          </a:p>
        </p:txBody>
      </p:sp>
      <p:pic>
        <p:nvPicPr>
          <p:cNvPr id="2" name="Picture 1">
            <a:extLst>
              <a:ext uri="{FF2B5EF4-FFF2-40B4-BE49-F238E27FC236}">
                <a16:creationId xmlns:a16="http://schemas.microsoft.com/office/drawing/2014/main" id="{F66F36F9-46AF-7EA3-C697-D92A3664E1A9}"/>
              </a:ext>
            </a:extLst>
          </p:cNvPr>
          <p:cNvPicPr>
            <a:picLocks noChangeAspect="1"/>
          </p:cNvPicPr>
          <p:nvPr/>
        </p:nvPicPr>
        <p:blipFill>
          <a:blip r:embed="rId3"/>
          <a:stretch>
            <a:fillRect/>
          </a:stretch>
        </p:blipFill>
        <p:spPr>
          <a:xfrm>
            <a:off x="8502392" y="1974339"/>
            <a:ext cx="2676376" cy="2670279"/>
          </a:xfrm>
          <a:prstGeom prst="rect">
            <a:avLst/>
          </a:prstGeom>
        </p:spPr>
      </p:pic>
      <p:pic>
        <p:nvPicPr>
          <p:cNvPr id="4" name="Picture 3">
            <a:extLst>
              <a:ext uri="{FF2B5EF4-FFF2-40B4-BE49-F238E27FC236}">
                <a16:creationId xmlns:a16="http://schemas.microsoft.com/office/drawing/2014/main" id="{B49AF6DD-8D33-DD0D-7AC3-0DF13C133A41}"/>
              </a:ext>
            </a:extLst>
          </p:cNvPr>
          <p:cNvPicPr>
            <a:picLocks noChangeAspect="1"/>
          </p:cNvPicPr>
          <p:nvPr/>
        </p:nvPicPr>
        <p:blipFill rotWithShape="1">
          <a:blip r:embed="rId4"/>
          <a:srcRect l="55788" t="30868" r="16291" b="41187"/>
          <a:stretch/>
        </p:blipFill>
        <p:spPr>
          <a:xfrm>
            <a:off x="1760876" y="2898978"/>
            <a:ext cx="6680248" cy="3760912"/>
          </a:xfrm>
          <a:prstGeom prst="rect">
            <a:avLst/>
          </a:prstGeom>
        </p:spPr>
      </p:pic>
    </p:spTree>
    <p:extLst>
      <p:ext uri="{BB962C8B-B14F-4D97-AF65-F5344CB8AC3E}">
        <p14:creationId xmlns:p14="http://schemas.microsoft.com/office/powerpoint/2010/main" val="167243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lide Number"/>
          <p:cNvSpPr txBox="1">
            <a:spLocks noGrp="1"/>
          </p:cNvSpPr>
          <p:nvPr>
            <p:ph type="sldNum" sz="quarter" idx="4294967295"/>
          </p:nvPr>
        </p:nvSpPr>
        <p:spPr>
          <a:xfrm>
            <a:off x="11178768" y="6417935"/>
            <a:ext cx="175033" cy="2419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5" name="Bringing Guiding History Alive">
            <a:extLst>
              <a:ext uri="{FF2B5EF4-FFF2-40B4-BE49-F238E27FC236}">
                <a16:creationId xmlns:a16="http://schemas.microsoft.com/office/drawing/2014/main" id="{699E9FD8-356C-DCCC-590F-6DC970546EE2}"/>
              </a:ext>
            </a:extLst>
          </p:cNvPr>
          <p:cNvSpPr txBox="1"/>
          <p:nvPr/>
        </p:nvSpPr>
        <p:spPr>
          <a:xfrm>
            <a:off x="5910692" y="3874524"/>
            <a:ext cx="370614" cy="83099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a:defRPr sz="9600">
                <a:latin typeface="Trebuchet MS"/>
                <a:ea typeface="Trebuchet MS"/>
                <a:cs typeface="Trebuchet MS"/>
                <a:sym typeface="Trebuchet MS"/>
              </a:defRPr>
            </a:lvl1pPr>
          </a:lstStyle>
          <a:p>
            <a:pPr algn="ctr"/>
            <a:r>
              <a:rPr lang="en-GB" sz="4800" dirty="0">
                <a:solidFill>
                  <a:srgbClr val="0070C0"/>
                </a:solidFill>
              </a:rPr>
              <a:t> </a:t>
            </a:r>
            <a:endParaRPr sz="4800" dirty="0">
              <a:solidFill>
                <a:srgbClr val="0070C0"/>
              </a:solidFill>
            </a:endParaRPr>
          </a:p>
        </p:txBody>
      </p:sp>
      <p:sp>
        <p:nvSpPr>
          <p:cNvPr id="6" name="Bringing Guiding History Alive">
            <a:extLst>
              <a:ext uri="{FF2B5EF4-FFF2-40B4-BE49-F238E27FC236}">
                <a16:creationId xmlns:a16="http://schemas.microsoft.com/office/drawing/2014/main" id="{2CE4FDBF-ABFB-6DE8-67F0-46AA470C1A24}"/>
              </a:ext>
            </a:extLst>
          </p:cNvPr>
          <p:cNvSpPr txBox="1"/>
          <p:nvPr/>
        </p:nvSpPr>
        <p:spPr>
          <a:xfrm>
            <a:off x="1860992" y="3697034"/>
            <a:ext cx="9788213" cy="7078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lvl1pPr>
              <a:defRPr sz="9600">
                <a:latin typeface="Trebuchet MS"/>
                <a:ea typeface="Trebuchet MS"/>
                <a:cs typeface="Trebuchet MS"/>
                <a:sym typeface="Trebuchet MS"/>
              </a:defRPr>
            </a:lvl1pPr>
          </a:lstStyle>
          <a:p>
            <a:endParaRPr lang="en-GB" sz="4000" dirty="0">
              <a:solidFill>
                <a:srgbClr val="0070C0"/>
              </a:solidFill>
            </a:endParaRPr>
          </a:p>
        </p:txBody>
      </p:sp>
      <p:pic>
        <p:nvPicPr>
          <p:cNvPr id="3" name="Picture 2">
            <a:extLst>
              <a:ext uri="{FF2B5EF4-FFF2-40B4-BE49-F238E27FC236}">
                <a16:creationId xmlns:a16="http://schemas.microsoft.com/office/drawing/2014/main" id="{DDE4757D-AFAE-6A4C-2196-8D26A6038383}"/>
              </a:ext>
            </a:extLst>
          </p:cNvPr>
          <p:cNvPicPr>
            <a:picLocks noChangeAspect="1"/>
          </p:cNvPicPr>
          <p:nvPr/>
        </p:nvPicPr>
        <p:blipFill rotWithShape="1">
          <a:blip r:embed="rId3"/>
          <a:srcRect l="4257" r="4465" b="14501"/>
          <a:stretch/>
        </p:blipFill>
        <p:spPr>
          <a:xfrm>
            <a:off x="826194" y="1164898"/>
            <a:ext cx="10539609" cy="4847595"/>
          </a:xfrm>
          <a:prstGeom prst="rect">
            <a:avLst/>
          </a:prstGeom>
        </p:spPr>
      </p:pic>
    </p:spTree>
    <p:extLst>
      <p:ext uri="{BB962C8B-B14F-4D97-AF65-F5344CB8AC3E}">
        <p14:creationId xmlns:p14="http://schemas.microsoft.com/office/powerpoint/2010/main" val="159339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wall, indoor, computer&#10;&#10;Description automatically generated">
            <a:extLst>
              <a:ext uri="{FF2B5EF4-FFF2-40B4-BE49-F238E27FC236}">
                <a16:creationId xmlns:a16="http://schemas.microsoft.com/office/drawing/2014/main" id="{2006877C-2641-43FF-DF0E-4465EA286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8542" y="1598633"/>
            <a:ext cx="3766161" cy="2824621"/>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946BF2D2-BBCB-7D8A-7EF0-DE9DA75F9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256" y="2044249"/>
            <a:ext cx="3998728" cy="2999046"/>
          </a:xfrm>
          <a:prstGeom prst="rect">
            <a:avLst/>
          </a:prstGeom>
        </p:spPr>
      </p:pic>
      <p:pic>
        <p:nvPicPr>
          <p:cNvPr id="9" name="Picture 8">
            <a:extLst>
              <a:ext uri="{FF2B5EF4-FFF2-40B4-BE49-F238E27FC236}">
                <a16:creationId xmlns:a16="http://schemas.microsoft.com/office/drawing/2014/main" id="{DAA73212-6A53-1681-9D54-0ABFE8077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459" y="2589128"/>
            <a:ext cx="2250132" cy="2999046"/>
          </a:xfrm>
          <a:prstGeom prst="rect">
            <a:avLst/>
          </a:prstGeom>
        </p:spPr>
      </p:pic>
    </p:spTree>
    <p:extLst>
      <p:ext uri="{BB962C8B-B14F-4D97-AF65-F5344CB8AC3E}">
        <p14:creationId xmlns:p14="http://schemas.microsoft.com/office/powerpoint/2010/main" val="1213441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group of women sitting at a table outside&#10;&#10;Description automatically generated with medium confidence">
            <a:extLst>
              <a:ext uri="{FF2B5EF4-FFF2-40B4-BE49-F238E27FC236}">
                <a16:creationId xmlns:a16="http://schemas.microsoft.com/office/drawing/2014/main" id="{CE3DFEB5-4E78-479C-1566-191A39CD8362}"/>
              </a:ext>
            </a:extLst>
          </p:cNvPr>
          <p:cNvPicPr>
            <a:picLocks noChangeAspect="1"/>
          </p:cNvPicPr>
          <p:nvPr/>
        </p:nvPicPr>
        <p:blipFill rotWithShape="1">
          <a:blip r:embed="rId3">
            <a:extLst>
              <a:ext uri="{28A0092B-C50C-407E-A947-70E740481C1C}">
                <a14:useLocalDpi xmlns:a14="http://schemas.microsoft.com/office/drawing/2010/main" val="0"/>
              </a:ext>
            </a:extLst>
          </a:blip>
          <a:srcRect b="1368"/>
          <a:stretch/>
        </p:blipFill>
        <p:spPr>
          <a:xfrm>
            <a:off x="2713199" y="989566"/>
            <a:ext cx="7207414" cy="5331616"/>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907695683"/>
      </p:ext>
    </p:extLst>
  </p:cSld>
  <p:clrMapOvr>
    <a:masterClrMapping/>
  </p:clrMapOvr>
</p:sld>
</file>

<file path=ppt/theme/theme1.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24282</TotalTime>
  <Words>1584</Words>
  <Application>Microsoft Office PowerPoint</Application>
  <PresentationFormat>Widescreen</PresentationFormat>
  <Paragraphs>117</Paragraphs>
  <Slides>25</Slides>
  <Notes>24</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Open Sans</vt:lpstr>
      <vt:lpstr>Trebuchet MS</vt:lpstr>
      <vt:lpstr>Office Theme</vt:lpstr>
      <vt:lpstr>     Good afternoon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 Girls!</dc:title>
  <dc:creator>Helen Green</dc:creator>
  <cp:lastModifiedBy>Helen Green</cp:lastModifiedBy>
  <cp:revision>128</cp:revision>
  <cp:lastPrinted>2022-05-31T12:14:52Z</cp:lastPrinted>
  <dcterms:created xsi:type="dcterms:W3CDTF">2020-11-18T17:38:36Z</dcterms:created>
  <dcterms:modified xsi:type="dcterms:W3CDTF">2022-06-01T06:45:42Z</dcterms:modified>
</cp:coreProperties>
</file>