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47" d="100"/>
          <a:sy n="47" d="100"/>
        </p:scale>
        <p:origin x="2268" y="4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2668FA-4DEB-40C2-BBCA-8832EEC14E65}" type="datetimeFigureOut">
              <a:rPr lang="en-US" smtClean="0"/>
              <a:t>9/19/2020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903293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668FA-4DEB-40C2-BBCA-8832EEC14E65}" type="datetimeFigureOut">
              <a:rPr lang="en-US" smtClean="0"/>
              <a:t>9/19/2020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140178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668FA-4DEB-40C2-BBCA-8832EEC14E65}" type="datetimeFigureOut">
              <a:rPr lang="en-US" smtClean="0"/>
              <a:t>9/19/2020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3898564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2668FA-4DEB-40C2-BBCA-8832EEC14E65}" type="datetimeFigureOut">
              <a:rPr lang="en-US" smtClean="0"/>
              <a:t>9/19/2020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65366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2668FA-4DEB-40C2-BBCA-8832EEC14E65}" type="datetimeFigureOut">
              <a:rPr lang="en-US" smtClean="0"/>
              <a:t>9/19/2020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1234575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2668FA-4DEB-40C2-BBCA-8832EEC14E65}" type="datetimeFigureOut">
              <a:rPr lang="en-US" smtClean="0"/>
              <a:t>9/19/2020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236885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2668FA-4DEB-40C2-BBCA-8832EEC14E65}" type="datetimeFigureOut">
              <a:rPr lang="en-US" smtClean="0"/>
              <a:t>9/19/2020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282688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2668FA-4DEB-40C2-BBCA-8832EEC14E65}" type="datetimeFigureOut">
              <a:rPr lang="en-US" smtClean="0"/>
              <a:t>9/19/2020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1046751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668FA-4DEB-40C2-BBCA-8832EEC14E65}" type="datetimeFigureOut">
              <a:rPr lang="en-US" smtClean="0"/>
              <a:t>9/19/2020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179102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E2668FA-4DEB-40C2-BBCA-8832EEC14E65}" type="datetimeFigureOut">
              <a:rPr lang="en-US" smtClean="0"/>
              <a:t>9/19/2020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373478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0E2668FA-4DEB-40C2-BBCA-8832EEC14E65}" type="datetimeFigureOut">
              <a:rPr lang="en-US" smtClean="0"/>
              <a:t>9/19/2020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0E129C-DBAD-4335-9773-985D54F1A347}" type="slidenum">
              <a:rPr lang="en-US" smtClean="0"/>
              <a:t>‹#›</a:t>
            </a:fld>
            <a:endParaRPr lang="en-US"/>
          </a:p>
        </p:txBody>
      </p:sp>
    </p:spTree>
    <p:extLst>
      <p:ext uri="{BB962C8B-B14F-4D97-AF65-F5344CB8AC3E}">
        <p14:creationId xmlns:p14="http://schemas.microsoft.com/office/powerpoint/2010/main" val="869638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0E2668FA-4DEB-40C2-BBCA-8832EEC14E65}" type="datetimeFigureOut">
              <a:rPr lang="en-US" smtClean="0"/>
              <a:t>9/19/2020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30E129C-DBAD-4335-9773-985D54F1A347}" type="slidenum">
              <a:rPr lang="en-US" smtClean="0"/>
              <a:t>‹#›</a:t>
            </a:fld>
            <a:endParaRPr lang="en-US"/>
          </a:p>
        </p:txBody>
      </p:sp>
    </p:spTree>
    <p:extLst>
      <p:ext uri="{BB962C8B-B14F-4D97-AF65-F5344CB8AC3E}">
        <p14:creationId xmlns:p14="http://schemas.microsoft.com/office/powerpoint/2010/main" val="1072334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ine.zoom.us/j/93977457722?pwd=U2VUMUxMWC9SWm8xQ1lTTWhnUUpkZz09"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19100" y="9477375"/>
            <a:ext cx="6934201" cy="584775"/>
          </a:xfrm>
          <a:prstGeom prst="rect">
            <a:avLst/>
          </a:prstGeom>
          <a:noFill/>
        </p:spPr>
        <p:txBody>
          <a:bodyPr wrap="square" rtlCol="0">
            <a:spAutoFit/>
          </a:bodyPr>
          <a:lstStyle/>
          <a:p>
            <a:pPr algn="ctr"/>
            <a:r>
              <a:rPr lang="en-US" sz="800" dirty="0">
                <a:latin typeface="Tahoma" panose="020B0604030504040204" pitchFamily="34" charset="0"/>
                <a:ea typeface="Tahoma" panose="020B0604030504040204" pitchFamily="34" charset="0"/>
                <a:cs typeface="Tahoma" panose="020B0604030504040204" pitchFamily="34" charset="0"/>
              </a:rPr>
              <a:t>The University of Maine does not discriminate on the grounds of race, color, religion, sex, sexual orientation, including transgender status and gender expression, national origin, citizenship status, age, disability, genetic information, or veteran status in employment, education, and all other programs and activities. The following person has been designated to handle inquiries regarding nondiscrimination policies: Director, Office of Equal Opportunity, 101 North Stevens Hall, 581.1226, eoinfo@umit.maine.edu.</a:t>
            </a:r>
          </a:p>
        </p:txBody>
      </p:sp>
      <p:sp>
        <p:nvSpPr>
          <p:cNvPr id="5" name="TextBox 4"/>
          <p:cNvSpPr txBox="1"/>
          <p:nvPr/>
        </p:nvSpPr>
        <p:spPr>
          <a:xfrm>
            <a:off x="119063" y="8156913"/>
            <a:ext cx="7534275" cy="261610"/>
          </a:xfrm>
          <a:prstGeom prst="rect">
            <a:avLst/>
          </a:prstGeom>
          <a:noFill/>
        </p:spPr>
        <p:txBody>
          <a:bodyPr wrap="square" rtlCol="0">
            <a:spAutoFit/>
          </a:bodyPr>
          <a:lstStyle/>
          <a:p>
            <a:pPr algn="ctr"/>
            <a:r>
              <a:rPr lang="en-US" sz="1100" dirty="0">
                <a:latin typeface="Tahoma" panose="020B0604030504040204" pitchFamily="34" charset="0"/>
                <a:ea typeface="Tahoma" panose="020B0604030504040204" pitchFamily="34" charset="0"/>
                <a:cs typeface="Tahoma" panose="020B0604030504040204" pitchFamily="34" charset="0"/>
              </a:rPr>
              <a:t>For more information or a disability accommodation, please contact </a:t>
            </a:r>
            <a:r>
              <a:rPr lang="en-US" sz="1100" b="1" dirty="0">
                <a:latin typeface="Tahoma" panose="020B0604030504040204" pitchFamily="34" charset="0"/>
                <a:ea typeface="Tahoma" panose="020B0604030504040204" pitchFamily="34" charset="0"/>
                <a:cs typeface="Tahoma" panose="020B0604030504040204" pitchFamily="34" charset="0"/>
              </a:rPr>
              <a:t>Lydia Horne </a:t>
            </a:r>
            <a:r>
              <a:rPr lang="en-US" sz="1100" dirty="0">
                <a:latin typeface="Tahoma" panose="020B0604030504040204" pitchFamily="34" charset="0"/>
                <a:ea typeface="Tahoma" panose="020B0604030504040204" pitchFamily="34" charset="0"/>
                <a:cs typeface="Tahoma" panose="020B0604030504040204" pitchFamily="34" charset="0"/>
              </a:rPr>
              <a:t>at lydia.horne@maine.edu.</a:t>
            </a:r>
          </a:p>
        </p:txBody>
      </p:sp>
      <p:sp>
        <p:nvSpPr>
          <p:cNvPr id="6" name="TextBox 5"/>
          <p:cNvSpPr txBox="1"/>
          <p:nvPr/>
        </p:nvSpPr>
        <p:spPr>
          <a:xfrm>
            <a:off x="419099" y="6236597"/>
            <a:ext cx="6934201" cy="1969770"/>
          </a:xfrm>
          <a:prstGeom prst="rect">
            <a:avLst/>
          </a:prstGeom>
          <a:noFill/>
        </p:spPr>
        <p:txBody>
          <a:bodyPr wrap="square" rtlCol="0">
            <a:spAutoFit/>
          </a:bodyPr>
          <a:lstStyle/>
          <a:p>
            <a:pPr algn="ctr"/>
            <a:r>
              <a:rPr lang="en-US" sz="2000" b="1" dirty="0">
                <a:latin typeface="Tahoma" panose="020B0604030504040204" pitchFamily="34" charset="0"/>
                <a:ea typeface="Tahoma" panose="020B0604030504040204" pitchFamily="34" charset="0"/>
                <a:cs typeface="Tahoma" panose="020B0604030504040204" pitchFamily="34" charset="0"/>
              </a:rPr>
              <a:t>Tuesday, Sept. 29 2-3pm </a:t>
            </a:r>
          </a:p>
          <a:p>
            <a:pPr algn="ctr"/>
            <a:r>
              <a:rPr lang="en-US" sz="1400" dirty="0">
                <a:latin typeface="Tahoma" panose="020B0604030504040204" pitchFamily="34" charset="0"/>
                <a:ea typeface="Tahoma" panose="020B0604030504040204" pitchFamily="34" charset="0"/>
                <a:cs typeface="Tahoma" panose="020B0604030504040204" pitchFamily="34" charset="0"/>
              </a:rPr>
              <a:t>Join via PC, Mac, Linux, iOS or Android: </a:t>
            </a:r>
          </a:p>
          <a:p>
            <a:pPr algn="ctr"/>
            <a:r>
              <a:rPr lang="en-US" sz="1400" u="sng" dirty="0">
                <a:hlinkClick r:id="rId3"/>
              </a:rPr>
              <a:t>https://maine.zoom.us/j/93977457722?pwd=U2VUMUxMWC9SWm8xQ1lTTWhnUUpkZz09</a:t>
            </a:r>
            <a:r>
              <a:rPr lang="en-US" sz="1400" dirty="0"/>
              <a:t> </a:t>
            </a:r>
          </a:p>
          <a:p>
            <a:pPr algn="ctr"/>
            <a:r>
              <a:rPr lang="en-US" sz="1200" dirty="0"/>
              <a:t>Password: 812698</a:t>
            </a:r>
          </a:p>
          <a:p>
            <a:pPr algn="ctr"/>
            <a:endParaRPr lang="en-US" sz="1200" dirty="0"/>
          </a:p>
          <a:p>
            <a:pPr algn="ctr"/>
            <a:r>
              <a:rPr lang="en-US" sz="1400" dirty="0">
                <a:latin typeface="Tahoma" panose="020B0604030504040204" pitchFamily="34" charset="0"/>
                <a:ea typeface="Tahoma" panose="020B0604030504040204" pitchFamily="34" charset="0"/>
                <a:cs typeface="Tahoma" panose="020B0604030504040204" pitchFamily="34" charset="0"/>
              </a:rPr>
              <a:t>Join via phone:</a:t>
            </a:r>
          </a:p>
          <a:p>
            <a:pPr algn="ctr"/>
            <a:r>
              <a:rPr lang="en-US" sz="1200" dirty="0">
                <a:latin typeface="Tahoma" panose="020B0604030504040204" pitchFamily="34" charset="0"/>
                <a:ea typeface="Tahoma" panose="020B0604030504040204" pitchFamily="34" charset="0"/>
                <a:cs typeface="Tahoma" panose="020B0604030504040204" pitchFamily="34" charset="0"/>
              </a:rPr>
              <a:t>US: +1 312 626 6799  or +1 646 876 9923  or +1 301 715 8592  or +1 408 638 0968  or +1 669 900 6833  or +1 253 215 8782  or +1 346 248 7799 </a:t>
            </a:r>
          </a:p>
          <a:p>
            <a:pPr algn="ctr"/>
            <a:r>
              <a:rPr lang="en-US" sz="1200" dirty="0">
                <a:latin typeface="Tahoma" panose="020B0604030504040204" pitchFamily="34" charset="0"/>
                <a:ea typeface="Tahoma" panose="020B0604030504040204" pitchFamily="34" charset="0"/>
                <a:cs typeface="Tahoma" panose="020B0604030504040204" pitchFamily="34" charset="0"/>
              </a:rPr>
              <a:t>    Meeting ID: 939 7745 7722</a:t>
            </a:r>
          </a:p>
        </p:txBody>
      </p:sp>
      <p:sp>
        <p:nvSpPr>
          <p:cNvPr id="7" name="TextBox 6"/>
          <p:cNvSpPr txBox="1"/>
          <p:nvPr/>
        </p:nvSpPr>
        <p:spPr>
          <a:xfrm>
            <a:off x="119063" y="1708483"/>
            <a:ext cx="7400674" cy="1354217"/>
          </a:xfrm>
          <a:prstGeom prst="rect">
            <a:avLst/>
          </a:prstGeom>
          <a:noFill/>
        </p:spPr>
        <p:txBody>
          <a:bodyPr wrap="square" rtlCol="0">
            <a:spAutoFit/>
          </a:bodyPr>
          <a:lstStyle/>
          <a:p>
            <a:pPr algn="ctr">
              <a:spcAft>
                <a:spcPts val="1200"/>
              </a:spcAft>
            </a:pPr>
            <a:r>
              <a:rPr lang="en-US" sz="2000" dirty="0"/>
              <a:t>“Fostering Coastal Community Resilience in Maine: Understanding Climate Change Risks and Behaviors”</a:t>
            </a:r>
          </a:p>
          <a:p>
            <a:pPr algn="ctr"/>
            <a:r>
              <a:rPr lang="en-US" sz="1600" dirty="0"/>
              <a:t>Lydia Horne’s PhD Defense</a:t>
            </a:r>
          </a:p>
          <a:p>
            <a:pPr algn="ctr"/>
            <a:r>
              <a:rPr lang="en-US" sz="1600" dirty="0"/>
              <a:t>Advisor: Dr. Sandra De </a:t>
            </a:r>
            <a:r>
              <a:rPr lang="en-US" sz="1600" dirty="0" err="1"/>
              <a:t>Urioste</a:t>
            </a:r>
            <a:r>
              <a:rPr lang="en-US" sz="1600" dirty="0"/>
              <a:t>-Stone</a:t>
            </a:r>
          </a:p>
        </p:txBody>
      </p:sp>
      <p:pic>
        <p:nvPicPr>
          <p:cNvPr id="3" name="Picture 2" descr="A body of water surrounded by trees&#10;&#10;Description automatically generated">
            <a:extLst>
              <a:ext uri="{FF2B5EF4-FFF2-40B4-BE49-F238E27FC236}">
                <a16:creationId xmlns:a16="http://schemas.microsoft.com/office/drawing/2014/main" id="{A11C5D84-691B-4CEC-B3B0-73874563CB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87454" y="3166991"/>
            <a:ext cx="4054642" cy="3040982"/>
          </a:xfrm>
          <a:prstGeom prst="rect">
            <a:avLst/>
          </a:prstGeom>
        </p:spPr>
      </p:pic>
    </p:spTree>
    <p:extLst>
      <p:ext uri="{BB962C8B-B14F-4D97-AF65-F5344CB8AC3E}">
        <p14:creationId xmlns:p14="http://schemas.microsoft.com/office/powerpoint/2010/main" val="26024740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229</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Homola</dc:creator>
  <cp:lastModifiedBy>Lydia Horne</cp:lastModifiedBy>
  <cp:revision>13</cp:revision>
  <dcterms:created xsi:type="dcterms:W3CDTF">2016-09-22T18:41:18Z</dcterms:created>
  <dcterms:modified xsi:type="dcterms:W3CDTF">2020-09-19T16:08:41Z</dcterms:modified>
</cp:coreProperties>
</file>