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</p:sldIdLst>
  <p:sldSz cy="5143500" cx="9144000"/>
  <p:notesSz cx="6858000" cy="9144000"/>
  <p:embeddedFontLst>
    <p:embeddedFont>
      <p:font typeface="Montserrat SemiBold"/>
      <p:regular r:id="rId28"/>
      <p:bold r:id="rId29"/>
      <p:italic r:id="rId30"/>
      <p:boldItalic r:id="rId31"/>
    </p:embeddedFont>
    <p:embeddedFont>
      <p:font typeface="Montserrat"/>
      <p:regular r:id="rId32"/>
      <p:bold r:id="rId33"/>
      <p:italic r:id="rId34"/>
      <p:boldItalic r:id="rId35"/>
    </p:embeddedFont>
    <p:embeddedFont>
      <p:font typeface="Montserrat Medium"/>
      <p:regular r:id="rId36"/>
      <p:bold r:id="rId37"/>
      <p:italic r:id="rId38"/>
      <p:boldItalic r:id="rId39"/>
    </p:embeddedFont>
    <p:embeddedFont>
      <p:font typeface="Roboto Mono"/>
      <p:regular r:id="rId40"/>
      <p:bold r:id="rId41"/>
      <p:italic r:id="rId42"/>
      <p:boldItalic r:id="rId4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obotoMono-regular.fntdata"/><Relationship Id="rId20" Type="http://schemas.openxmlformats.org/officeDocument/2006/relationships/slide" Target="slides/slide15.xml"/><Relationship Id="rId42" Type="http://schemas.openxmlformats.org/officeDocument/2006/relationships/font" Target="fonts/RobotoMono-italic.fntdata"/><Relationship Id="rId41" Type="http://schemas.openxmlformats.org/officeDocument/2006/relationships/font" Target="fonts/RobotoMono-bold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43" Type="http://schemas.openxmlformats.org/officeDocument/2006/relationships/font" Target="fonts/RobotoMono-bold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font" Target="fonts/MontserratSemiBold-regular.fntdata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MontserratSemiBold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MontserratSemiBold-boldItalic.fntdata"/><Relationship Id="rId30" Type="http://schemas.openxmlformats.org/officeDocument/2006/relationships/font" Target="fonts/MontserratSemiBold-italic.fntdata"/><Relationship Id="rId11" Type="http://schemas.openxmlformats.org/officeDocument/2006/relationships/slide" Target="slides/slide6.xml"/><Relationship Id="rId33" Type="http://schemas.openxmlformats.org/officeDocument/2006/relationships/font" Target="fonts/Montserrat-bold.fntdata"/><Relationship Id="rId10" Type="http://schemas.openxmlformats.org/officeDocument/2006/relationships/slide" Target="slides/slide5.xml"/><Relationship Id="rId32" Type="http://schemas.openxmlformats.org/officeDocument/2006/relationships/font" Target="fonts/Montserrat-regular.fntdata"/><Relationship Id="rId13" Type="http://schemas.openxmlformats.org/officeDocument/2006/relationships/slide" Target="slides/slide8.xml"/><Relationship Id="rId35" Type="http://schemas.openxmlformats.org/officeDocument/2006/relationships/font" Target="fonts/Montserrat-boldItalic.fntdata"/><Relationship Id="rId12" Type="http://schemas.openxmlformats.org/officeDocument/2006/relationships/slide" Target="slides/slide7.xml"/><Relationship Id="rId34" Type="http://schemas.openxmlformats.org/officeDocument/2006/relationships/font" Target="fonts/Montserrat-italic.fntdata"/><Relationship Id="rId15" Type="http://schemas.openxmlformats.org/officeDocument/2006/relationships/slide" Target="slides/slide10.xml"/><Relationship Id="rId37" Type="http://schemas.openxmlformats.org/officeDocument/2006/relationships/font" Target="fonts/MontserratMedium-bold.fntdata"/><Relationship Id="rId14" Type="http://schemas.openxmlformats.org/officeDocument/2006/relationships/slide" Target="slides/slide9.xml"/><Relationship Id="rId36" Type="http://schemas.openxmlformats.org/officeDocument/2006/relationships/font" Target="fonts/MontserratMedium-regular.fntdata"/><Relationship Id="rId17" Type="http://schemas.openxmlformats.org/officeDocument/2006/relationships/slide" Target="slides/slide12.xml"/><Relationship Id="rId39" Type="http://schemas.openxmlformats.org/officeDocument/2006/relationships/font" Target="fonts/MontserratMedium-bold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Medium-italic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7fde71e7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7fde71e7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27fde71e7c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127fde71e7c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127fde71e7c_0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127fde71e7c_0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7fde71e7c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27fde71e7c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127fde71e7c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127fde71e7c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127fde71e7c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127fde71e7c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27fde71e7c_0_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27fde71e7c_0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7fde71e7c_0_5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127fde71e7c_0_5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127fde71e7c_0_5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127fde71e7c_0_5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27fde71e7c_0_5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27fde71e7c_0_5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127fde71e7c_0_5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127fde71e7c_0_5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27fde71e7c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27fde71e7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27fde71e7c_0_6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27fde71e7c_0_6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27fde71e7c_0_6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27fde71e7c_0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27fde71e7c_0_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27fde71e7c_0_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27fde71e7c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27fde71e7c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f3f9d8166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f3f9d8166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f3f9d81662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f3f9d81662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f3f9d81662_0_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0" name="Google Shape;100;gf3f9d81662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f3f9d81662_0_13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gf3f9d81662_0_1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f3f9d81662_0_20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" name="Google Shape;116;gf3f9d81662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f3f9d816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f3f9d816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7.png"/><Relationship Id="rId5" Type="http://schemas.openxmlformats.org/officeDocument/2006/relationships/image" Target="../media/image19.jpg"/><Relationship Id="rId6" Type="http://schemas.openxmlformats.org/officeDocument/2006/relationships/image" Target="../media/image3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23.jpg"/><Relationship Id="rId5" Type="http://schemas.openxmlformats.org/officeDocument/2006/relationships/image" Target="../media/image21.jpg"/><Relationship Id="rId6" Type="http://schemas.openxmlformats.org/officeDocument/2006/relationships/image" Target="../media/image2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5.png"/><Relationship Id="rId4" Type="http://schemas.openxmlformats.org/officeDocument/2006/relationships/image" Target="../media/image18.png"/><Relationship Id="rId5" Type="http://schemas.openxmlformats.org/officeDocument/2006/relationships/image" Target="../media/image3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Relationship Id="rId4" Type="http://schemas.openxmlformats.org/officeDocument/2006/relationships/image" Target="../media/image28.jpg"/><Relationship Id="rId5" Type="http://schemas.openxmlformats.org/officeDocument/2006/relationships/image" Target="../media/image24.jpg"/><Relationship Id="rId6" Type="http://schemas.openxmlformats.org/officeDocument/2006/relationships/image" Target="../media/image2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5" Type="http://schemas.openxmlformats.org/officeDocument/2006/relationships/image" Target="../media/image12.png"/><Relationship Id="rId6" Type="http://schemas.openxmlformats.org/officeDocument/2006/relationships/image" Target="../media/image7.png"/><Relationship Id="rId7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jpg"/><Relationship Id="rId4" Type="http://schemas.openxmlformats.org/officeDocument/2006/relationships/image" Target="../media/image29.jpg"/><Relationship Id="rId9" Type="http://schemas.openxmlformats.org/officeDocument/2006/relationships/image" Target="../media/image27.png"/><Relationship Id="rId5" Type="http://schemas.openxmlformats.org/officeDocument/2006/relationships/image" Target="../media/image25.jpg"/><Relationship Id="rId6" Type="http://schemas.openxmlformats.org/officeDocument/2006/relationships/image" Target="../media/image37.jpg"/><Relationship Id="rId7" Type="http://schemas.openxmlformats.org/officeDocument/2006/relationships/image" Target="../media/image30.jpg"/><Relationship Id="rId8" Type="http://schemas.openxmlformats.org/officeDocument/2006/relationships/image" Target="../media/image3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4.png"/><Relationship Id="rId4" Type="http://schemas.openxmlformats.org/officeDocument/2006/relationships/image" Target="../media/image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5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8B9C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3997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2"/>
          <p:cNvPicPr preferRelativeResize="0"/>
          <p:nvPr/>
        </p:nvPicPr>
        <p:blipFill rotWithShape="1">
          <a:blip r:embed="rId3">
            <a:alphaModFix/>
          </a:blip>
          <a:srcRect b="406" l="0" r="0" t="406"/>
          <a:stretch/>
        </p:blipFill>
        <p:spPr>
          <a:xfrm>
            <a:off x="7847000" y="4569925"/>
            <a:ext cx="985301" cy="28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2"/>
          <p:cNvSpPr/>
          <p:nvPr/>
        </p:nvSpPr>
        <p:spPr>
          <a:xfrm>
            <a:off x="3090075" y="529925"/>
            <a:ext cx="2842500" cy="538500"/>
          </a:xfrm>
          <a:prstGeom prst="rect">
            <a:avLst/>
          </a:prstGeom>
          <a:solidFill>
            <a:srgbClr val="F8E71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22"/>
          <p:cNvSpPr/>
          <p:nvPr/>
        </p:nvSpPr>
        <p:spPr>
          <a:xfrm>
            <a:off x="3061775" y="494550"/>
            <a:ext cx="2842500" cy="538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2"/>
          <p:cNvSpPr/>
          <p:nvPr/>
        </p:nvSpPr>
        <p:spPr>
          <a:xfrm>
            <a:off x="3109350" y="1335463"/>
            <a:ext cx="2842500" cy="538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22"/>
          <p:cNvSpPr txBox="1"/>
          <p:nvPr>
            <p:ph type="title"/>
          </p:nvPr>
        </p:nvSpPr>
        <p:spPr>
          <a:xfrm>
            <a:off x="3252750" y="445025"/>
            <a:ext cx="255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Objetivos</a:t>
            </a:r>
            <a:endParaRPr b="1"/>
          </a:p>
        </p:txBody>
      </p:sp>
      <p:sp>
        <p:nvSpPr>
          <p:cNvPr id="142" name="Google Shape;142;p22"/>
          <p:cNvSpPr/>
          <p:nvPr/>
        </p:nvSpPr>
        <p:spPr>
          <a:xfrm>
            <a:off x="3114750" y="1339825"/>
            <a:ext cx="108000" cy="528900"/>
          </a:xfrm>
          <a:prstGeom prst="rect">
            <a:avLst/>
          </a:prstGeom>
          <a:solidFill>
            <a:srgbClr val="99D9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2"/>
          <p:cNvSpPr txBox="1"/>
          <p:nvPr/>
        </p:nvSpPr>
        <p:spPr>
          <a:xfrm>
            <a:off x="3280975" y="1396963"/>
            <a:ext cx="2584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Nós queremos…</a:t>
            </a:r>
            <a:endParaRPr b="1" sz="15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4" name="Google Shape;144;p22"/>
          <p:cNvSpPr/>
          <p:nvPr/>
        </p:nvSpPr>
        <p:spPr>
          <a:xfrm>
            <a:off x="1374675" y="2835250"/>
            <a:ext cx="6450300" cy="1169700"/>
          </a:xfrm>
          <a:prstGeom prst="rect">
            <a:avLst/>
          </a:prstGeom>
          <a:solidFill>
            <a:srgbClr val="F8E71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22"/>
          <p:cNvSpPr txBox="1"/>
          <p:nvPr/>
        </p:nvSpPr>
        <p:spPr>
          <a:xfrm>
            <a:off x="3294150" y="2021113"/>
            <a:ext cx="2555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5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PROPORCIONAR</a:t>
            </a:r>
            <a:endParaRPr b="1" sz="11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6" name="Google Shape;146;p22"/>
          <p:cNvSpPr txBox="1"/>
          <p:nvPr/>
        </p:nvSpPr>
        <p:spPr>
          <a:xfrm>
            <a:off x="1361400" y="2792800"/>
            <a:ext cx="6421200" cy="11697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Proporcionar aos jovens ainda na escola uma experiência prática em economia e negócios através da criação, organização e operação de uma empresa.</a:t>
            </a:r>
            <a:endParaRPr b="1"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7" name="Google Shape;147;p22"/>
          <p:cNvSpPr/>
          <p:nvPr/>
        </p:nvSpPr>
        <p:spPr>
          <a:xfrm rot="-5400000">
            <a:off x="4506825" y="1248225"/>
            <a:ext cx="38100" cy="2347200"/>
          </a:xfrm>
          <a:prstGeom prst="rect">
            <a:avLst/>
          </a:prstGeom>
          <a:solidFill>
            <a:srgbClr val="99D9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D9DF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573925" y="324688"/>
            <a:ext cx="6773202" cy="380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3"/>
          <p:cNvPicPr preferRelativeResize="0"/>
          <p:nvPr/>
        </p:nvPicPr>
        <p:blipFill rotWithShape="1">
          <a:blip r:embed="rId4">
            <a:alphaModFix/>
          </a:blip>
          <a:srcRect b="81795" l="0" r="92414" t="0"/>
          <a:stretch/>
        </p:blipFill>
        <p:spPr>
          <a:xfrm>
            <a:off x="849399" y="1656575"/>
            <a:ext cx="360898" cy="43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3"/>
          <p:cNvPicPr preferRelativeResize="0"/>
          <p:nvPr/>
        </p:nvPicPr>
        <p:blipFill rotWithShape="1">
          <a:blip r:embed="rId4">
            <a:alphaModFix/>
          </a:blip>
          <a:srcRect b="81795" l="0" r="92414" t="0"/>
          <a:stretch/>
        </p:blipFill>
        <p:spPr>
          <a:xfrm>
            <a:off x="844524" y="2102300"/>
            <a:ext cx="360898" cy="438649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3"/>
          <p:cNvSpPr txBox="1"/>
          <p:nvPr>
            <p:ph idx="4294967295" type="title"/>
          </p:nvPr>
        </p:nvSpPr>
        <p:spPr>
          <a:xfrm>
            <a:off x="849400" y="660425"/>
            <a:ext cx="4081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28708B"/>
                </a:solidFill>
              </a:rPr>
              <a:t>Como acontece?</a:t>
            </a:r>
            <a:endParaRPr b="1">
              <a:solidFill>
                <a:srgbClr val="28708B"/>
              </a:solidFill>
            </a:endParaRPr>
          </a:p>
        </p:txBody>
      </p:sp>
      <p:pic>
        <p:nvPicPr>
          <p:cNvPr id="156" name="Google Shape;156;p23"/>
          <p:cNvPicPr preferRelativeResize="0"/>
          <p:nvPr/>
        </p:nvPicPr>
        <p:blipFill rotWithShape="1">
          <a:blip r:embed="rId4">
            <a:alphaModFix/>
          </a:blip>
          <a:srcRect b="81795" l="0" r="92414" t="0"/>
          <a:stretch/>
        </p:blipFill>
        <p:spPr>
          <a:xfrm>
            <a:off x="844524" y="2518675"/>
            <a:ext cx="360898" cy="438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3"/>
          <p:cNvPicPr preferRelativeResize="0"/>
          <p:nvPr/>
        </p:nvPicPr>
        <p:blipFill rotWithShape="1">
          <a:blip r:embed="rId4">
            <a:alphaModFix/>
          </a:blip>
          <a:srcRect b="81795" l="0" r="92414" t="0"/>
          <a:stretch/>
        </p:blipFill>
        <p:spPr>
          <a:xfrm>
            <a:off x="849399" y="2957325"/>
            <a:ext cx="360898" cy="43864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3"/>
          <p:cNvSpPr txBox="1"/>
          <p:nvPr/>
        </p:nvSpPr>
        <p:spPr>
          <a:xfrm>
            <a:off x="962600" y="1550050"/>
            <a:ext cx="3837600" cy="22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Método aprender-fazendo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É uma empresa de verdade!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12 encontros de ~3h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9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Orientadores: Advisers</a:t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9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9" name="Google Shape;159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47375" y="865200"/>
            <a:ext cx="2626499" cy="449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2985650" y="1267000"/>
            <a:ext cx="7274674" cy="409200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/>
          <p:nvPr/>
        </p:nvSpPr>
        <p:spPr>
          <a:xfrm>
            <a:off x="6054450" y="797249"/>
            <a:ext cx="1738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700">
                <a:latin typeface="Roboto Mono"/>
                <a:ea typeface="Roboto Mono"/>
                <a:cs typeface="Roboto Mono"/>
                <a:sym typeface="Roboto Mono"/>
              </a:rPr>
              <a:t>SE_APRESENTE.PNG</a:t>
            </a:r>
            <a:endParaRPr b="1" sz="700"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708B"/>
        </a:solidFill>
      </p:bgPr>
    </p:bg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24"/>
          <p:cNvPicPr preferRelativeResize="0"/>
          <p:nvPr/>
        </p:nvPicPr>
        <p:blipFill rotWithShape="1">
          <a:blip r:embed="rId3">
            <a:alphaModFix/>
          </a:blip>
          <a:srcRect b="406" l="0" r="0" t="406"/>
          <a:stretch/>
        </p:blipFill>
        <p:spPr>
          <a:xfrm>
            <a:off x="7847000" y="4569925"/>
            <a:ext cx="985301" cy="283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4"/>
          <p:cNvSpPr/>
          <p:nvPr/>
        </p:nvSpPr>
        <p:spPr>
          <a:xfrm>
            <a:off x="3164900" y="261075"/>
            <a:ext cx="2842500" cy="538500"/>
          </a:xfrm>
          <a:prstGeom prst="rect">
            <a:avLst/>
          </a:prstGeom>
          <a:solidFill>
            <a:srgbClr val="F8E71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8" name="Google Shape;168;p24"/>
          <p:cNvGrpSpPr/>
          <p:nvPr/>
        </p:nvGrpSpPr>
        <p:grpSpPr>
          <a:xfrm rot="-19890">
            <a:off x="4399593" y="4424248"/>
            <a:ext cx="466213" cy="342897"/>
            <a:chOff x="177351" y="2202746"/>
            <a:chExt cx="2247857" cy="1674304"/>
          </a:xfrm>
        </p:grpSpPr>
        <p:sp>
          <p:nvSpPr>
            <p:cNvPr id="169" name="Google Shape;169;p24"/>
            <p:cNvSpPr/>
            <p:nvPr/>
          </p:nvSpPr>
          <p:spPr>
            <a:xfrm rot="2762277">
              <a:off x="1379941" y="2118007"/>
              <a:ext cx="480134" cy="184077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4"/>
            <p:cNvSpPr/>
            <p:nvPr/>
          </p:nvSpPr>
          <p:spPr>
            <a:xfrm flipH="1" rot="-2763767">
              <a:off x="589226" y="2501139"/>
              <a:ext cx="480350" cy="139882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1" name="Google Shape;171;p24"/>
          <p:cNvSpPr/>
          <p:nvPr/>
        </p:nvSpPr>
        <p:spPr>
          <a:xfrm>
            <a:off x="3136600" y="225700"/>
            <a:ext cx="2842500" cy="538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4"/>
          <p:cNvSpPr txBox="1"/>
          <p:nvPr>
            <p:ph type="title"/>
          </p:nvPr>
        </p:nvSpPr>
        <p:spPr>
          <a:xfrm>
            <a:off x="3327575" y="176175"/>
            <a:ext cx="2555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Definições</a:t>
            </a:r>
            <a:endParaRPr b="1"/>
          </a:p>
        </p:txBody>
      </p:sp>
      <p:sp>
        <p:nvSpPr>
          <p:cNvPr id="173" name="Google Shape;173;p24"/>
          <p:cNvSpPr txBox="1"/>
          <p:nvPr/>
        </p:nvSpPr>
        <p:spPr>
          <a:xfrm>
            <a:off x="3739800" y="1096725"/>
            <a:ext cx="166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MINDSET FIXO</a:t>
            </a:r>
            <a:endParaRPr i="1" sz="2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74" name="Google Shape;17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610986" y="1020525"/>
            <a:ext cx="5922028" cy="321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8225" y="2965462"/>
            <a:ext cx="332550" cy="3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6737" y="1836625"/>
            <a:ext cx="332550" cy="3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6737" y="2406975"/>
            <a:ext cx="332550" cy="332550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4"/>
          <p:cNvSpPr txBox="1"/>
          <p:nvPr/>
        </p:nvSpPr>
        <p:spPr>
          <a:xfrm>
            <a:off x="2262013" y="2299925"/>
            <a:ext cx="27105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22404D"/>
                </a:solidFill>
                <a:latin typeface="Montserrat"/>
                <a:ea typeface="Montserrat"/>
                <a:cs typeface="Montserrat"/>
                <a:sym typeface="Montserrat"/>
              </a:rPr>
              <a:t>negociar aluguel com a escola</a:t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79" name="Google Shape;179;p24"/>
          <p:cNvSpPr txBox="1"/>
          <p:nvPr/>
        </p:nvSpPr>
        <p:spPr>
          <a:xfrm>
            <a:off x="2253500" y="2860675"/>
            <a:ext cx="46563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>
                <a:solidFill>
                  <a:srgbClr val="22404D"/>
                </a:solidFill>
                <a:latin typeface="Montserrat"/>
                <a:ea typeface="Montserrat"/>
                <a:cs typeface="Montserrat"/>
                <a:sym typeface="Montserrat"/>
              </a:rPr>
              <a:t>definir e levantar o capital da empresa</a:t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0" name="Google Shape;180;p24"/>
          <p:cNvSpPr txBox="1"/>
          <p:nvPr>
            <p:ph type="title"/>
          </p:nvPr>
        </p:nvSpPr>
        <p:spPr>
          <a:xfrm>
            <a:off x="2018625" y="1040175"/>
            <a:ext cx="51102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9009"/>
              <a:buNone/>
            </a:pPr>
            <a:r>
              <a:rPr i="1" lang="pt-BR" sz="202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 que definiremos?</a:t>
            </a:r>
            <a:endParaRPr i="1" sz="202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9009"/>
              <a:buNone/>
            </a:pPr>
            <a:r>
              <a:t/>
            </a:r>
            <a:endParaRPr i="1" sz="202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181" name="Google Shape;181;p24"/>
          <p:cNvGrpSpPr/>
          <p:nvPr/>
        </p:nvGrpSpPr>
        <p:grpSpPr>
          <a:xfrm rot="-20634">
            <a:off x="3886467" y="4466973"/>
            <a:ext cx="374500" cy="257508"/>
            <a:chOff x="177351" y="2202746"/>
            <a:chExt cx="2247857" cy="1674304"/>
          </a:xfrm>
        </p:grpSpPr>
        <p:sp>
          <p:nvSpPr>
            <p:cNvPr id="182" name="Google Shape;182;p24"/>
            <p:cNvSpPr/>
            <p:nvPr/>
          </p:nvSpPr>
          <p:spPr>
            <a:xfrm rot="2762277">
              <a:off x="1379941" y="2118007"/>
              <a:ext cx="480134" cy="184077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 flipH="1" rot="-2763767">
              <a:off x="589226" y="2501139"/>
              <a:ext cx="480350" cy="139882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84" name="Google Shape;184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8225" y="3498862"/>
            <a:ext cx="332550" cy="332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24"/>
          <p:cNvGrpSpPr/>
          <p:nvPr/>
        </p:nvGrpSpPr>
        <p:grpSpPr>
          <a:xfrm rot="-20634">
            <a:off x="5004417" y="4466973"/>
            <a:ext cx="374500" cy="257508"/>
            <a:chOff x="177351" y="2202746"/>
            <a:chExt cx="2247857" cy="1674304"/>
          </a:xfrm>
        </p:grpSpPr>
        <p:sp>
          <p:nvSpPr>
            <p:cNvPr id="186" name="Google Shape;186;p24"/>
            <p:cNvSpPr/>
            <p:nvPr/>
          </p:nvSpPr>
          <p:spPr>
            <a:xfrm rot="2762277">
              <a:off x="1379941" y="2118007"/>
              <a:ext cx="480134" cy="184077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 flipH="1" rot="-2763767">
              <a:off x="589226" y="2501139"/>
              <a:ext cx="480350" cy="139882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88" name="Google Shape;188;p24"/>
          <p:cNvSpPr txBox="1"/>
          <p:nvPr/>
        </p:nvSpPr>
        <p:spPr>
          <a:xfrm>
            <a:off x="2223150" y="3419000"/>
            <a:ext cx="4823400" cy="68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22404D"/>
                </a:solidFill>
                <a:latin typeface="Montserrat"/>
                <a:ea typeface="Montserrat"/>
                <a:cs typeface="Montserrat"/>
                <a:sym typeface="Montserrat"/>
              </a:rPr>
              <a:t>eleger presidente e diretorias nas áreas de finanças, RH, produção e marketing</a:t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2262025" y="1728975"/>
            <a:ext cx="4866900" cy="121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500">
                <a:solidFill>
                  <a:srgbClr val="22404D"/>
                </a:solidFill>
                <a:latin typeface="Montserrat"/>
                <a:ea typeface="Montserrat"/>
                <a:cs typeface="Montserrat"/>
                <a:sym typeface="Montserrat"/>
              </a:rPr>
              <a:t>produto, processo produtivo, logotipo e nome da empresa</a:t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92425" y="527790"/>
            <a:ext cx="489000" cy="489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5"/>
          <p:cNvSpPr txBox="1"/>
          <p:nvPr>
            <p:ph type="title"/>
          </p:nvPr>
        </p:nvSpPr>
        <p:spPr>
          <a:xfrm>
            <a:off x="3311400" y="445025"/>
            <a:ext cx="28578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>
                <a:solidFill>
                  <a:srgbClr val="008B9C"/>
                </a:solidFill>
              </a:rPr>
              <a:t>Como funciona?</a:t>
            </a:r>
            <a:endParaRPr b="1">
              <a:solidFill>
                <a:srgbClr val="22404D"/>
              </a:solidFill>
            </a:endParaRPr>
          </a:p>
        </p:txBody>
      </p:sp>
      <p:sp>
        <p:nvSpPr>
          <p:cNvPr id="196" name="Google Shape;196;p25"/>
          <p:cNvSpPr txBox="1"/>
          <p:nvPr>
            <p:ph type="title"/>
          </p:nvPr>
        </p:nvSpPr>
        <p:spPr>
          <a:xfrm>
            <a:off x="783625" y="3491075"/>
            <a:ext cx="16542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1420">
                <a:solidFill>
                  <a:srgbClr val="008B9C"/>
                </a:solidFill>
              </a:rPr>
              <a:t>1ª à 5ª jornada</a:t>
            </a:r>
            <a:endParaRPr b="1" sz="1420">
              <a:solidFill>
                <a:srgbClr val="008B9C"/>
              </a:solidFill>
            </a:endParaRPr>
          </a:p>
        </p:txBody>
      </p:sp>
      <p:sp>
        <p:nvSpPr>
          <p:cNvPr id="197" name="Google Shape;197;p25"/>
          <p:cNvSpPr txBox="1"/>
          <p:nvPr>
            <p:ph type="title"/>
          </p:nvPr>
        </p:nvSpPr>
        <p:spPr>
          <a:xfrm>
            <a:off x="3744900" y="3491075"/>
            <a:ext cx="16542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pt-BR" sz="1420">
                <a:solidFill>
                  <a:srgbClr val="008B9C"/>
                </a:solidFill>
              </a:rPr>
              <a:t>6ª à 10ª jornada</a:t>
            </a:r>
            <a:endParaRPr b="1" sz="1420">
              <a:solidFill>
                <a:srgbClr val="008B9C"/>
              </a:solidFill>
            </a:endParaRPr>
          </a:p>
        </p:txBody>
      </p:sp>
      <p:sp>
        <p:nvSpPr>
          <p:cNvPr id="198" name="Google Shape;198;p25"/>
          <p:cNvSpPr txBox="1"/>
          <p:nvPr>
            <p:ph type="title"/>
          </p:nvPr>
        </p:nvSpPr>
        <p:spPr>
          <a:xfrm>
            <a:off x="6714825" y="3491075"/>
            <a:ext cx="16542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464"/>
              <a:buFont typeface="Arial"/>
              <a:buNone/>
            </a:pPr>
            <a:r>
              <a:rPr b="1" lang="pt-BR" sz="1420">
                <a:solidFill>
                  <a:srgbClr val="008B9C"/>
                </a:solidFill>
              </a:rPr>
              <a:t>11ª e </a:t>
            </a:r>
            <a:r>
              <a:rPr b="1" lang="pt-BR" sz="1420">
                <a:solidFill>
                  <a:srgbClr val="008B9C"/>
                </a:solidFill>
              </a:rPr>
              <a:t>12ª </a:t>
            </a:r>
            <a:r>
              <a:rPr b="1" lang="pt-BR" sz="1420">
                <a:solidFill>
                  <a:srgbClr val="008B9C"/>
                </a:solidFill>
              </a:rPr>
              <a:t>jornadas</a:t>
            </a:r>
            <a:endParaRPr b="1" sz="1420">
              <a:solidFill>
                <a:srgbClr val="008B9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7464"/>
              <a:buFont typeface="Arial"/>
              <a:buNone/>
            </a:pPr>
            <a:r>
              <a:t/>
            </a:r>
            <a:endParaRPr b="1" sz="1420">
              <a:solidFill>
                <a:srgbClr val="008B9C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69718"/>
              <a:buNone/>
            </a:pPr>
            <a:r>
              <a:t/>
            </a:r>
            <a:endParaRPr b="1" sz="1420">
              <a:solidFill>
                <a:srgbClr val="008B9C"/>
              </a:solidFill>
            </a:endParaRPr>
          </a:p>
        </p:txBody>
      </p:sp>
      <p:sp>
        <p:nvSpPr>
          <p:cNvPr id="199" name="Google Shape;199;p25"/>
          <p:cNvSpPr txBox="1"/>
          <p:nvPr>
            <p:ph type="title"/>
          </p:nvPr>
        </p:nvSpPr>
        <p:spPr>
          <a:xfrm>
            <a:off x="783625" y="1175450"/>
            <a:ext cx="16542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69718"/>
              <a:buNone/>
            </a:pPr>
            <a:r>
              <a:rPr b="1" lang="pt-BR" sz="1420">
                <a:solidFill>
                  <a:srgbClr val="008B9C"/>
                </a:solidFill>
              </a:rPr>
              <a:t>Planejamento</a:t>
            </a:r>
            <a:endParaRPr b="1" sz="1420">
              <a:solidFill>
                <a:srgbClr val="008B9C"/>
              </a:solidFill>
            </a:endParaRPr>
          </a:p>
        </p:txBody>
      </p:sp>
      <p:sp>
        <p:nvSpPr>
          <p:cNvPr id="200" name="Google Shape;200;p25"/>
          <p:cNvSpPr txBox="1"/>
          <p:nvPr>
            <p:ph type="title"/>
          </p:nvPr>
        </p:nvSpPr>
        <p:spPr>
          <a:xfrm>
            <a:off x="3311400" y="1175450"/>
            <a:ext cx="26829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69718"/>
              <a:buNone/>
            </a:pPr>
            <a:r>
              <a:rPr b="1" lang="pt-BR" sz="1420">
                <a:solidFill>
                  <a:srgbClr val="008B9C"/>
                </a:solidFill>
              </a:rPr>
              <a:t>Produção/vendas</a:t>
            </a:r>
            <a:endParaRPr b="1" sz="1420">
              <a:solidFill>
                <a:srgbClr val="008B9C"/>
              </a:solidFill>
            </a:endParaRPr>
          </a:p>
        </p:txBody>
      </p:sp>
      <p:sp>
        <p:nvSpPr>
          <p:cNvPr id="201" name="Google Shape;201;p25"/>
          <p:cNvSpPr txBox="1"/>
          <p:nvPr>
            <p:ph type="title"/>
          </p:nvPr>
        </p:nvSpPr>
        <p:spPr>
          <a:xfrm>
            <a:off x="6714825" y="1175450"/>
            <a:ext cx="1654200" cy="37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69718"/>
              <a:buNone/>
            </a:pPr>
            <a:r>
              <a:rPr b="1" lang="pt-BR" sz="1420">
                <a:solidFill>
                  <a:srgbClr val="008B9C"/>
                </a:solidFill>
              </a:rPr>
              <a:t>Encerramento</a:t>
            </a:r>
            <a:endParaRPr b="1" sz="1420">
              <a:solidFill>
                <a:srgbClr val="008B9C"/>
              </a:solidFill>
            </a:endParaRPr>
          </a:p>
        </p:txBody>
      </p:sp>
      <p:pic>
        <p:nvPicPr>
          <p:cNvPr id="202" name="Google Shape;202;p25"/>
          <p:cNvPicPr preferRelativeResize="0"/>
          <p:nvPr/>
        </p:nvPicPr>
        <p:blipFill rotWithShape="1">
          <a:blip r:embed="rId4">
            <a:alphaModFix/>
          </a:blip>
          <a:srcRect b="0" l="0" r="8500" t="0"/>
          <a:stretch/>
        </p:blipFill>
        <p:spPr>
          <a:xfrm>
            <a:off x="458351" y="1627224"/>
            <a:ext cx="2304749" cy="18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5"/>
          <p:cNvPicPr preferRelativeResize="0"/>
          <p:nvPr/>
        </p:nvPicPr>
        <p:blipFill rotWithShape="1">
          <a:blip r:embed="rId5">
            <a:alphaModFix/>
          </a:blip>
          <a:srcRect b="0" l="0" r="7612" t="0"/>
          <a:stretch/>
        </p:blipFill>
        <p:spPr>
          <a:xfrm>
            <a:off x="3424387" y="1577587"/>
            <a:ext cx="2327030" cy="1889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5"/>
          <p:cNvPicPr preferRelativeResize="0"/>
          <p:nvPr/>
        </p:nvPicPr>
        <p:blipFill rotWithShape="1">
          <a:blip r:embed="rId6">
            <a:alphaModFix/>
          </a:blip>
          <a:srcRect b="0" l="5075" r="14738" t="0"/>
          <a:stretch/>
        </p:blipFill>
        <p:spPr>
          <a:xfrm>
            <a:off x="6287824" y="1547475"/>
            <a:ext cx="2327026" cy="1900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6"/>
          <p:cNvPicPr preferRelativeResize="0"/>
          <p:nvPr/>
        </p:nvPicPr>
        <p:blipFill rotWithShape="1">
          <a:blip r:embed="rId3">
            <a:alphaModFix/>
          </a:blip>
          <a:srcRect b="406" l="0" r="0" t="406"/>
          <a:stretch/>
        </p:blipFill>
        <p:spPr>
          <a:xfrm>
            <a:off x="4079350" y="4485025"/>
            <a:ext cx="985301" cy="2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1651" y="475300"/>
            <a:ext cx="4160698" cy="3362576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6"/>
          <p:cNvSpPr txBox="1"/>
          <p:nvPr>
            <p:ph type="title"/>
          </p:nvPr>
        </p:nvSpPr>
        <p:spPr>
          <a:xfrm>
            <a:off x="3333850" y="464050"/>
            <a:ext cx="23631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</a:rPr>
              <a:t>12ª jornada</a:t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212" name="Google Shape;212;p26"/>
          <p:cNvSpPr txBox="1"/>
          <p:nvPr/>
        </p:nvSpPr>
        <p:spPr>
          <a:xfrm>
            <a:off x="2576100" y="1079450"/>
            <a:ext cx="3986400" cy="301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708B"/>
              </a:buClr>
              <a:buSzPts val="1600"/>
              <a:buFont typeface="Montserrat SemiBold"/>
              <a:buAutoNum type="arabicPeriod"/>
            </a:pPr>
            <a:r>
              <a:rPr lang="pt-BR" sz="1600">
                <a:solidFill>
                  <a:srgbClr val="28708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Assembléia geral com acionistas</a:t>
            </a:r>
            <a:endParaRPr sz="1600">
              <a:solidFill>
                <a:srgbClr val="28708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708B"/>
              </a:buClr>
              <a:buSzPts val="1600"/>
              <a:buFont typeface="Montserrat SemiBold"/>
              <a:buAutoNum type="arabicPeriod"/>
            </a:pPr>
            <a:r>
              <a:rPr lang="pt-BR" sz="1600">
                <a:solidFill>
                  <a:srgbClr val="28708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Apresentação de resultados</a:t>
            </a:r>
            <a:endParaRPr sz="1600">
              <a:solidFill>
                <a:srgbClr val="28708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708B"/>
              </a:buClr>
              <a:buSzPts val="1600"/>
              <a:buFont typeface="Montserrat SemiBold"/>
              <a:buAutoNum type="arabicPeriod"/>
            </a:pPr>
            <a:r>
              <a:rPr lang="pt-BR" sz="1600">
                <a:solidFill>
                  <a:srgbClr val="28708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Ações são recompradas com o lucro ou prejuizo</a:t>
            </a:r>
            <a:endParaRPr sz="1600">
              <a:solidFill>
                <a:srgbClr val="28708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708B"/>
              </a:buClr>
              <a:buSzPts val="1600"/>
              <a:buFont typeface="Montserrat SemiBold"/>
              <a:buAutoNum type="arabicPeriod"/>
            </a:pPr>
            <a:r>
              <a:rPr lang="pt-BR" sz="1600">
                <a:solidFill>
                  <a:srgbClr val="28708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Encargos e impostos são doados para uma instituição</a:t>
            </a:r>
            <a:endParaRPr sz="1600">
              <a:solidFill>
                <a:srgbClr val="28708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8708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7"/>
          <p:cNvPicPr preferRelativeResize="0"/>
          <p:nvPr/>
        </p:nvPicPr>
        <p:blipFill rotWithShape="1">
          <a:blip r:embed="rId3">
            <a:alphaModFix/>
          </a:blip>
          <a:srcRect b="406" l="0" r="0" t="406"/>
          <a:stretch/>
        </p:blipFill>
        <p:spPr>
          <a:xfrm>
            <a:off x="4079350" y="4485025"/>
            <a:ext cx="985301" cy="2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1651" y="475300"/>
            <a:ext cx="4160698" cy="3362576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7"/>
          <p:cNvSpPr txBox="1"/>
          <p:nvPr>
            <p:ph type="title"/>
          </p:nvPr>
        </p:nvSpPr>
        <p:spPr>
          <a:xfrm>
            <a:off x="3333850" y="464050"/>
            <a:ext cx="23631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</a:rPr>
              <a:t>12ª jornada</a:t>
            </a:r>
            <a:endParaRPr b="1" sz="2000">
              <a:solidFill>
                <a:schemeClr val="lt1"/>
              </a:solidFill>
            </a:endParaRPr>
          </a:p>
        </p:txBody>
      </p:sp>
      <p:pic>
        <p:nvPicPr>
          <p:cNvPr descr="\\jasc06\jasc06\Usuario\Meus documentos\2014\Fotos\ME - Colégio Militar\ME_2014_Assembleia Geral de Acionistas (22).JPG" id="220" name="Google Shape;220;p27"/>
          <p:cNvPicPr preferRelativeResize="0"/>
          <p:nvPr/>
        </p:nvPicPr>
        <p:blipFill rotWithShape="1">
          <a:blip r:embed="rId5">
            <a:alphaModFix/>
          </a:blip>
          <a:srcRect b="19788" l="8537" r="27605" t="0"/>
          <a:stretch/>
        </p:blipFill>
        <p:spPr>
          <a:xfrm>
            <a:off x="3132150" y="1009250"/>
            <a:ext cx="2766498" cy="2741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Google Shape;225;p28"/>
          <p:cNvPicPr preferRelativeResize="0"/>
          <p:nvPr/>
        </p:nvPicPr>
        <p:blipFill rotWithShape="1">
          <a:blip r:embed="rId3">
            <a:alphaModFix/>
          </a:blip>
          <a:srcRect b="406" l="0" r="0" t="406"/>
          <a:stretch/>
        </p:blipFill>
        <p:spPr>
          <a:xfrm>
            <a:off x="4079350" y="4485025"/>
            <a:ext cx="985301" cy="2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1651" y="475300"/>
            <a:ext cx="4160698" cy="3362576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8"/>
          <p:cNvSpPr txBox="1"/>
          <p:nvPr>
            <p:ph type="title"/>
          </p:nvPr>
        </p:nvSpPr>
        <p:spPr>
          <a:xfrm>
            <a:off x="3333850" y="464050"/>
            <a:ext cx="23631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</a:rPr>
              <a:t>Premiações</a:t>
            </a:r>
            <a:endParaRPr b="1" sz="2000">
              <a:solidFill>
                <a:schemeClr val="lt1"/>
              </a:solidFill>
            </a:endParaRPr>
          </a:p>
        </p:txBody>
      </p:sp>
      <p:sp>
        <p:nvSpPr>
          <p:cNvPr id="228" name="Google Shape;228;p28"/>
          <p:cNvSpPr txBox="1"/>
          <p:nvPr/>
        </p:nvSpPr>
        <p:spPr>
          <a:xfrm>
            <a:off x="2576100" y="1079450"/>
            <a:ext cx="39864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708B"/>
              </a:buClr>
              <a:buSzPts val="1600"/>
              <a:buFont typeface="Montserrat SemiBold"/>
              <a:buAutoNum type="arabicPeriod"/>
            </a:pPr>
            <a:r>
              <a:rPr lang="pt-BR" sz="1600">
                <a:solidFill>
                  <a:srgbClr val="28708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Miniempresa destaque SC</a:t>
            </a:r>
            <a:endParaRPr sz="1600">
              <a:solidFill>
                <a:srgbClr val="28708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708B"/>
              </a:buClr>
              <a:buSzPts val="1600"/>
              <a:buFont typeface="Montserrat SemiBold"/>
              <a:buAutoNum type="arabicPeriod"/>
            </a:pPr>
            <a:r>
              <a:rPr lang="pt-BR" sz="1600">
                <a:solidFill>
                  <a:srgbClr val="28708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Empreendedor destaque</a:t>
            </a:r>
            <a:endParaRPr sz="1600">
              <a:solidFill>
                <a:srgbClr val="28708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708B"/>
              </a:buClr>
              <a:buSzPts val="1600"/>
              <a:buFont typeface="Montserrat SemiBold"/>
              <a:buAutoNum type="arabicPeriod"/>
            </a:pPr>
            <a:r>
              <a:rPr lang="pt-BR" sz="1600">
                <a:solidFill>
                  <a:srgbClr val="28708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Destaque em vendas</a:t>
            </a:r>
            <a:endParaRPr sz="1600">
              <a:solidFill>
                <a:srgbClr val="28708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708B"/>
              </a:buClr>
              <a:buSzPts val="1600"/>
              <a:buFont typeface="Montserrat SemiBold"/>
              <a:buAutoNum type="arabicPeriod"/>
            </a:pPr>
            <a:r>
              <a:rPr lang="pt-BR" sz="1600">
                <a:solidFill>
                  <a:srgbClr val="28708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Achievers e Advisers recebem certificação</a:t>
            </a:r>
            <a:endParaRPr sz="1600">
              <a:solidFill>
                <a:srgbClr val="28708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8708B"/>
              </a:buClr>
              <a:buSzPts val="1600"/>
              <a:buFont typeface="Montserrat SemiBold"/>
              <a:buAutoNum type="arabicPeriod"/>
            </a:pPr>
            <a:r>
              <a:rPr lang="pt-BR" sz="1600">
                <a:solidFill>
                  <a:srgbClr val="28708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JA Company of the Year</a:t>
            </a:r>
            <a:endParaRPr sz="1600">
              <a:solidFill>
                <a:srgbClr val="28708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8708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9"/>
          <p:cNvPicPr preferRelativeResize="0"/>
          <p:nvPr/>
        </p:nvPicPr>
        <p:blipFill rotWithShape="1">
          <a:blip r:embed="rId3">
            <a:alphaModFix/>
          </a:blip>
          <a:srcRect b="406" l="0" r="0" t="406"/>
          <a:stretch/>
        </p:blipFill>
        <p:spPr>
          <a:xfrm>
            <a:off x="4079350" y="4485025"/>
            <a:ext cx="985301" cy="2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91651" y="475300"/>
            <a:ext cx="4160698" cy="3362576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9"/>
          <p:cNvSpPr txBox="1"/>
          <p:nvPr>
            <p:ph type="title"/>
          </p:nvPr>
        </p:nvSpPr>
        <p:spPr>
          <a:xfrm>
            <a:off x="3333850" y="464050"/>
            <a:ext cx="2363100" cy="4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</a:rPr>
              <a:t>Premiações</a:t>
            </a:r>
            <a:endParaRPr b="1" sz="2000">
              <a:solidFill>
                <a:schemeClr val="lt1"/>
              </a:solidFill>
            </a:endParaRPr>
          </a:p>
        </p:txBody>
      </p:sp>
      <p:pic>
        <p:nvPicPr>
          <p:cNvPr id="236" name="Google Shape;236;p29"/>
          <p:cNvPicPr preferRelativeResize="0"/>
          <p:nvPr/>
        </p:nvPicPr>
        <p:blipFill rotWithShape="1">
          <a:blip r:embed="rId5">
            <a:alphaModFix/>
          </a:blip>
          <a:srcRect b="7211" l="10024" r="27244" t="17270"/>
          <a:stretch/>
        </p:blipFill>
        <p:spPr>
          <a:xfrm>
            <a:off x="2897825" y="1009250"/>
            <a:ext cx="3348352" cy="277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30"/>
          <p:cNvPicPr preferRelativeResize="0"/>
          <p:nvPr/>
        </p:nvPicPr>
        <p:blipFill rotWithShape="1">
          <a:blip r:embed="rId3">
            <a:alphaModFix/>
          </a:blip>
          <a:srcRect b="406" l="0" r="0" t="406"/>
          <a:stretch/>
        </p:blipFill>
        <p:spPr>
          <a:xfrm>
            <a:off x="4079350" y="4569925"/>
            <a:ext cx="985301" cy="28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0"/>
          <p:cNvSpPr/>
          <p:nvPr/>
        </p:nvSpPr>
        <p:spPr>
          <a:xfrm>
            <a:off x="1972196" y="902150"/>
            <a:ext cx="5264100" cy="538500"/>
          </a:xfrm>
          <a:prstGeom prst="rect">
            <a:avLst/>
          </a:prstGeom>
          <a:solidFill>
            <a:srgbClr val="28708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3" name="Google Shape;243;p30"/>
          <p:cNvSpPr/>
          <p:nvPr/>
        </p:nvSpPr>
        <p:spPr>
          <a:xfrm>
            <a:off x="1939950" y="862950"/>
            <a:ext cx="5264100" cy="538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30"/>
          <p:cNvSpPr txBox="1"/>
          <p:nvPr>
            <p:ph type="title"/>
          </p:nvPr>
        </p:nvSpPr>
        <p:spPr>
          <a:xfrm>
            <a:off x="1978050" y="835735"/>
            <a:ext cx="5187900" cy="4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500"/>
              <a:t>E depois, como fica?</a:t>
            </a:r>
            <a:endParaRPr b="1" sz="2500"/>
          </a:p>
        </p:txBody>
      </p:sp>
      <p:sp>
        <p:nvSpPr>
          <p:cNvPr id="245" name="Google Shape;245;p30"/>
          <p:cNvSpPr txBox="1"/>
          <p:nvPr/>
        </p:nvSpPr>
        <p:spPr>
          <a:xfrm>
            <a:off x="2345500" y="1669425"/>
            <a:ext cx="29127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Innovation Camp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246" name="Google Shape;246;p30"/>
          <p:cNvCxnSpPr/>
          <p:nvPr/>
        </p:nvCxnSpPr>
        <p:spPr>
          <a:xfrm flipH="1">
            <a:off x="2060834" y="1440651"/>
            <a:ext cx="3000" cy="878700"/>
          </a:xfrm>
          <a:prstGeom prst="straightConnector1">
            <a:avLst/>
          </a:prstGeom>
          <a:noFill/>
          <a:ln cap="flat" cmpd="sng" w="28575">
            <a:solidFill>
              <a:srgbClr val="28708B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7" name="Google Shape;247;p30"/>
          <p:cNvCxnSpPr/>
          <p:nvPr/>
        </p:nvCxnSpPr>
        <p:spPr>
          <a:xfrm rot="10800000">
            <a:off x="2058409" y="1896844"/>
            <a:ext cx="244200" cy="0"/>
          </a:xfrm>
          <a:prstGeom prst="straightConnector1">
            <a:avLst/>
          </a:prstGeom>
          <a:noFill/>
          <a:ln cap="flat" cmpd="sng" w="28575">
            <a:solidFill>
              <a:srgbClr val="28708B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8" name="Google Shape;248;p30"/>
          <p:cNvSpPr txBox="1"/>
          <p:nvPr/>
        </p:nvSpPr>
        <p:spPr>
          <a:xfrm>
            <a:off x="2345500" y="2133023"/>
            <a:ext cx="5400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300">
                <a:solidFill>
                  <a:schemeClr val="dk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Empresário-Sombra por um dia</a:t>
            </a:r>
            <a:endParaRPr sz="1300">
              <a:solidFill>
                <a:schemeClr val="dk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249" name="Google Shape;249;p30"/>
          <p:cNvCxnSpPr/>
          <p:nvPr/>
        </p:nvCxnSpPr>
        <p:spPr>
          <a:xfrm rot="10800000">
            <a:off x="2058409" y="2328419"/>
            <a:ext cx="244200" cy="0"/>
          </a:xfrm>
          <a:prstGeom prst="straightConnector1">
            <a:avLst/>
          </a:prstGeom>
          <a:noFill/>
          <a:ln cap="flat" cmpd="sng" w="28575">
            <a:solidFill>
              <a:srgbClr val="28708B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250" name="Google Shape;25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3962" y="2691276"/>
            <a:ext cx="3203476" cy="1801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87950" y="2691276"/>
            <a:ext cx="2621046" cy="180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450651" y="2684227"/>
            <a:ext cx="2401272" cy="180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D9DF"/>
        </a:solidFill>
      </p:bgPr>
    </p:bg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7000" y="4569925"/>
            <a:ext cx="985300" cy="2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48940" y="1156500"/>
            <a:ext cx="5246119" cy="187622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31"/>
          <p:cNvSpPr txBox="1"/>
          <p:nvPr>
            <p:ph type="title"/>
          </p:nvPr>
        </p:nvSpPr>
        <p:spPr>
          <a:xfrm>
            <a:off x="2120950" y="1697075"/>
            <a:ext cx="4884600" cy="884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500"/>
              <a:t>FOTOS</a:t>
            </a:r>
            <a:endParaRPr b="1" i="1" sz="3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D9DF"/>
        </a:solid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850" y="-3251975"/>
            <a:ext cx="6773202" cy="380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22625" y="4569925"/>
            <a:ext cx="985300" cy="2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625" y="597225"/>
            <a:ext cx="5804723" cy="4546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75175" y="1075400"/>
            <a:ext cx="4757901" cy="240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200015">
            <a:off x="6512442" y="2974585"/>
            <a:ext cx="846277" cy="117198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2760000" dist="123825">
              <a:srgbClr val="000000"/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D9DF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8300" y="557572"/>
            <a:ext cx="2845867" cy="21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2"/>
          <p:cNvPicPr preferRelativeResize="0"/>
          <p:nvPr/>
        </p:nvPicPr>
        <p:blipFill rotWithShape="1">
          <a:blip r:embed="rId4">
            <a:alphaModFix/>
          </a:blip>
          <a:srcRect b="0" l="2910" r="3509" t="8433"/>
          <a:stretch/>
        </p:blipFill>
        <p:spPr>
          <a:xfrm>
            <a:off x="3087600" y="557575"/>
            <a:ext cx="2932101" cy="215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2"/>
          <p:cNvPicPr preferRelativeResize="0"/>
          <p:nvPr/>
        </p:nvPicPr>
        <p:blipFill rotWithShape="1">
          <a:blip r:embed="rId5">
            <a:alphaModFix/>
          </a:blip>
          <a:srcRect b="7700" l="6533" r="0" t="6638"/>
          <a:stretch/>
        </p:blipFill>
        <p:spPr>
          <a:xfrm>
            <a:off x="6093500" y="557575"/>
            <a:ext cx="2845876" cy="213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2"/>
          <p:cNvPicPr preferRelativeResize="0"/>
          <p:nvPr/>
        </p:nvPicPr>
        <p:blipFill rotWithShape="1">
          <a:blip r:embed="rId6">
            <a:alphaModFix/>
          </a:blip>
          <a:srcRect b="0" l="8817" r="0" t="2458"/>
          <a:stretch/>
        </p:blipFill>
        <p:spPr>
          <a:xfrm>
            <a:off x="178325" y="2753250"/>
            <a:ext cx="2845874" cy="2154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2"/>
          <p:cNvPicPr preferRelativeResize="0"/>
          <p:nvPr/>
        </p:nvPicPr>
        <p:blipFill rotWithShape="1">
          <a:blip r:embed="rId7">
            <a:alphaModFix/>
          </a:blip>
          <a:srcRect b="3398" l="12649" r="-8" t="-485"/>
          <a:stretch/>
        </p:blipFill>
        <p:spPr>
          <a:xfrm>
            <a:off x="3097625" y="2753250"/>
            <a:ext cx="2932100" cy="2154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93300" y="2731125"/>
            <a:ext cx="2845874" cy="2199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84737" y="80075"/>
            <a:ext cx="2374527" cy="43665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2"/>
          <p:cNvSpPr txBox="1"/>
          <p:nvPr>
            <p:ph type="title"/>
          </p:nvPr>
        </p:nvSpPr>
        <p:spPr>
          <a:xfrm>
            <a:off x="3462593" y="205882"/>
            <a:ext cx="2210700" cy="205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500"/>
              <a:t>FOTOS</a:t>
            </a:r>
            <a:endParaRPr b="1" i="1" sz="35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8708B"/>
        </a:solidFill>
      </p:bgPr>
    </p:bg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33"/>
          <p:cNvPicPr preferRelativeResize="0"/>
          <p:nvPr/>
        </p:nvPicPr>
        <p:blipFill rotWithShape="1">
          <a:blip r:embed="rId3">
            <a:alphaModFix/>
          </a:blip>
          <a:srcRect b="406" l="0" r="0" t="406"/>
          <a:stretch/>
        </p:blipFill>
        <p:spPr>
          <a:xfrm>
            <a:off x="7847000" y="4569925"/>
            <a:ext cx="985301" cy="28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3"/>
          <p:cNvSpPr/>
          <p:nvPr/>
        </p:nvSpPr>
        <p:spPr>
          <a:xfrm>
            <a:off x="3164900" y="261075"/>
            <a:ext cx="2842500" cy="538500"/>
          </a:xfrm>
          <a:prstGeom prst="rect">
            <a:avLst/>
          </a:prstGeom>
          <a:solidFill>
            <a:srgbClr val="F8E71C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78" name="Google Shape;278;p33"/>
          <p:cNvGrpSpPr/>
          <p:nvPr/>
        </p:nvGrpSpPr>
        <p:grpSpPr>
          <a:xfrm rot="-19890">
            <a:off x="4399593" y="4424248"/>
            <a:ext cx="466213" cy="342897"/>
            <a:chOff x="177351" y="2202746"/>
            <a:chExt cx="2247857" cy="1674304"/>
          </a:xfrm>
        </p:grpSpPr>
        <p:sp>
          <p:nvSpPr>
            <p:cNvPr id="279" name="Google Shape;279;p33"/>
            <p:cNvSpPr/>
            <p:nvPr/>
          </p:nvSpPr>
          <p:spPr>
            <a:xfrm rot="2762277">
              <a:off x="1379941" y="2118007"/>
              <a:ext cx="480134" cy="184077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3"/>
            <p:cNvSpPr/>
            <p:nvPr/>
          </p:nvSpPr>
          <p:spPr>
            <a:xfrm flipH="1" rot="-2763767">
              <a:off x="589226" y="2501139"/>
              <a:ext cx="480350" cy="139882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1" name="Google Shape;281;p33"/>
          <p:cNvSpPr/>
          <p:nvPr/>
        </p:nvSpPr>
        <p:spPr>
          <a:xfrm>
            <a:off x="3136600" y="225700"/>
            <a:ext cx="2842500" cy="538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3"/>
          <p:cNvSpPr txBox="1"/>
          <p:nvPr>
            <p:ph type="title"/>
          </p:nvPr>
        </p:nvSpPr>
        <p:spPr>
          <a:xfrm>
            <a:off x="3136475" y="176175"/>
            <a:ext cx="2842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/>
              <a:t>Próximos</a:t>
            </a:r>
            <a:r>
              <a:rPr b="1" lang="pt-BR"/>
              <a:t> passos</a:t>
            </a:r>
            <a:endParaRPr b="1"/>
          </a:p>
        </p:txBody>
      </p:sp>
      <p:sp>
        <p:nvSpPr>
          <p:cNvPr id="283" name="Google Shape;283;p33"/>
          <p:cNvSpPr txBox="1"/>
          <p:nvPr/>
        </p:nvSpPr>
        <p:spPr>
          <a:xfrm>
            <a:off x="3739800" y="1096725"/>
            <a:ext cx="166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15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MINDSET FIXO</a:t>
            </a:r>
            <a:endParaRPr i="1" sz="230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84" name="Google Shape;28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610986" y="1020525"/>
            <a:ext cx="5922028" cy="3215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8225" y="2965462"/>
            <a:ext cx="332550" cy="3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6737" y="1836625"/>
            <a:ext cx="332550" cy="33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26737" y="2406975"/>
            <a:ext cx="332550" cy="332550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3"/>
          <p:cNvSpPr txBox="1"/>
          <p:nvPr/>
        </p:nvSpPr>
        <p:spPr>
          <a:xfrm>
            <a:off x="2262013" y="2299925"/>
            <a:ext cx="2710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22404D"/>
                </a:solidFill>
                <a:latin typeface="Montserrat"/>
                <a:ea typeface="Montserrat"/>
                <a:cs typeface="Montserrat"/>
                <a:sym typeface="Montserrat"/>
              </a:rPr>
              <a:t>Seleção de 30 achievers</a:t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9" name="Google Shape;289;p33"/>
          <p:cNvSpPr txBox="1"/>
          <p:nvPr/>
        </p:nvSpPr>
        <p:spPr>
          <a:xfrm>
            <a:off x="2253500" y="2860675"/>
            <a:ext cx="46563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22404D"/>
                </a:solidFill>
                <a:latin typeface="Montserrat"/>
                <a:ea typeface="Montserrat"/>
                <a:cs typeface="Montserrat"/>
                <a:sym typeface="Montserrat"/>
              </a:rPr>
              <a:t>divulgação dos selecionados</a:t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0" name="Google Shape;290;p33"/>
          <p:cNvSpPr txBox="1"/>
          <p:nvPr>
            <p:ph type="title"/>
          </p:nvPr>
        </p:nvSpPr>
        <p:spPr>
          <a:xfrm>
            <a:off x="2018625" y="1040175"/>
            <a:ext cx="5110200" cy="3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ct val="49009"/>
              <a:buNone/>
            </a:pPr>
            <a:r>
              <a:rPr i="1" lang="pt-BR" sz="202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 agora?</a:t>
            </a:r>
            <a:endParaRPr i="1" sz="202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ct val="49009"/>
              <a:buNone/>
            </a:pPr>
            <a:r>
              <a:t/>
            </a:r>
            <a:endParaRPr i="1" sz="202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91" name="Google Shape;291;p33"/>
          <p:cNvGrpSpPr/>
          <p:nvPr/>
        </p:nvGrpSpPr>
        <p:grpSpPr>
          <a:xfrm rot="-20634">
            <a:off x="3886467" y="4466973"/>
            <a:ext cx="374500" cy="257508"/>
            <a:chOff x="177351" y="2202746"/>
            <a:chExt cx="2247857" cy="1674304"/>
          </a:xfrm>
        </p:grpSpPr>
        <p:sp>
          <p:nvSpPr>
            <p:cNvPr id="292" name="Google Shape;292;p33"/>
            <p:cNvSpPr/>
            <p:nvPr/>
          </p:nvSpPr>
          <p:spPr>
            <a:xfrm rot="2762277">
              <a:off x="1379941" y="2118007"/>
              <a:ext cx="480134" cy="184077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3"/>
            <p:cNvSpPr/>
            <p:nvPr/>
          </p:nvSpPr>
          <p:spPr>
            <a:xfrm flipH="1" rot="-2763767">
              <a:off x="589226" y="2501139"/>
              <a:ext cx="480350" cy="139882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94" name="Google Shape;29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18225" y="3498862"/>
            <a:ext cx="332550" cy="3325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5" name="Google Shape;295;p33"/>
          <p:cNvGrpSpPr/>
          <p:nvPr/>
        </p:nvGrpSpPr>
        <p:grpSpPr>
          <a:xfrm rot="-20634">
            <a:off x="5004417" y="4466973"/>
            <a:ext cx="374500" cy="257508"/>
            <a:chOff x="177351" y="2202746"/>
            <a:chExt cx="2247857" cy="1674304"/>
          </a:xfrm>
        </p:grpSpPr>
        <p:sp>
          <p:nvSpPr>
            <p:cNvPr id="296" name="Google Shape;296;p33"/>
            <p:cNvSpPr/>
            <p:nvPr/>
          </p:nvSpPr>
          <p:spPr>
            <a:xfrm rot="2762277">
              <a:off x="1379941" y="2118007"/>
              <a:ext cx="480134" cy="1840778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3"/>
            <p:cNvSpPr/>
            <p:nvPr/>
          </p:nvSpPr>
          <p:spPr>
            <a:xfrm flipH="1" rot="-2763767">
              <a:off x="589226" y="2501139"/>
              <a:ext cx="480350" cy="1398822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98" name="Google Shape;298;p33"/>
          <p:cNvSpPr txBox="1"/>
          <p:nvPr/>
        </p:nvSpPr>
        <p:spPr>
          <a:xfrm>
            <a:off x="2262025" y="1728975"/>
            <a:ext cx="48669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22404D"/>
                </a:solidFill>
                <a:latin typeface="Montserrat"/>
                <a:ea typeface="Montserrat"/>
                <a:cs typeface="Montserrat"/>
                <a:sym typeface="Montserrat"/>
              </a:rPr>
              <a:t>preencher formulário de inscrição</a:t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33"/>
          <p:cNvSpPr txBox="1"/>
          <p:nvPr/>
        </p:nvSpPr>
        <p:spPr>
          <a:xfrm>
            <a:off x="2223150" y="3419000"/>
            <a:ext cx="4823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rgbClr val="22404D"/>
                </a:solidFill>
                <a:latin typeface="Montserrat"/>
                <a:ea typeface="Montserrat"/>
                <a:cs typeface="Montserrat"/>
                <a:sym typeface="Montserrat"/>
              </a:rPr>
              <a:t>divulgação da data de início</a:t>
            </a:r>
            <a:endParaRPr sz="1500">
              <a:solidFill>
                <a:srgbClr val="22404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D9DF"/>
        </a:solidFill>
      </p:bgPr>
    </p:bg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4"/>
          <p:cNvSpPr txBox="1"/>
          <p:nvPr>
            <p:ph type="title"/>
          </p:nvPr>
        </p:nvSpPr>
        <p:spPr>
          <a:xfrm>
            <a:off x="311700" y="2094600"/>
            <a:ext cx="8520600" cy="95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5000">
                <a:solidFill>
                  <a:srgbClr val="FFFFFF"/>
                </a:solidFill>
              </a:rPr>
              <a:t>Obrigado!</a:t>
            </a:r>
            <a:endParaRPr b="1" sz="5000">
              <a:solidFill>
                <a:srgbClr val="00A0AF"/>
              </a:solidFill>
            </a:endParaRPr>
          </a:p>
        </p:txBody>
      </p:sp>
      <p:pic>
        <p:nvPicPr>
          <p:cNvPr id="305" name="Google Shape;30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847000" y="4569925"/>
            <a:ext cx="985300" cy="2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4013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D9D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2824550" y="576950"/>
            <a:ext cx="3571200" cy="7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rgbClr val="22404D"/>
                </a:solidFill>
              </a:rPr>
              <a:t>PERGUNTAS</a:t>
            </a:r>
            <a:endParaRPr b="1" sz="4000">
              <a:solidFill>
                <a:srgbClr val="22404D"/>
              </a:solidFill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2550" y="1576438"/>
            <a:ext cx="4531251" cy="17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>
            <p:ph type="title"/>
          </p:nvPr>
        </p:nvSpPr>
        <p:spPr>
          <a:xfrm>
            <a:off x="2786400" y="536125"/>
            <a:ext cx="3571200" cy="7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chemeClr val="lt1"/>
                </a:solidFill>
              </a:rPr>
              <a:t>PERGUNTAS</a:t>
            </a:r>
            <a:endParaRPr b="1" sz="4000">
              <a:solidFill>
                <a:schemeClr val="lt1"/>
              </a:solidFill>
            </a:endParaRPr>
          </a:p>
        </p:txBody>
      </p:sp>
      <p:sp>
        <p:nvSpPr>
          <p:cNvPr id="71" name="Google Shape;71;p15"/>
          <p:cNvSpPr txBox="1"/>
          <p:nvPr/>
        </p:nvSpPr>
        <p:spPr>
          <a:xfrm>
            <a:off x="3384025" y="2114550"/>
            <a:ext cx="30210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200">
                <a:latin typeface="Montserrat"/>
                <a:ea typeface="Montserrat"/>
                <a:cs typeface="Montserrat"/>
                <a:sym typeface="Montserrat"/>
              </a:rPr>
              <a:t>QUEM SOMOS?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0074" y="2230576"/>
            <a:ext cx="283950" cy="2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9350" y="4506250"/>
            <a:ext cx="985300" cy="2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D9DF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>
            <p:ph type="title"/>
          </p:nvPr>
        </p:nvSpPr>
        <p:spPr>
          <a:xfrm>
            <a:off x="866300" y="402400"/>
            <a:ext cx="3571200" cy="7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chemeClr val="lt1"/>
                </a:solidFill>
              </a:rPr>
              <a:t>SOMOS A </a:t>
            </a:r>
            <a:r>
              <a:rPr b="1" lang="pt-BR" sz="4000" u="sng">
                <a:solidFill>
                  <a:schemeClr val="lt1"/>
                </a:solidFill>
              </a:rPr>
              <a:t>JA</a:t>
            </a:r>
            <a:endParaRPr b="1" sz="4000" u="sng">
              <a:solidFill>
                <a:schemeClr val="lt1"/>
              </a:solidFill>
            </a:endParaRPr>
          </a:p>
        </p:txBody>
      </p:sp>
      <p:sp>
        <p:nvSpPr>
          <p:cNvPr id="79" name="Google Shape;79;p16"/>
          <p:cNvSpPr txBox="1"/>
          <p:nvPr/>
        </p:nvSpPr>
        <p:spPr>
          <a:xfrm>
            <a:off x="365950" y="1292831"/>
            <a:ext cx="4160400" cy="27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75" lIns="68575" spcFirstLastPara="1" rIns="68575" wrap="square" tIns="68575">
            <a:no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U</a:t>
            </a:r>
            <a:r>
              <a:rPr i="0" lang="pt-BR" sz="1400" cap="none" strike="noStrike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ma das </a:t>
            </a:r>
            <a:r>
              <a:rPr b="1" i="0" lang="pt-BR" sz="1400" cap="none" strike="noStrike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maiores organizações</a:t>
            </a:r>
            <a:r>
              <a:rPr lang="pt-BR" sz="1400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i="0" lang="pt-BR" sz="1400" cap="none" strike="noStrike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sociais </a:t>
            </a:r>
            <a:r>
              <a:rPr b="1" i="0" lang="pt-BR" sz="1400" cap="none" strike="noStrike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incentivadoras de jovens do mundo. </a:t>
            </a:r>
            <a:r>
              <a:rPr lang="pt-BR" sz="1400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 D</a:t>
            </a:r>
            <a:r>
              <a:rPr i="0" lang="pt-BR" sz="1400" cap="none" strike="noStrike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esde de 1919 estimulamos e desenvolvemos estudantes para o mercado de trabalho por meio do método “aprender-fazendo”. </a:t>
            </a:r>
            <a:endParaRPr i="0" sz="1400" cap="none" strike="noStrike">
              <a:solidFill>
                <a:srgbClr val="008B9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i="0" sz="1400" cap="none" strike="noStrike">
              <a:solidFill>
                <a:srgbClr val="008B9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t-BR" sz="1400" cap="none" strike="noStrike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Nós </a:t>
            </a:r>
            <a:r>
              <a:rPr b="1" i="0" lang="pt-BR" sz="1400" cap="none" strike="noStrike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geramos caminhos</a:t>
            </a:r>
            <a:r>
              <a:rPr i="0" lang="pt-BR" sz="1400" cap="none" strike="noStrike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 para que os </a:t>
            </a:r>
            <a:r>
              <a:rPr b="1" i="0" lang="pt-BR" sz="1400" cap="none" strike="noStrike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jovens </a:t>
            </a:r>
            <a:r>
              <a:rPr i="0" lang="pt-BR" sz="1400" cap="none" strike="noStrike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estejam </a:t>
            </a:r>
            <a:r>
              <a:rPr b="1" i="0" lang="pt-BR" sz="1400" cap="none" strike="noStrike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preparados para os desafios</a:t>
            </a:r>
            <a:r>
              <a:rPr i="0" lang="pt-BR" sz="1400" cap="none" strike="noStrike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 e </a:t>
            </a:r>
            <a:endParaRPr i="0" sz="1400" cap="none" strike="noStrike">
              <a:solidFill>
                <a:srgbClr val="008B9C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pt-BR" sz="1400" cap="none" strike="noStrike">
                <a:solidFill>
                  <a:srgbClr val="008B9C"/>
                </a:solidFill>
                <a:latin typeface="Montserrat"/>
                <a:ea typeface="Montserrat"/>
                <a:cs typeface="Montserrat"/>
                <a:sym typeface="Montserrat"/>
              </a:rPr>
              <a:t>carreiras da economia globalizada.</a:t>
            </a:r>
            <a:endParaRPr i="0" sz="1400" cap="none" strike="noStrike">
              <a:solidFill>
                <a:srgbClr val="008B9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0" name="Google Shape;80;p16"/>
          <p:cNvSpPr/>
          <p:nvPr/>
        </p:nvSpPr>
        <p:spPr>
          <a:xfrm rot="5400000">
            <a:off x="289741" y="504550"/>
            <a:ext cx="657900" cy="505500"/>
          </a:xfrm>
          <a:prstGeom prst="triangle">
            <a:avLst>
              <a:gd fmla="val 50000" name="adj"/>
            </a:avLst>
          </a:prstGeom>
          <a:solidFill>
            <a:srgbClr val="FFFFFF"/>
          </a:solidFill>
          <a:ln cap="flat" cmpd="sng" w="9525">
            <a:solidFill>
              <a:srgbClr val="008B9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950" y="3854325"/>
            <a:ext cx="1160225" cy="11407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2" name="Google Shape;82;p16"/>
          <p:cNvGrpSpPr/>
          <p:nvPr/>
        </p:nvGrpSpPr>
        <p:grpSpPr>
          <a:xfrm>
            <a:off x="1612556" y="4098994"/>
            <a:ext cx="2724300" cy="878925"/>
            <a:chOff x="2229500" y="5338000"/>
            <a:chExt cx="3632400" cy="1171900"/>
          </a:xfrm>
        </p:grpSpPr>
        <p:sp>
          <p:nvSpPr>
            <p:cNvPr id="83" name="Google Shape;83;p16"/>
            <p:cNvSpPr txBox="1"/>
            <p:nvPr/>
          </p:nvSpPr>
          <p:spPr>
            <a:xfrm>
              <a:off x="2229500" y="5993900"/>
              <a:ext cx="36324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ONG</a:t>
              </a:r>
              <a:r>
                <a:rPr lang="pt-BR" sz="1900" u="none" cap="none" strike="noStrik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 do mundo </a:t>
              </a:r>
              <a:endParaRPr sz="19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b="0" i="0" sz="1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84" name="Google Shape;84;p16"/>
            <p:cNvSpPr txBox="1"/>
            <p:nvPr/>
          </p:nvSpPr>
          <p:spPr>
            <a:xfrm>
              <a:off x="2229500" y="5338000"/>
              <a:ext cx="16989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i="0" lang="pt-BR" sz="1900" u="none" cap="none" strike="noStrike">
                  <a:solidFill>
                    <a:srgbClr val="FFFFFF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Somos a </a:t>
              </a:r>
              <a:endParaRPr i="0" sz="1900" u="none" cap="none" strike="noStrike">
                <a:solidFill>
                  <a:srgbClr val="FFFFFF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85" name="Google Shape;85;p16"/>
            <p:cNvSpPr txBox="1"/>
            <p:nvPr/>
          </p:nvSpPr>
          <p:spPr>
            <a:xfrm>
              <a:off x="2229500" y="5691688"/>
              <a:ext cx="1907700" cy="516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68575" lIns="68575" spcFirstLastPara="1" rIns="68575" wrap="square" tIns="6857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1" lang="pt-BR" sz="1700" u="none" cap="none" strike="noStrike">
                  <a:solidFill>
                    <a:srgbClr val="00763D"/>
                  </a:solidFill>
                  <a:latin typeface="Montserrat"/>
                  <a:ea typeface="Montserrat"/>
                  <a:cs typeface="Montserrat"/>
                  <a:sym typeface="Montserrat"/>
                </a:rPr>
                <a:t>7° melhor </a:t>
              </a:r>
              <a:endParaRPr b="1" sz="1700" u="none" cap="none" strike="noStrike">
                <a:solidFill>
                  <a:srgbClr val="00763D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t/>
              </a:r>
              <a:endParaRPr b="1" i="0" sz="1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b="0" i="0" lang="pt-BR" sz="1900" u="none" cap="none" strike="noStrike">
                  <a:solidFill>
                    <a:srgbClr val="FFFFFF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</a:t>
              </a:r>
              <a:endParaRPr b="0" i="0" sz="19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86" name="Google Shape;86;p16"/>
          <p:cNvPicPr preferRelativeResize="0"/>
          <p:nvPr/>
        </p:nvPicPr>
        <p:blipFill rotWithShape="1">
          <a:blip r:embed="rId4">
            <a:alphaModFix/>
          </a:blip>
          <a:srcRect b="0" l="21496" r="21496" t="0"/>
          <a:stretch/>
        </p:blipFill>
        <p:spPr>
          <a:xfrm>
            <a:off x="4750331" y="0"/>
            <a:ext cx="439367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6"/>
          <p:cNvSpPr/>
          <p:nvPr/>
        </p:nvSpPr>
        <p:spPr>
          <a:xfrm>
            <a:off x="4750294" y="0"/>
            <a:ext cx="4393500" cy="5143500"/>
          </a:xfrm>
          <a:prstGeom prst="rect">
            <a:avLst/>
          </a:prstGeom>
          <a:solidFill>
            <a:srgbClr val="008B9C">
              <a:alpha val="41970"/>
            </a:srgbClr>
          </a:solidFill>
          <a:ln>
            <a:noFill/>
          </a:ln>
        </p:spPr>
        <p:txBody>
          <a:bodyPr anchorCtr="0" anchor="ctr" bIns="68575" lIns="68575" spcFirstLastPara="1" rIns="68575" wrap="square" tIns="685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D9DF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2824550" y="576950"/>
            <a:ext cx="3571200" cy="7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rgbClr val="22404D"/>
                </a:solidFill>
              </a:rPr>
              <a:t>PERGUNTAS</a:t>
            </a:r>
            <a:endParaRPr b="1" sz="4000">
              <a:solidFill>
                <a:srgbClr val="22404D"/>
              </a:solidFill>
            </a:endParaRPr>
          </a:p>
        </p:txBody>
      </p:sp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2550" y="1576438"/>
            <a:ext cx="4531251" cy="17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>
            <p:ph type="title"/>
          </p:nvPr>
        </p:nvSpPr>
        <p:spPr>
          <a:xfrm>
            <a:off x="2786400" y="536125"/>
            <a:ext cx="3571200" cy="7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chemeClr val="lt1"/>
                </a:solidFill>
              </a:rPr>
              <a:t>PERGUNTAS</a:t>
            </a:r>
            <a:endParaRPr b="1" sz="4000">
              <a:solidFill>
                <a:schemeClr val="lt1"/>
              </a:solidFill>
            </a:endParaRPr>
          </a:p>
        </p:txBody>
      </p:sp>
      <p:sp>
        <p:nvSpPr>
          <p:cNvPr id="95" name="Google Shape;95;p17"/>
          <p:cNvSpPr txBox="1"/>
          <p:nvPr/>
        </p:nvSpPr>
        <p:spPr>
          <a:xfrm>
            <a:off x="3384025" y="2114550"/>
            <a:ext cx="30210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200">
                <a:latin typeface="Montserrat"/>
                <a:ea typeface="Montserrat"/>
                <a:cs typeface="Montserrat"/>
                <a:sym typeface="Montserrat"/>
              </a:rPr>
              <a:t>ONDE ESTAMOS?</a:t>
            </a:r>
            <a:endParaRPr b="1" sz="22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0074" y="2230576"/>
            <a:ext cx="283950" cy="28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9350" y="4506250"/>
            <a:ext cx="985300" cy="2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18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>
            <a:off x="-75225" y="1184800"/>
            <a:ext cx="6696526" cy="304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8"/>
          <p:cNvSpPr txBox="1"/>
          <p:nvPr>
            <p:ph type="title"/>
          </p:nvPr>
        </p:nvSpPr>
        <p:spPr>
          <a:xfrm>
            <a:off x="6621300" y="682200"/>
            <a:ext cx="21936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pt-BR"/>
              <a:t>No Mundo</a:t>
            </a:r>
            <a:endParaRPr b="1"/>
          </a:p>
        </p:txBody>
      </p:sp>
      <p:sp>
        <p:nvSpPr>
          <p:cNvPr id="104" name="Google Shape;104;p18"/>
          <p:cNvSpPr txBox="1"/>
          <p:nvPr>
            <p:ph idx="1" type="body"/>
          </p:nvPr>
        </p:nvSpPr>
        <p:spPr>
          <a:xfrm>
            <a:off x="6006925" y="13113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pt-BR" sz="2300">
                <a:solidFill>
                  <a:srgbClr val="00A0AF"/>
                </a:solidFill>
              </a:rPr>
              <a:t>12,4 MILHÕES</a:t>
            </a:r>
            <a:endParaRPr b="1" sz="2300">
              <a:solidFill>
                <a:srgbClr val="00A0AF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pt-BR" sz="1400"/>
              <a:t>de jovens beneficiados</a:t>
            </a:r>
            <a:endParaRPr sz="1400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pt-BR" sz="2300">
                <a:solidFill>
                  <a:srgbClr val="00A0AF"/>
                </a:solidFill>
              </a:rPr>
              <a:t>470 MIL</a:t>
            </a:r>
            <a:endParaRPr b="1" sz="2300">
              <a:solidFill>
                <a:srgbClr val="00A0AF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pt-BR" sz="1400"/>
              <a:t>voluntários</a:t>
            </a:r>
            <a:endParaRPr sz="1400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700"/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pt-BR" sz="2300">
                <a:solidFill>
                  <a:srgbClr val="00A0AF"/>
                </a:solidFill>
              </a:rPr>
              <a:t>+ de 100</a:t>
            </a:r>
            <a:endParaRPr b="1" sz="2300">
              <a:solidFill>
                <a:srgbClr val="00A0AF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400"/>
              <a:t>países</a:t>
            </a:r>
            <a:endParaRPr sz="1400"/>
          </a:p>
        </p:txBody>
      </p:sp>
      <p:pic>
        <p:nvPicPr>
          <p:cNvPr id="105" name="Google Shape;105;p18"/>
          <p:cNvPicPr preferRelativeResize="0"/>
          <p:nvPr/>
        </p:nvPicPr>
        <p:blipFill rotWithShape="1">
          <a:blip r:embed="rId4">
            <a:alphaModFix/>
          </a:blip>
          <a:srcRect b="406" l="0" r="0" t="406"/>
          <a:stretch/>
        </p:blipFill>
        <p:spPr>
          <a:xfrm>
            <a:off x="7847000" y="4569925"/>
            <a:ext cx="985301" cy="2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19"/>
          <p:cNvPicPr preferRelativeResize="0"/>
          <p:nvPr/>
        </p:nvPicPr>
        <p:blipFill rotWithShape="1">
          <a:blip r:embed="rId3">
            <a:alphaModFix amt="40000"/>
          </a:blip>
          <a:srcRect b="0" l="0" r="0" t="0"/>
          <a:stretch/>
        </p:blipFill>
        <p:spPr>
          <a:xfrm>
            <a:off x="4281950" y="280150"/>
            <a:ext cx="4493524" cy="4493552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9"/>
          <p:cNvSpPr txBox="1"/>
          <p:nvPr>
            <p:ph type="title"/>
          </p:nvPr>
        </p:nvSpPr>
        <p:spPr>
          <a:xfrm>
            <a:off x="368125" y="682200"/>
            <a:ext cx="21936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pt-BR"/>
              <a:t>No Brasil</a:t>
            </a:r>
            <a:endParaRPr b="1"/>
          </a:p>
        </p:txBody>
      </p:sp>
      <p:sp>
        <p:nvSpPr>
          <p:cNvPr id="112" name="Google Shape;112;p19"/>
          <p:cNvSpPr txBox="1"/>
          <p:nvPr>
            <p:ph idx="1" type="body"/>
          </p:nvPr>
        </p:nvSpPr>
        <p:spPr>
          <a:xfrm>
            <a:off x="368125" y="13113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pt-BR" sz="2300">
                <a:solidFill>
                  <a:srgbClr val="83002C"/>
                </a:solidFill>
              </a:rPr>
              <a:t>5 MILHÕES</a:t>
            </a:r>
            <a:endParaRPr b="1" sz="2300">
              <a:solidFill>
                <a:srgbClr val="83002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pt-BR" sz="1400"/>
              <a:t>de jovens beneficiados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pt-BR" sz="2300">
                <a:solidFill>
                  <a:srgbClr val="83002C"/>
                </a:solidFill>
              </a:rPr>
              <a:t>150 MIL</a:t>
            </a:r>
            <a:endParaRPr b="1" sz="2300">
              <a:solidFill>
                <a:srgbClr val="83002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pt-BR" sz="1400"/>
              <a:t>voluntários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pt-BR" sz="2300">
                <a:solidFill>
                  <a:srgbClr val="83002C"/>
                </a:solidFill>
              </a:rPr>
              <a:t>26 estados</a:t>
            </a:r>
            <a:endParaRPr b="1" sz="2300">
              <a:solidFill>
                <a:srgbClr val="83002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pt-BR" sz="1400"/>
              <a:t>+ Distrito Federal</a:t>
            </a:r>
            <a:endParaRPr sz="1400"/>
          </a:p>
        </p:txBody>
      </p:sp>
      <p:pic>
        <p:nvPicPr>
          <p:cNvPr id="113" name="Google Shape;113;p19"/>
          <p:cNvPicPr preferRelativeResize="0"/>
          <p:nvPr/>
        </p:nvPicPr>
        <p:blipFill rotWithShape="1">
          <a:blip r:embed="rId4">
            <a:alphaModFix/>
          </a:blip>
          <a:srcRect b="406" l="0" r="0" t="406"/>
          <a:stretch/>
        </p:blipFill>
        <p:spPr>
          <a:xfrm>
            <a:off x="7847000" y="4569925"/>
            <a:ext cx="985301" cy="2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368125" y="682200"/>
            <a:ext cx="2899500" cy="62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pt-BR"/>
              <a:t>Em Santa Catarina</a:t>
            </a:r>
            <a:endParaRPr b="1"/>
          </a:p>
        </p:txBody>
      </p:sp>
      <p:sp>
        <p:nvSpPr>
          <p:cNvPr id="119" name="Google Shape;119;p20"/>
          <p:cNvSpPr txBox="1"/>
          <p:nvPr>
            <p:ph idx="1" type="body"/>
          </p:nvPr>
        </p:nvSpPr>
        <p:spPr>
          <a:xfrm>
            <a:off x="368125" y="13113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pt-BR" sz="2300">
                <a:solidFill>
                  <a:srgbClr val="83002C"/>
                </a:solidFill>
              </a:rPr>
              <a:t>690 MIL</a:t>
            </a:r>
            <a:endParaRPr b="1" sz="2300">
              <a:solidFill>
                <a:srgbClr val="83002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pt-BR" sz="1400"/>
              <a:t>de jovens beneficiados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pt-BR" sz="2300">
                <a:solidFill>
                  <a:srgbClr val="83002C"/>
                </a:solidFill>
              </a:rPr>
              <a:t>17,9 MIL</a:t>
            </a:r>
            <a:endParaRPr b="1" sz="2300">
              <a:solidFill>
                <a:srgbClr val="83002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pt-BR" sz="1400"/>
              <a:t>voluntários</a:t>
            </a:r>
            <a:endParaRPr sz="14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700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pt-BR" sz="2300">
                <a:solidFill>
                  <a:srgbClr val="83002C"/>
                </a:solidFill>
              </a:rPr>
              <a:t>259 cidades</a:t>
            </a:r>
            <a:endParaRPr b="1" sz="2300">
              <a:solidFill>
                <a:srgbClr val="83002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1400"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 amt="19000"/>
          </a:blip>
          <a:stretch>
            <a:fillRect/>
          </a:stretch>
        </p:blipFill>
        <p:spPr>
          <a:xfrm>
            <a:off x="3365800" y="525963"/>
            <a:ext cx="5663076" cy="40915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 rotWithShape="1">
          <a:blip r:embed="rId4">
            <a:alphaModFix/>
          </a:blip>
          <a:srcRect b="406" l="0" r="0" t="406"/>
          <a:stretch/>
        </p:blipFill>
        <p:spPr>
          <a:xfrm>
            <a:off x="7847000" y="4569925"/>
            <a:ext cx="985301" cy="2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99D9DF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2824550" y="576950"/>
            <a:ext cx="3571200" cy="7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rgbClr val="22404D"/>
                </a:solidFill>
              </a:rPr>
              <a:t>PERGUNTAS</a:t>
            </a:r>
            <a:endParaRPr b="1" sz="4000">
              <a:solidFill>
                <a:srgbClr val="22404D"/>
              </a:solidFill>
            </a:endParaRPr>
          </a:p>
        </p:txBody>
      </p:sp>
      <p:pic>
        <p:nvPicPr>
          <p:cNvPr id="127" name="Google Shape;12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2550" y="1576438"/>
            <a:ext cx="4531251" cy="179877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21"/>
          <p:cNvSpPr txBox="1"/>
          <p:nvPr>
            <p:ph type="title"/>
          </p:nvPr>
        </p:nvSpPr>
        <p:spPr>
          <a:xfrm>
            <a:off x="2786400" y="536125"/>
            <a:ext cx="3571200" cy="70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chemeClr val="lt1"/>
                </a:solidFill>
              </a:rPr>
              <a:t>PERGUNTAS</a:t>
            </a:r>
            <a:endParaRPr b="1" sz="4000">
              <a:solidFill>
                <a:schemeClr val="lt1"/>
              </a:solidFill>
            </a:endParaRPr>
          </a:p>
        </p:txBody>
      </p:sp>
      <p:sp>
        <p:nvSpPr>
          <p:cNvPr id="129" name="Google Shape;129;p21"/>
          <p:cNvSpPr txBox="1"/>
          <p:nvPr/>
        </p:nvSpPr>
        <p:spPr>
          <a:xfrm>
            <a:off x="3336725" y="2030350"/>
            <a:ext cx="3021000" cy="115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pt-BR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QUAL NOSSO OBJETIVO?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latin typeface="Montserrat"/>
                <a:ea typeface="Montserrat"/>
                <a:cs typeface="Montserrat"/>
                <a:sym typeface="Montserrat"/>
              </a:rPr>
              <a:t>O QUE É O MINIEMPRESA?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1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30" name="Google Shape;13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0076" y="2154374"/>
            <a:ext cx="167050" cy="1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0076" y="2542293"/>
            <a:ext cx="167050" cy="167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79350" y="4506250"/>
            <a:ext cx="985300" cy="28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