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b="def" i="def"/>
      <a:tcStyle>
        <a:tcBdr/>
        <a:fill>
          <a:solidFill>
            <a:srgbClr val="E9EF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8" name="Shape 98"/>
          <p:cNvSpPr/>
          <p:nvPr>
            <p:ph type="sldImg"/>
          </p:nvPr>
        </p:nvSpPr>
        <p:spPr>
          <a:xfrm>
            <a:off x="1143000" y="685800"/>
            <a:ext cx="4572000" cy="3429000"/>
          </a:xfrm>
          <a:prstGeom prst="rect">
            <a:avLst/>
          </a:prstGeom>
        </p:spPr>
        <p:txBody>
          <a:bodyPr/>
          <a:lstStyle/>
          <a:p>
            <a:pPr/>
          </a:p>
        </p:txBody>
      </p:sp>
      <p:sp>
        <p:nvSpPr>
          <p:cNvPr id="99" name="Shape 9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Title Slide">
    <p:spTree>
      <p:nvGrpSpPr>
        <p:cNvPr id="1" name=""/>
        <p:cNvGrpSpPr/>
        <p:nvPr/>
      </p:nvGrpSpPr>
      <p:grpSpPr>
        <a:xfrm>
          <a:off x="0" y="0"/>
          <a:ext cx="0" cy="0"/>
          <a:chOff x="0" y="0"/>
          <a:chExt cx="0" cy="0"/>
        </a:xfrm>
      </p:grpSpPr>
      <p:sp>
        <p:nvSpPr>
          <p:cNvPr id="92" name="Slide Number"/>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0" y="1681163"/>
            <a:ext cx="5183188" cy="823913"/>
          </a:xfrm>
          <a:prstGeom prst="rect">
            <a:avLst/>
          </a:prstGeom>
        </p:spPr>
        <p:txBody>
          <a:bodyPr anchor="b"/>
          <a:lstStyle/>
          <a:p>
            <a:pPr marL="0" indent="0">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39" cy="3811588"/>
          </a:xfrm>
          <a:prstGeom prst="rect">
            <a:avLst/>
          </a:prstGeom>
        </p:spPr>
        <p:txBody>
          <a:bodyPr/>
          <a:lstStyle/>
          <a:p>
            <a:pPr marL="0" indent="0">
              <a:buSzTx/>
              <a:buFontTx/>
              <a:buNone/>
              <a:defRPr sz="16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5"/>
            <a:ext cx="6172201" cy="4873625"/>
          </a:xfrm>
          <a:prstGeom prst="rect">
            <a:avLst/>
          </a:prstGeom>
        </p:spPr>
        <p:txBody>
          <a:bodyPr lIns="91439" rIns="91439">
            <a:noAutofit/>
          </a:bodyPr>
          <a:lstStyle/>
          <a:p>
            <a:pPr/>
          </a:p>
        </p:txBody>
      </p:sp>
      <p:sp>
        <p:nvSpPr>
          <p:cNvPr id="84" name="Body Level One…"/>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8" Type="http://schemas.openxmlformats.org/officeDocument/2006/relationships/image" Target="../media/image10.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 Id="rId3"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 Id="rId3" Type="http://schemas.openxmlformats.org/officeDocument/2006/relationships/image" Target="../media/image3.png"/><Relationship Id="rId4"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03" name="Text Box 2"/>
          <p:cNvGrpSpPr/>
          <p:nvPr/>
        </p:nvGrpSpPr>
        <p:grpSpPr>
          <a:xfrm>
            <a:off x="1838816" y="211330"/>
            <a:ext cx="9505799" cy="388438"/>
            <a:chOff x="0" y="0"/>
            <a:chExt cx="9505797" cy="388436"/>
          </a:xfrm>
        </p:grpSpPr>
        <p:sp>
          <p:nvSpPr>
            <p:cNvPr id="101" name="Rectangle"/>
            <p:cNvSpPr/>
            <p:nvPr/>
          </p:nvSpPr>
          <p:spPr>
            <a:xfrm>
              <a:off x="-1" y="0"/>
              <a:ext cx="9505799" cy="388437"/>
            </a:xfrm>
            <a:prstGeom prst="rect">
              <a:avLst/>
            </a:prstGeom>
            <a:solidFill>
              <a:srgbClr val="3B5E8A"/>
            </a:solidFill>
            <a:ln w="12700" cap="flat">
              <a:noFill/>
              <a:miter lim="400000"/>
            </a:ln>
            <a:effectLst/>
          </p:spPr>
          <p:txBody>
            <a:bodyPr wrap="square" lIns="45719" tIns="45719" rIns="45719" bIns="45719" numCol="1" anchor="ctr">
              <a:noAutofit/>
            </a:bodyPr>
            <a:lstStyle/>
            <a:p>
              <a:pPr defTabSz="1219169">
                <a:defRPr b="1" sz="2000">
                  <a:solidFill>
                    <a:srgbClr val="FFFFFF"/>
                  </a:solidFill>
                </a:defRPr>
              </a:pPr>
            </a:p>
          </p:txBody>
        </p:sp>
        <p:sp>
          <p:nvSpPr>
            <p:cNvPr id="102" name="Structured Product CDM Modelling – AGENDA"/>
            <p:cNvSpPr txBox="1"/>
            <p:nvPr/>
          </p:nvSpPr>
          <p:spPr>
            <a:xfrm>
              <a:off x="60956" y="8891"/>
              <a:ext cx="9383885" cy="3706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955" tIns="60955" rIns="60955" bIns="60955" numCol="1" anchor="ctr">
              <a:spAutoFit/>
            </a:bodyPr>
            <a:lstStyle>
              <a:lvl1pPr defTabSz="1219169">
                <a:defRPr b="1" sz="2000">
                  <a:solidFill>
                    <a:srgbClr val="FFFFFF"/>
                  </a:solidFill>
                </a:defRPr>
              </a:lvl1pPr>
            </a:lstStyle>
            <a:p>
              <a:pPr/>
              <a:r>
                <a:t>Structured Product CDM Modelling – AGENDA</a:t>
              </a:r>
            </a:p>
          </p:txBody>
        </p:sp>
      </p:grpSp>
      <p:sp>
        <p:nvSpPr>
          <p:cNvPr id="104" name="Slide Number Placeholder 2"/>
          <p:cNvSpPr txBox="1"/>
          <p:nvPr>
            <p:ph type="sldNum" sz="quarter" idx="4294967295"/>
          </p:nvPr>
        </p:nvSpPr>
        <p:spPr>
          <a:xfrm>
            <a:off x="11172418" y="6402530"/>
            <a:ext cx="181383" cy="248305"/>
          </a:xfrm>
          <a:prstGeom prst="rect">
            <a:avLst/>
          </a:prstGeom>
          <a:extLst>
            <a:ext uri="{C572A759-6A51-4108-AA02-DFA0A04FC94B}">
              <ma14:wrappingTextBoxFlag xmlns:ma14="http://schemas.microsoft.com/office/mac/drawingml/2011/main" val="1"/>
            </a:ext>
          </a:extLst>
        </p:spPr>
        <p:txBody>
          <a:bodyPr anchor="t"/>
          <a:lstStyle>
            <a:lvl1pPr>
              <a:defRPr>
                <a:solidFill>
                  <a:srgbClr val="808080"/>
                </a:solidFill>
              </a:defRPr>
            </a:lvl1pPr>
          </a:lstStyle>
          <a:p>
            <a:pPr/>
            <a:fld id="{86CB4B4D-7CA3-9044-876B-883B54F8677D}" type="slidenum"/>
          </a:p>
        </p:txBody>
      </p:sp>
      <p:sp>
        <p:nvSpPr>
          <p:cNvPr id="105" name="QuadreDeText 22"/>
          <p:cNvSpPr txBox="1"/>
          <p:nvPr/>
        </p:nvSpPr>
        <p:spPr>
          <a:xfrm>
            <a:off x="383027" y="741606"/>
            <a:ext cx="11297679" cy="601559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600">
                <a:solidFill>
                  <a:srgbClr val="002060"/>
                </a:solidFill>
              </a:defRPr>
            </a:pPr>
            <a:r>
              <a:t>Purpose </a:t>
            </a:r>
            <a:r>
              <a:rPr b="0"/>
              <a:t>:</a:t>
            </a:r>
            <a:endParaRPr b="0"/>
          </a:p>
          <a:p>
            <a:pPr marL="285750" indent="-285750">
              <a:buSzPct val="100000"/>
              <a:buFont typeface="Arial"/>
              <a:buChar char="•"/>
              <a:defRPr sz="1600">
                <a:solidFill>
                  <a:srgbClr val="002060"/>
                </a:solidFill>
              </a:defRPr>
            </a:pPr>
            <a:r>
              <a:t>deliver proposals to ISDA Architecture Committee (“ARC”), how to represent </a:t>
            </a:r>
            <a:r>
              <a:rPr b="1"/>
              <a:t>Structured Products in CDM</a:t>
            </a:r>
            <a:endParaRPr b="1"/>
          </a:p>
          <a:p>
            <a:pPr marL="285750" indent="-285750">
              <a:buSzPct val="100000"/>
              <a:buFont typeface="Arial"/>
              <a:buChar char="•"/>
              <a:defRPr sz="1600">
                <a:solidFill>
                  <a:srgbClr val="002060"/>
                </a:solidFill>
              </a:defRPr>
            </a:pPr>
          </a:p>
          <a:p>
            <a:pPr>
              <a:defRPr b="1" sz="1600">
                <a:solidFill>
                  <a:srgbClr val="002060"/>
                </a:solidFill>
              </a:defRPr>
            </a:pPr>
            <a:r>
              <a:t>Methodological Deliverables x 5 :</a:t>
            </a:r>
          </a:p>
          <a:p>
            <a:pPr>
              <a:defRPr b="1" sz="1600">
                <a:solidFill>
                  <a:srgbClr val="002060"/>
                </a:solidFill>
              </a:defRPr>
            </a:pPr>
          </a:p>
          <a:p>
            <a:pPr marL="285750" indent="-285750">
              <a:buSzPct val="100000"/>
              <a:buFont typeface="Arial"/>
              <a:buChar char="•"/>
              <a:defRPr sz="1600">
                <a:solidFill>
                  <a:srgbClr val="002060"/>
                </a:solidFill>
              </a:defRPr>
            </a:pPr>
            <a:r>
              <a:t>definition of a </a:t>
            </a:r>
            <a:r>
              <a:rPr b="1"/>
              <a:t>Structured Product</a:t>
            </a:r>
            <a:r>
              <a:t>, as compared to an </a:t>
            </a:r>
            <a:r>
              <a:rPr b="1"/>
              <a:t>Exotic Product</a:t>
            </a:r>
            <a:endParaRPr b="1"/>
          </a:p>
          <a:p>
            <a:pPr marL="285750" indent="-285750">
              <a:buSzPct val="100000"/>
              <a:buFont typeface="Arial"/>
              <a:buChar char="•"/>
              <a:defRPr sz="1600">
                <a:solidFill>
                  <a:srgbClr val="002060"/>
                </a:solidFill>
              </a:defRPr>
            </a:pPr>
          </a:p>
          <a:p>
            <a:pPr marL="285750" indent="-285750">
              <a:buSzPct val="100000"/>
              <a:buFont typeface="Arial"/>
              <a:buChar char="•"/>
              <a:defRPr sz="1600">
                <a:solidFill>
                  <a:srgbClr val="002060"/>
                </a:solidFill>
              </a:defRPr>
            </a:pPr>
            <a:r>
              <a:t>framework </a:t>
            </a:r>
            <a:r>
              <a:rPr b="1"/>
              <a:t>“how to assess” </a:t>
            </a:r>
            <a:r>
              <a:t>whether to </a:t>
            </a:r>
            <a:r>
              <a:rPr b="1"/>
              <a:t>refactor</a:t>
            </a:r>
            <a:r>
              <a:t> or to </a:t>
            </a:r>
            <a:r>
              <a:rPr b="1"/>
              <a:t>create </a:t>
            </a:r>
            <a:r>
              <a:t>CDM objects, as compared to modelling with current CDM objects</a:t>
            </a:r>
          </a:p>
          <a:p>
            <a:pPr marL="285750" indent="-285750">
              <a:buSzPct val="100000"/>
              <a:buFont typeface="Arial"/>
              <a:buChar char="•"/>
              <a:defRPr sz="1600">
                <a:solidFill>
                  <a:srgbClr val="002060"/>
                </a:solidFill>
              </a:defRPr>
            </a:pPr>
          </a:p>
          <a:p>
            <a:pPr marL="285750" indent="-285750">
              <a:buSzPct val="100000"/>
              <a:buFont typeface="Arial"/>
              <a:buChar char="•"/>
              <a:defRPr sz="1600">
                <a:solidFill>
                  <a:srgbClr val="002060"/>
                </a:solidFill>
              </a:defRPr>
            </a:pPr>
            <a:r>
              <a:t>method </a:t>
            </a:r>
            <a:r>
              <a:rPr b="1"/>
              <a:t>“how to model” </a:t>
            </a:r>
            <a:r>
              <a:t>the features of Structured Products, notably the </a:t>
            </a:r>
            <a:r>
              <a:rPr b="1"/>
              <a:t>payout formula</a:t>
            </a:r>
            <a:r>
              <a:t>, thus resolving the question “how to represent </a:t>
            </a:r>
            <a:r>
              <a:rPr b="1"/>
              <a:t>algebric characters in CDM ?” </a:t>
            </a:r>
            <a:r>
              <a:t>– preliminary requirements for that purpose, before we decide :</a:t>
            </a:r>
          </a:p>
          <a:p>
            <a:pPr lvl="1" marL="742950" indent="-285750">
              <a:buSzPct val="100000"/>
              <a:buFont typeface="Arial"/>
              <a:buChar char="•"/>
              <a:defRPr sz="1400">
                <a:solidFill>
                  <a:srgbClr val="002060"/>
                </a:solidFill>
              </a:defRPr>
            </a:pPr>
          </a:p>
          <a:p>
            <a:pPr lvl="1" marL="742950" indent="-285750">
              <a:buSzPct val="100000"/>
              <a:buFont typeface="Arial"/>
              <a:buChar char="•"/>
              <a:defRPr sz="1400">
                <a:solidFill>
                  <a:srgbClr val="002060"/>
                </a:solidFill>
              </a:defRPr>
            </a:pPr>
            <a:r>
              <a:t>provide </a:t>
            </a:r>
            <a:r>
              <a:rPr b="1"/>
              <a:t>typology</a:t>
            </a:r>
            <a:r>
              <a:t> of the </a:t>
            </a:r>
            <a:r>
              <a:rPr b="1"/>
              <a:t>possible methods </a:t>
            </a:r>
            <a:r>
              <a:t>for clarification purposes (e.g. are CDM Product Objects sufficient and/or do we need CDM Functions to be involved and/or is there any other alternate approaches we should also contemplate ?)</a:t>
            </a:r>
          </a:p>
          <a:p>
            <a:pPr lvl="1" marL="742950" indent="-285750">
              <a:buSzPct val="100000"/>
              <a:buFont typeface="Arial"/>
              <a:buChar char="•"/>
              <a:defRPr sz="1400">
                <a:solidFill>
                  <a:srgbClr val="002060"/>
                </a:solidFill>
              </a:defRPr>
            </a:pPr>
          </a:p>
          <a:p>
            <a:pPr lvl="1" marL="742950" indent="-285750">
              <a:buSzPct val="100000"/>
              <a:buFont typeface="Arial"/>
              <a:buChar char="•"/>
              <a:defRPr sz="1400">
                <a:solidFill>
                  <a:srgbClr val="002060"/>
                </a:solidFill>
              </a:defRPr>
            </a:pPr>
            <a:r>
              <a:t>provide a </a:t>
            </a:r>
            <a:r>
              <a:rPr b="1"/>
              <a:t>‘pros/cons’ analysis</a:t>
            </a:r>
            <a:r>
              <a:t> for each type of method</a:t>
            </a:r>
            <a:endParaRPr sz="1600"/>
          </a:p>
          <a:p>
            <a:pPr marL="285750" indent="-285750">
              <a:buSzPct val="100000"/>
              <a:buFont typeface="Arial"/>
              <a:buChar char="•"/>
              <a:defRPr sz="1600">
                <a:solidFill>
                  <a:srgbClr val="002060"/>
                </a:solidFill>
              </a:defRPr>
            </a:pPr>
          </a:p>
          <a:p>
            <a:pPr marL="285750" indent="-285750">
              <a:buSzPct val="100000"/>
              <a:buFont typeface="Arial"/>
              <a:buChar char="•"/>
              <a:defRPr sz="1600">
                <a:solidFill>
                  <a:srgbClr val="002060"/>
                </a:solidFill>
              </a:defRPr>
            </a:pPr>
            <a:r>
              <a:t>scope of concrete </a:t>
            </a:r>
            <a:r>
              <a:rPr b="1"/>
              <a:t>Structured Products </a:t>
            </a:r>
            <a:r>
              <a:t>in terms of </a:t>
            </a:r>
            <a:r>
              <a:rPr b="1"/>
              <a:t>roadmap priorities </a:t>
            </a:r>
            <a:r>
              <a:t>e.g. Autocallable first (single/basket, cash/physicall) ?</a:t>
            </a:r>
          </a:p>
          <a:p>
            <a:pPr marL="285750" indent="-285750">
              <a:buSzPct val="100000"/>
              <a:buFont typeface="Arial"/>
              <a:buChar char="•"/>
              <a:defRPr sz="1600">
                <a:solidFill>
                  <a:srgbClr val="002060"/>
                </a:solidFill>
              </a:defRPr>
            </a:pPr>
          </a:p>
          <a:p>
            <a:pPr marL="285750" indent="-285750">
              <a:buSzPct val="100000"/>
              <a:buFont typeface="Arial"/>
              <a:buChar char="•"/>
              <a:defRPr sz="1600">
                <a:solidFill>
                  <a:srgbClr val="002060"/>
                </a:solidFill>
              </a:defRPr>
            </a:pPr>
            <a:r>
              <a:t>method </a:t>
            </a:r>
            <a:r>
              <a:rPr b="1"/>
              <a:t>“how to challenge” </a:t>
            </a:r>
            <a:r>
              <a:t>our Final Deliverable proposals : to collect </a:t>
            </a:r>
            <a:r>
              <a:rPr b="1"/>
              <a:t>termsheets </a:t>
            </a:r>
            <a:r>
              <a:t>(from what source ?)</a:t>
            </a:r>
          </a:p>
          <a:p>
            <a:pPr>
              <a:defRPr b="1" sz="1600">
                <a:solidFill>
                  <a:srgbClr val="002060"/>
                </a:solidFill>
              </a:defRPr>
            </a:pPr>
          </a:p>
          <a:p>
            <a:pPr>
              <a:defRPr b="1" sz="1600">
                <a:solidFill>
                  <a:srgbClr val="002060"/>
                </a:solidFill>
              </a:defRPr>
            </a:pPr>
            <a:r>
              <a:t>Final Deliverables x “N” :</a:t>
            </a:r>
          </a:p>
          <a:p>
            <a:pPr marL="285750" indent="-285750">
              <a:buSzPct val="100000"/>
              <a:buFont typeface="Arial"/>
              <a:buChar char="•"/>
              <a:defRPr sz="1600">
                <a:solidFill>
                  <a:srgbClr val="002060"/>
                </a:solidFill>
              </a:defRPr>
            </a:pPr>
            <a:r>
              <a:t>concrete list of </a:t>
            </a:r>
            <a:r>
              <a:rPr b="1"/>
              <a:t>“N” proposals, </a:t>
            </a:r>
            <a:r>
              <a:t>each a </a:t>
            </a:r>
            <a:r>
              <a:rPr b="1"/>
              <a:t>set of CDM objects </a:t>
            </a:r>
            <a:r>
              <a:t>to refactor or to create</a:t>
            </a:r>
          </a:p>
          <a:p>
            <a:pPr marL="285750" indent="-285750">
              <a:buSzPct val="100000"/>
              <a:buFont typeface="Arial"/>
              <a:buChar char="•"/>
              <a:defRPr sz="1600">
                <a:solidFill>
                  <a:srgbClr val="002060"/>
                </a:solidFill>
              </a:defRPr>
            </a:pPr>
            <a:r>
              <a:t>EXAMPLES (most probably on roadmap) : </a:t>
            </a:r>
            <a:r>
              <a:rPr b="1"/>
              <a:t>Observable, Knock, capFloor, payoutBasis, performancePayout, optionPayout, earlyTerm</a:t>
            </a:r>
          </a:p>
        </p:txBody>
      </p:sp>
      <p:pic>
        <p:nvPicPr>
          <p:cNvPr id="106" name="Picture 1" descr="Picture 1"/>
          <p:cNvPicPr>
            <a:picLocks noChangeAspect="1"/>
          </p:cNvPicPr>
          <p:nvPr/>
        </p:nvPicPr>
        <p:blipFill>
          <a:blip r:embed="rId2">
            <a:extLst/>
          </a:blip>
          <a:srcRect l="48361" t="1" r="0" b="17233"/>
          <a:stretch>
            <a:fillRect/>
          </a:stretch>
        </p:blipFill>
        <p:spPr>
          <a:xfrm>
            <a:off x="346493" y="209188"/>
            <a:ext cx="1412640" cy="383334"/>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ZoneTexte 3"/>
          <p:cNvSpPr txBox="1"/>
          <p:nvPr/>
        </p:nvSpPr>
        <p:spPr>
          <a:xfrm>
            <a:off x="2998667" y="2822482"/>
            <a:ext cx="6002989" cy="7062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4800">
                <a:solidFill>
                  <a:srgbClr val="002060"/>
                </a:solidFill>
              </a:defRPr>
            </a:lvl1pPr>
          </a:lstStyle>
          <a:p>
            <a:pPr/>
            <a:r>
              <a:t>drafts, appendix, etc.</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78" name="Text Box 2"/>
          <p:cNvGrpSpPr/>
          <p:nvPr/>
        </p:nvGrpSpPr>
        <p:grpSpPr>
          <a:xfrm>
            <a:off x="1838816" y="211330"/>
            <a:ext cx="9867515" cy="388438"/>
            <a:chOff x="0" y="0"/>
            <a:chExt cx="9867513" cy="388436"/>
          </a:xfrm>
        </p:grpSpPr>
        <p:sp>
          <p:nvSpPr>
            <p:cNvPr id="176" name="Rectangle"/>
            <p:cNvSpPr/>
            <p:nvPr/>
          </p:nvSpPr>
          <p:spPr>
            <a:xfrm>
              <a:off x="-1" y="0"/>
              <a:ext cx="9867515" cy="388437"/>
            </a:xfrm>
            <a:prstGeom prst="rect">
              <a:avLst/>
            </a:prstGeom>
            <a:solidFill>
              <a:srgbClr val="3B5E8A"/>
            </a:solidFill>
            <a:ln w="12700" cap="flat">
              <a:noFill/>
              <a:miter lim="400000"/>
            </a:ln>
            <a:effectLst/>
          </p:spPr>
          <p:txBody>
            <a:bodyPr wrap="square" lIns="45719" tIns="45719" rIns="45719" bIns="45719" numCol="1" anchor="ctr">
              <a:noAutofit/>
            </a:bodyPr>
            <a:lstStyle/>
            <a:p>
              <a:pPr defTabSz="1219169">
                <a:defRPr b="1" sz="2000">
                  <a:solidFill>
                    <a:srgbClr val="FFFFFF"/>
                  </a:solidFill>
                </a:defRPr>
              </a:pPr>
            </a:p>
          </p:txBody>
        </p:sp>
        <p:sp>
          <p:nvSpPr>
            <p:cNvPr id="177" name="Structured Product – ROADMAP in terms of Object Refactoring Sets"/>
            <p:cNvSpPr txBox="1"/>
            <p:nvPr/>
          </p:nvSpPr>
          <p:spPr>
            <a:xfrm>
              <a:off x="60956" y="8891"/>
              <a:ext cx="9745601" cy="3706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955" tIns="60955" rIns="60955" bIns="60955" numCol="1" anchor="ctr">
              <a:spAutoFit/>
            </a:bodyPr>
            <a:lstStyle>
              <a:lvl1pPr defTabSz="1219169">
                <a:defRPr b="1" sz="2000">
                  <a:solidFill>
                    <a:srgbClr val="FFFFFF"/>
                  </a:solidFill>
                </a:defRPr>
              </a:lvl1pPr>
            </a:lstStyle>
            <a:p>
              <a:pPr/>
              <a:r>
                <a:t>Structured Product – ROADMAP in terms of Object Refactoring Sets</a:t>
              </a:r>
            </a:p>
          </p:txBody>
        </p:sp>
      </p:grpSp>
      <p:sp>
        <p:nvSpPr>
          <p:cNvPr id="179" name="Footer Placeholder 2"/>
          <p:cNvSpPr txBox="1"/>
          <p:nvPr/>
        </p:nvSpPr>
        <p:spPr>
          <a:xfrm>
            <a:off x="7772821" y="6624346"/>
            <a:ext cx="4291571" cy="2257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100"/>
            </a:lvl1pPr>
          </a:lstStyle>
          <a:p>
            <a:pPr/>
            <a:r>
              <a:t>Copyright © 2022 by International Swaps and Derivatives Association, Inc.</a:t>
            </a:r>
          </a:p>
        </p:txBody>
      </p:sp>
      <p:sp>
        <p:nvSpPr>
          <p:cNvPr id="180" name="Slide Number Placeholder 2"/>
          <p:cNvSpPr txBox="1"/>
          <p:nvPr>
            <p:ph type="sldNum" sz="quarter" idx="4294967295"/>
          </p:nvPr>
        </p:nvSpPr>
        <p:spPr>
          <a:xfrm>
            <a:off x="11095176" y="6402530"/>
            <a:ext cx="258624" cy="248305"/>
          </a:xfrm>
          <a:prstGeom prst="rect">
            <a:avLst/>
          </a:prstGeom>
          <a:extLst>
            <a:ext uri="{C572A759-6A51-4108-AA02-DFA0A04FC94B}">
              <ma14:wrappingTextBoxFlag xmlns:ma14="http://schemas.microsoft.com/office/mac/drawingml/2011/main" val="1"/>
            </a:ext>
          </a:extLst>
        </p:spPr>
        <p:txBody>
          <a:bodyPr anchor="t"/>
          <a:lstStyle>
            <a:lvl1pPr>
              <a:defRPr>
                <a:solidFill>
                  <a:srgbClr val="808080"/>
                </a:solidFill>
              </a:defRPr>
            </a:lvl1pPr>
          </a:lstStyle>
          <a:p>
            <a:pPr/>
            <a:fld id="{86CB4B4D-7CA3-9044-876B-883B54F8677D}" type="slidenum"/>
          </a:p>
        </p:txBody>
      </p:sp>
      <p:pic>
        <p:nvPicPr>
          <p:cNvPr id="181" name="Picture 1" descr="Picture 1"/>
          <p:cNvPicPr>
            <a:picLocks noChangeAspect="1"/>
          </p:cNvPicPr>
          <p:nvPr/>
        </p:nvPicPr>
        <p:blipFill>
          <a:blip r:embed="rId2">
            <a:extLst/>
          </a:blip>
          <a:srcRect l="48361" t="1" r="0" b="17233"/>
          <a:stretch>
            <a:fillRect/>
          </a:stretch>
        </p:blipFill>
        <p:spPr>
          <a:xfrm>
            <a:off x="346493" y="209188"/>
            <a:ext cx="1412640" cy="383334"/>
          </a:xfrm>
          <a:prstGeom prst="rect">
            <a:avLst/>
          </a:prstGeom>
          <a:ln w="12700">
            <a:miter lim="400000"/>
          </a:ln>
        </p:spPr>
      </p:pic>
      <p:pic>
        <p:nvPicPr>
          <p:cNvPr id="182" name="Image 4" descr="Image 4"/>
          <p:cNvPicPr>
            <a:picLocks noChangeAspect="1"/>
          </p:cNvPicPr>
          <p:nvPr/>
        </p:nvPicPr>
        <p:blipFill>
          <a:blip r:embed="rId3">
            <a:extLst/>
          </a:blip>
          <a:stretch>
            <a:fillRect/>
          </a:stretch>
        </p:blipFill>
        <p:spPr>
          <a:xfrm>
            <a:off x="3500296" y="723742"/>
            <a:ext cx="8622849" cy="4291318"/>
          </a:xfrm>
          <a:prstGeom prst="rect">
            <a:avLst/>
          </a:prstGeom>
          <a:ln w="12700">
            <a:miter lim="400000"/>
          </a:ln>
        </p:spPr>
      </p:pic>
      <p:sp>
        <p:nvSpPr>
          <p:cNvPr id="183" name="ZoneTexte 15"/>
          <p:cNvSpPr txBox="1"/>
          <p:nvPr/>
        </p:nvSpPr>
        <p:spPr>
          <a:xfrm>
            <a:off x="346493" y="716496"/>
            <a:ext cx="4791116" cy="2332595"/>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45719" rIns="45719">
            <a:spAutoFit/>
          </a:bodyPr>
          <a:lstStyle/>
          <a:p>
            <a:pPr>
              <a:defRPr b="1" sz="1600">
                <a:solidFill>
                  <a:srgbClr val="FF0000"/>
                </a:solidFill>
              </a:defRPr>
            </a:pPr>
            <a:r>
              <a:t>Core</a:t>
            </a:r>
            <a:r>
              <a:rPr>
                <a:solidFill>
                  <a:srgbClr val="002060"/>
                </a:solidFill>
              </a:rPr>
              <a:t> </a:t>
            </a:r>
            <a:r>
              <a:rPr b="0">
                <a:solidFill>
                  <a:srgbClr val="002060"/>
                </a:solidFill>
              </a:rPr>
              <a:t>Work</a:t>
            </a:r>
            <a:endParaRPr b="0">
              <a:solidFill>
                <a:srgbClr val="002060"/>
              </a:solidFill>
            </a:endParaRPr>
          </a:p>
          <a:p>
            <a:pPr marL="285750" indent="-285750">
              <a:buSzPct val="100000"/>
              <a:buFont typeface="Arial"/>
              <a:buChar char="•"/>
              <a:defRPr b="1" sz="1600">
                <a:solidFill>
                  <a:srgbClr val="002060"/>
                </a:solidFill>
              </a:defRPr>
            </a:pPr>
            <a:r>
              <a:t>core</a:t>
            </a:r>
            <a:r>
              <a:rPr b="0"/>
              <a:t> modelling </a:t>
            </a:r>
            <a:endParaRPr b="0"/>
          </a:p>
          <a:p>
            <a:pPr lvl="1">
              <a:defRPr sz="1600">
                <a:solidFill>
                  <a:srgbClr val="002060"/>
                </a:solidFill>
              </a:defRPr>
            </a:pPr>
            <a:r>
              <a:t>= </a:t>
            </a:r>
            <a:r>
              <a:rPr b="1"/>
              <a:t>structuredPayout (1..1)</a:t>
            </a:r>
            <a:endParaRPr b="1">
              <a:solidFill>
                <a:srgbClr val="0070C0"/>
              </a:solidFill>
            </a:endParaRPr>
          </a:p>
          <a:p>
            <a:pPr lvl="1">
              <a:defRPr sz="1600">
                <a:solidFill>
                  <a:srgbClr val="002060"/>
                </a:solidFill>
              </a:defRPr>
            </a:pPr>
            <a:r>
              <a:t>= </a:t>
            </a:r>
            <a:r>
              <a:rPr b="1"/>
              <a:t>performancePayout </a:t>
            </a:r>
            <a:r>
              <a:t>(</a:t>
            </a:r>
            <a:r>
              <a:rPr b="1"/>
              <a:t>1</a:t>
            </a:r>
            <a:r>
              <a:t>..*) </a:t>
            </a:r>
          </a:p>
          <a:p>
            <a:pPr lvl="1">
              <a:defRPr sz="1600">
                <a:solidFill>
                  <a:srgbClr val="002060"/>
                </a:solidFill>
              </a:defRPr>
            </a:pPr>
            <a:r>
              <a:t>+</a:t>
            </a:r>
            <a:r>
              <a:rPr b="1"/>
              <a:t>  knock </a:t>
            </a:r>
            <a:r>
              <a:t>(0..*) +</a:t>
            </a:r>
            <a:r>
              <a:rPr b="1"/>
              <a:t> capFloor </a:t>
            </a:r>
            <a:r>
              <a:t>(0..*) +</a:t>
            </a:r>
            <a:r>
              <a:rPr b="1"/>
              <a:t> multiplier </a:t>
            </a:r>
            <a:r>
              <a:t>(0..*)</a:t>
            </a:r>
          </a:p>
          <a:p>
            <a:pPr lvl="1">
              <a:defRPr i="1" sz="1600">
                <a:solidFill>
                  <a:srgbClr val="002060"/>
                </a:solidFill>
              </a:defRPr>
            </a:pPr>
          </a:p>
          <a:p>
            <a:pPr marL="285750" indent="-285750">
              <a:buSzPct val="100000"/>
              <a:buFont typeface="Arial"/>
              <a:buChar char="•"/>
              <a:defRPr b="1" sz="1600">
                <a:solidFill>
                  <a:srgbClr val="002060"/>
                </a:solidFill>
              </a:defRPr>
            </a:pPr>
            <a:r>
              <a:t>extended</a:t>
            </a:r>
            <a:r>
              <a:rPr b="0"/>
              <a:t> modelling </a:t>
            </a:r>
            <a:endParaRPr b="0"/>
          </a:p>
          <a:p>
            <a:pPr indent="442912">
              <a:defRPr sz="1600">
                <a:solidFill>
                  <a:srgbClr val="002060"/>
                </a:solidFill>
              </a:defRPr>
            </a:pPr>
            <a:r>
              <a:t>= core modeling + </a:t>
            </a:r>
            <a:r>
              <a:rPr b="1"/>
              <a:t>structuredReturn</a:t>
            </a:r>
            <a:r>
              <a:t> (0..1)</a:t>
            </a:r>
          </a:p>
        </p:txBody>
      </p:sp>
      <p:sp>
        <p:nvSpPr>
          <p:cNvPr id="184" name="ZoneTexte 18"/>
          <p:cNvSpPr txBox="1"/>
          <p:nvPr/>
        </p:nvSpPr>
        <p:spPr>
          <a:xfrm>
            <a:off x="392213" y="5837520"/>
            <a:ext cx="3181961" cy="5545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600">
                <a:solidFill>
                  <a:srgbClr val="FF0000"/>
                </a:solidFill>
              </a:defRPr>
            </a:pPr>
            <a:r>
              <a:t>Extra</a:t>
            </a:r>
            <a:r>
              <a:rPr>
                <a:solidFill>
                  <a:srgbClr val="002060"/>
                </a:solidFill>
              </a:rPr>
              <a:t> </a:t>
            </a:r>
            <a:r>
              <a:rPr b="0">
                <a:solidFill>
                  <a:srgbClr val="002060"/>
                </a:solidFill>
              </a:rPr>
              <a:t>Work</a:t>
            </a:r>
            <a:endParaRPr b="0">
              <a:solidFill>
                <a:srgbClr val="002060"/>
              </a:solidFill>
            </a:endParaRPr>
          </a:p>
          <a:p>
            <a:pPr lvl="1">
              <a:defRPr sz="1600">
                <a:solidFill>
                  <a:srgbClr val="002060"/>
                </a:solidFill>
              </a:defRPr>
            </a:pPr>
            <a:r>
              <a:t>= </a:t>
            </a:r>
            <a:r>
              <a:rPr b="1"/>
              <a:t>functionalPayout </a:t>
            </a:r>
            <a:r>
              <a:t>(1..*) </a:t>
            </a:r>
          </a:p>
        </p:txBody>
      </p:sp>
      <p:sp>
        <p:nvSpPr>
          <p:cNvPr id="185" name="ZoneTexte 21"/>
          <p:cNvSpPr txBox="1"/>
          <p:nvPr/>
        </p:nvSpPr>
        <p:spPr>
          <a:xfrm>
            <a:off x="392213" y="3070129"/>
            <a:ext cx="5548089" cy="274591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600">
                <a:solidFill>
                  <a:srgbClr val="002060"/>
                </a:solidFill>
              </a:defRPr>
            </a:pPr>
            <a:r>
              <a:t>1</a:t>
            </a:r>
            <a:r>
              <a:rPr baseline="30000"/>
              <a:t>st</a:t>
            </a:r>
            <a:r>
              <a:t> </a:t>
            </a:r>
            <a:r>
              <a:rPr b="0"/>
              <a:t>Refactoring Set :</a:t>
            </a:r>
            <a:endParaRPr b="0"/>
          </a:p>
          <a:p>
            <a:pPr marL="285750" indent="-285750">
              <a:buSzPct val="100000"/>
              <a:buFont typeface="Arial"/>
              <a:buChar char="•"/>
              <a:defRPr b="1" sz="1600">
                <a:solidFill>
                  <a:srgbClr val="002060"/>
                </a:solidFill>
              </a:defRPr>
            </a:pPr>
            <a:r>
              <a:t>Observation Terms</a:t>
            </a:r>
          </a:p>
          <a:p>
            <a:pPr marL="285750" indent="-285750">
              <a:buSzPct val="100000"/>
              <a:buFont typeface="Arial"/>
              <a:buChar char="•"/>
              <a:defRPr b="1" sz="1600">
                <a:solidFill>
                  <a:srgbClr val="002060"/>
                </a:solidFill>
              </a:defRPr>
            </a:pPr>
            <a:r>
              <a:t>Knock</a:t>
            </a:r>
          </a:p>
          <a:p>
            <a:pPr marL="285750" indent="-285750">
              <a:buSzPct val="100000"/>
              <a:buFont typeface="Arial"/>
              <a:buChar char="•"/>
              <a:defRPr sz="1600">
                <a:solidFill>
                  <a:srgbClr val="002060"/>
                </a:solidFill>
              </a:defRPr>
            </a:pPr>
            <a:r>
              <a:t>Product Familly </a:t>
            </a:r>
            <a:r>
              <a:rPr b="1"/>
              <a:t>coverage</a:t>
            </a:r>
            <a:r>
              <a:t> (examples) </a:t>
            </a:r>
          </a:p>
          <a:p>
            <a:pPr lvl="1">
              <a:defRPr sz="1600">
                <a:solidFill>
                  <a:srgbClr val="002060"/>
                </a:solidFill>
              </a:defRPr>
            </a:pPr>
            <a:r>
              <a:t>= </a:t>
            </a:r>
            <a:r>
              <a:rPr sz="900">
                <a:solidFill>
                  <a:srgbClr val="FF0000"/>
                </a:solidFill>
              </a:rPr>
              <a:t>…. To draft/JB</a:t>
            </a:r>
            <a:endParaRPr sz="900">
              <a:solidFill>
                <a:srgbClr val="FF0000"/>
              </a:solidFill>
            </a:endParaRPr>
          </a:p>
          <a:p>
            <a:pPr marL="285750" indent="-285750">
              <a:buSzPct val="100000"/>
              <a:buFont typeface="Arial"/>
              <a:buChar char="•"/>
              <a:defRPr b="1" sz="1600">
                <a:solidFill>
                  <a:srgbClr val="002060"/>
                </a:solidFill>
              </a:defRPr>
            </a:pPr>
          </a:p>
          <a:p>
            <a:pPr>
              <a:defRPr b="1" sz="1600">
                <a:solidFill>
                  <a:srgbClr val="002060"/>
                </a:solidFill>
              </a:defRPr>
            </a:pPr>
            <a:r>
              <a:t>2</a:t>
            </a:r>
            <a:r>
              <a:rPr baseline="30000"/>
              <a:t>nd </a:t>
            </a:r>
            <a:r>
              <a:rPr b="0"/>
              <a:t>Refactoring Set :</a:t>
            </a:r>
            <a:endParaRPr b="0"/>
          </a:p>
          <a:p>
            <a:pPr marL="285750" indent="-285750">
              <a:buSzPct val="100000"/>
              <a:buFont typeface="Arial"/>
              <a:buChar char="•"/>
              <a:defRPr b="1" sz="1600">
                <a:solidFill>
                  <a:srgbClr val="002060"/>
                </a:solidFill>
              </a:defRPr>
            </a:pPr>
            <a:r>
              <a:t>structuredReturn </a:t>
            </a:r>
            <a:r>
              <a:rPr b="0"/>
              <a:t>(new object but re-using 1</a:t>
            </a:r>
            <a:r>
              <a:rPr b="0" baseline="30000"/>
              <a:t>st</a:t>
            </a:r>
            <a:r>
              <a:rPr b="0"/>
              <a:t> Refactoring Set)</a:t>
            </a:r>
            <a:endParaRPr b="0"/>
          </a:p>
          <a:p>
            <a:pPr marL="285750" indent="-285750">
              <a:buSzPct val="100000"/>
              <a:buFont typeface="Arial"/>
              <a:buChar char="•"/>
              <a:defRPr sz="1600">
                <a:solidFill>
                  <a:srgbClr val="002060"/>
                </a:solidFill>
              </a:defRPr>
            </a:pPr>
            <a:r>
              <a:t>Product Familly </a:t>
            </a:r>
            <a:r>
              <a:rPr b="1"/>
              <a:t>coverage </a:t>
            </a:r>
            <a:r>
              <a:t>(examples) </a:t>
            </a:r>
          </a:p>
          <a:p>
            <a:pPr lvl="1">
              <a:defRPr sz="1600">
                <a:solidFill>
                  <a:srgbClr val="002060"/>
                </a:solidFill>
              </a:defRPr>
            </a:pPr>
            <a:r>
              <a:t>= </a:t>
            </a:r>
            <a:r>
              <a:rPr sz="900">
                <a:solidFill>
                  <a:srgbClr val="FF0000"/>
                </a:solidFill>
              </a:rPr>
              <a:t>…. To draft/JB</a:t>
            </a:r>
            <a:endParaRPr sz="900">
              <a:solidFill>
                <a:srgbClr val="FF0000"/>
              </a:solidFill>
            </a:endParaRPr>
          </a:p>
        </p:txBody>
      </p:sp>
      <p:sp>
        <p:nvSpPr>
          <p:cNvPr id="186" name="ZoneTexte 24"/>
          <p:cNvSpPr txBox="1"/>
          <p:nvPr/>
        </p:nvSpPr>
        <p:spPr>
          <a:xfrm>
            <a:off x="6224204" y="5283055"/>
            <a:ext cx="5436406" cy="13165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600">
                <a:solidFill>
                  <a:srgbClr val="002060"/>
                </a:solidFill>
              </a:defRPr>
            </a:pPr>
            <a:r>
              <a:t>3</a:t>
            </a:r>
            <a:r>
              <a:rPr baseline="30000"/>
              <a:t>rd</a:t>
            </a:r>
            <a:r>
              <a:t> Set is Creation &amp;/or “heavy refactoring”</a:t>
            </a:r>
          </a:p>
          <a:p>
            <a:pPr marL="285750" indent="-285750">
              <a:buSzPct val="100000"/>
              <a:buFont typeface="Arial"/>
              <a:buChar char="•"/>
              <a:defRPr sz="1600">
                <a:solidFill>
                  <a:srgbClr val="002060"/>
                </a:solidFill>
              </a:defRPr>
            </a:pPr>
            <a:r>
              <a:t>New objects in Trade templates</a:t>
            </a:r>
          </a:p>
          <a:p>
            <a:pPr marL="285750" indent="-285750">
              <a:buSzPct val="100000"/>
              <a:buFont typeface="Arial"/>
              <a:buChar char="•"/>
              <a:defRPr sz="1600">
                <a:solidFill>
                  <a:srgbClr val="002060"/>
                </a:solidFill>
              </a:defRPr>
            </a:pPr>
            <a:r>
              <a:t>New objects in Event templates</a:t>
            </a:r>
          </a:p>
          <a:p>
            <a:pPr marL="285750" indent="-285750">
              <a:buSzPct val="100000"/>
              <a:buFont typeface="Arial"/>
              <a:buChar char="•"/>
              <a:defRPr sz="1600">
                <a:solidFill>
                  <a:srgbClr val="002060"/>
                </a:solidFill>
              </a:defRPr>
            </a:pPr>
            <a:r>
              <a:t>Need to have “bridges” between Data and Functional models</a:t>
            </a:r>
          </a:p>
          <a:p>
            <a:pPr marL="285750" indent="-285750">
              <a:buSzPct val="100000"/>
              <a:buFont typeface="Arial"/>
              <a:buChar char="•"/>
              <a:defRPr sz="1600">
                <a:solidFill>
                  <a:srgbClr val="002060"/>
                </a:solidFill>
              </a:defRPr>
            </a:pPr>
            <a:r>
              <a:t>Smart Contract topic at stake (legal impact ?)</a:t>
            </a:r>
          </a:p>
        </p:txBody>
      </p:sp>
      <p:pic>
        <p:nvPicPr>
          <p:cNvPr id="187" name="Graphique 25" descr="Graphique 25"/>
          <p:cNvPicPr>
            <a:picLocks noChangeAspect="1"/>
          </p:cNvPicPr>
          <p:nvPr/>
        </p:nvPicPr>
        <p:blipFill>
          <a:blip r:embed="rId4">
            <a:extLst/>
          </a:blip>
          <a:stretch>
            <a:fillRect/>
          </a:stretch>
        </p:blipFill>
        <p:spPr>
          <a:xfrm>
            <a:off x="2311138" y="3982951"/>
            <a:ext cx="337793" cy="337794"/>
          </a:xfrm>
          <a:prstGeom prst="rect">
            <a:avLst/>
          </a:prstGeom>
          <a:ln w="12700">
            <a:miter lim="400000"/>
          </a:ln>
        </p:spPr>
      </p:pic>
      <p:pic>
        <p:nvPicPr>
          <p:cNvPr id="188" name="Image 26" descr="Image 26"/>
          <p:cNvPicPr>
            <a:picLocks noChangeAspect="1"/>
          </p:cNvPicPr>
          <p:nvPr/>
        </p:nvPicPr>
        <p:blipFill>
          <a:blip r:embed="rId5">
            <a:extLst/>
          </a:blip>
          <a:stretch>
            <a:fillRect/>
          </a:stretch>
        </p:blipFill>
        <p:spPr>
          <a:xfrm>
            <a:off x="5359689" y="3400002"/>
            <a:ext cx="341407" cy="341407"/>
          </a:xfrm>
          <a:prstGeom prst="rect">
            <a:avLst/>
          </a:prstGeom>
          <a:ln w="12700">
            <a:miter lim="400000"/>
          </a:ln>
        </p:spPr>
      </p:pic>
      <p:pic>
        <p:nvPicPr>
          <p:cNvPr id="189" name="Graphique 28" descr="Graphique 28"/>
          <p:cNvPicPr>
            <a:picLocks noChangeAspect="1"/>
          </p:cNvPicPr>
          <p:nvPr/>
        </p:nvPicPr>
        <p:blipFill>
          <a:blip r:embed="rId6">
            <a:extLst/>
          </a:blip>
          <a:stretch>
            <a:fillRect/>
          </a:stretch>
        </p:blipFill>
        <p:spPr>
          <a:xfrm>
            <a:off x="1645400" y="4249932"/>
            <a:ext cx="337794" cy="337794"/>
          </a:xfrm>
          <a:prstGeom prst="rect">
            <a:avLst/>
          </a:prstGeom>
          <a:ln w="12700">
            <a:miter lim="400000"/>
          </a:ln>
        </p:spPr>
      </p:pic>
      <p:pic>
        <p:nvPicPr>
          <p:cNvPr id="190" name="Image 29" descr="Image 29"/>
          <p:cNvPicPr>
            <a:picLocks noChangeAspect="1"/>
          </p:cNvPicPr>
          <p:nvPr/>
        </p:nvPicPr>
        <p:blipFill>
          <a:blip r:embed="rId7">
            <a:extLst/>
          </a:blip>
          <a:stretch>
            <a:fillRect/>
          </a:stretch>
        </p:blipFill>
        <p:spPr>
          <a:xfrm>
            <a:off x="7009237" y="2412932"/>
            <a:ext cx="335310" cy="335310"/>
          </a:xfrm>
          <a:prstGeom prst="rect">
            <a:avLst/>
          </a:prstGeom>
          <a:ln w="12700">
            <a:miter lim="400000"/>
          </a:ln>
        </p:spPr>
      </p:pic>
      <p:pic>
        <p:nvPicPr>
          <p:cNvPr id="191" name="Graphique 30" descr="Graphique 30"/>
          <p:cNvPicPr>
            <a:picLocks noChangeAspect="1"/>
          </p:cNvPicPr>
          <p:nvPr/>
        </p:nvPicPr>
        <p:blipFill>
          <a:blip r:embed="rId8">
            <a:extLst/>
          </a:blip>
          <a:stretch>
            <a:fillRect/>
          </a:stretch>
        </p:blipFill>
        <p:spPr>
          <a:xfrm>
            <a:off x="1983194" y="5251651"/>
            <a:ext cx="337794" cy="337794"/>
          </a:xfrm>
          <a:prstGeom prst="rect">
            <a:avLst/>
          </a:prstGeom>
          <a:ln w="12700">
            <a:miter lim="400000"/>
          </a:ln>
        </p:spPr>
      </p:pic>
      <p:pic>
        <p:nvPicPr>
          <p:cNvPr id="192" name="Graphique 31" descr="Graphique 31"/>
          <p:cNvPicPr>
            <a:picLocks noChangeAspect="1"/>
          </p:cNvPicPr>
          <p:nvPr/>
        </p:nvPicPr>
        <p:blipFill>
          <a:blip r:embed="rId8">
            <a:extLst/>
          </a:blip>
          <a:stretch>
            <a:fillRect/>
          </a:stretch>
        </p:blipFill>
        <p:spPr>
          <a:xfrm>
            <a:off x="8970926" y="4274615"/>
            <a:ext cx="337794" cy="337794"/>
          </a:xfrm>
          <a:prstGeom prst="rect">
            <a:avLst/>
          </a:prstGeom>
          <a:ln w="12700">
            <a:miter lim="400000"/>
          </a:ln>
        </p:spPr>
      </p:pic>
      <p:sp>
        <p:nvSpPr>
          <p:cNvPr id="193" name="Forme libre : forme 34"/>
          <p:cNvSpPr/>
          <p:nvPr/>
        </p:nvSpPr>
        <p:spPr>
          <a:xfrm>
            <a:off x="150152" y="1225485"/>
            <a:ext cx="548601" cy="2111321"/>
          </a:xfrm>
          <a:custGeom>
            <a:avLst/>
            <a:gdLst/>
            <a:ahLst/>
            <a:cxnLst>
              <a:cxn ang="0">
                <a:pos x="wd2" y="hd2"/>
              </a:cxn>
              <a:cxn ang="5400000">
                <a:pos x="wd2" y="hd2"/>
              </a:cxn>
              <a:cxn ang="10800000">
                <a:pos x="wd2" y="hd2"/>
              </a:cxn>
              <a:cxn ang="16200000">
                <a:pos x="wd2" y="hd2"/>
              </a:cxn>
            </a:cxnLst>
            <a:rect l="0" t="0" r="r" b="b"/>
            <a:pathLst>
              <a:path w="21562" h="21526" fill="norm" stroke="1" extrusionOk="0">
                <a:moveTo>
                  <a:pt x="21562" y="0"/>
                </a:moveTo>
                <a:cubicBezTo>
                  <a:pt x="18882" y="192"/>
                  <a:pt x="21600" y="-49"/>
                  <a:pt x="17109" y="756"/>
                </a:cubicBezTo>
                <a:cubicBezTo>
                  <a:pt x="16640" y="840"/>
                  <a:pt x="16122" y="896"/>
                  <a:pt x="15703" y="1008"/>
                </a:cubicBezTo>
                <a:cubicBezTo>
                  <a:pt x="14136" y="1430"/>
                  <a:pt x="10253" y="2648"/>
                  <a:pt x="9375" y="3278"/>
                </a:cubicBezTo>
                <a:cubicBezTo>
                  <a:pt x="7145" y="4878"/>
                  <a:pt x="10428" y="2546"/>
                  <a:pt x="7734" y="4371"/>
                </a:cubicBezTo>
                <a:cubicBezTo>
                  <a:pt x="7326" y="4648"/>
                  <a:pt x="7047" y="4951"/>
                  <a:pt x="6562" y="5211"/>
                </a:cubicBezTo>
                <a:cubicBezTo>
                  <a:pt x="6406" y="5295"/>
                  <a:pt x="6230" y="5375"/>
                  <a:pt x="6094" y="5464"/>
                </a:cubicBezTo>
                <a:cubicBezTo>
                  <a:pt x="5839" y="5628"/>
                  <a:pt x="5660" y="5807"/>
                  <a:pt x="5391" y="5968"/>
                </a:cubicBezTo>
                <a:cubicBezTo>
                  <a:pt x="5190" y="6088"/>
                  <a:pt x="4914" y="6190"/>
                  <a:pt x="4687" y="6304"/>
                </a:cubicBezTo>
                <a:cubicBezTo>
                  <a:pt x="4524" y="6386"/>
                  <a:pt x="4375" y="6472"/>
                  <a:pt x="4219" y="6556"/>
                </a:cubicBezTo>
                <a:cubicBezTo>
                  <a:pt x="3984" y="6865"/>
                  <a:pt x="3824" y="7181"/>
                  <a:pt x="3516" y="7481"/>
                </a:cubicBezTo>
                <a:cubicBezTo>
                  <a:pt x="3274" y="7716"/>
                  <a:pt x="2799" y="7916"/>
                  <a:pt x="2578" y="8153"/>
                </a:cubicBezTo>
                <a:cubicBezTo>
                  <a:pt x="2004" y="8771"/>
                  <a:pt x="1996" y="9114"/>
                  <a:pt x="1641" y="9667"/>
                </a:cubicBezTo>
                <a:cubicBezTo>
                  <a:pt x="1496" y="9892"/>
                  <a:pt x="1328" y="10115"/>
                  <a:pt x="1172" y="10339"/>
                </a:cubicBezTo>
                <a:cubicBezTo>
                  <a:pt x="1094" y="10451"/>
                  <a:pt x="1007" y="10562"/>
                  <a:pt x="937" y="10675"/>
                </a:cubicBezTo>
                <a:cubicBezTo>
                  <a:pt x="366" y="11598"/>
                  <a:pt x="587" y="11177"/>
                  <a:pt x="234" y="11936"/>
                </a:cubicBezTo>
                <a:cubicBezTo>
                  <a:pt x="156" y="12384"/>
                  <a:pt x="0" y="12832"/>
                  <a:pt x="0" y="13281"/>
                </a:cubicBezTo>
                <a:cubicBezTo>
                  <a:pt x="0" y="16592"/>
                  <a:pt x="45" y="14268"/>
                  <a:pt x="703" y="16391"/>
                </a:cubicBezTo>
                <a:cubicBezTo>
                  <a:pt x="781" y="16643"/>
                  <a:pt x="789" y="16900"/>
                  <a:pt x="937" y="17148"/>
                </a:cubicBezTo>
                <a:cubicBezTo>
                  <a:pt x="1026" y="17295"/>
                  <a:pt x="1283" y="17424"/>
                  <a:pt x="1406" y="17568"/>
                </a:cubicBezTo>
                <a:cubicBezTo>
                  <a:pt x="1596" y="17789"/>
                  <a:pt x="1730" y="18015"/>
                  <a:pt x="1875" y="18240"/>
                </a:cubicBezTo>
                <a:cubicBezTo>
                  <a:pt x="1965" y="18380"/>
                  <a:pt x="1931" y="18533"/>
                  <a:pt x="2109" y="18661"/>
                </a:cubicBezTo>
                <a:cubicBezTo>
                  <a:pt x="3662" y="19775"/>
                  <a:pt x="3116" y="19298"/>
                  <a:pt x="4453" y="19838"/>
                </a:cubicBezTo>
                <a:cubicBezTo>
                  <a:pt x="4858" y="20001"/>
                  <a:pt x="5210" y="20182"/>
                  <a:pt x="5625" y="20342"/>
                </a:cubicBezTo>
                <a:cubicBezTo>
                  <a:pt x="6226" y="20574"/>
                  <a:pt x="6764" y="20839"/>
                  <a:pt x="7500" y="21014"/>
                </a:cubicBezTo>
                <a:cubicBezTo>
                  <a:pt x="7734" y="21070"/>
                  <a:pt x="8004" y="21111"/>
                  <a:pt x="8203" y="21183"/>
                </a:cubicBezTo>
                <a:cubicBezTo>
                  <a:pt x="8479" y="21282"/>
                  <a:pt x="8571" y="21447"/>
                  <a:pt x="8906" y="21519"/>
                </a:cubicBezTo>
                <a:cubicBezTo>
                  <a:pt x="9056" y="21551"/>
                  <a:pt x="9219" y="21463"/>
                  <a:pt x="9375" y="21435"/>
                </a:cubicBezTo>
              </a:path>
            </a:pathLst>
          </a:custGeom>
          <a:ln w="19050">
            <a:solidFill>
              <a:schemeClr val="accent5"/>
            </a:solidFill>
            <a:miter/>
            <a:tailEnd type="stealth"/>
          </a:ln>
        </p:spPr>
        <p:txBody>
          <a:bodyPr lIns="45719" rIns="45719" anchor="ctr"/>
          <a:lstStyle/>
          <a:p>
            <a:pPr algn="ctr"/>
          </a:p>
        </p:txBody>
      </p:sp>
      <p:sp>
        <p:nvSpPr>
          <p:cNvPr id="194" name="Forme libre : forme 36"/>
          <p:cNvSpPr/>
          <p:nvPr/>
        </p:nvSpPr>
        <p:spPr>
          <a:xfrm>
            <a:off x="61567" y="2526383"/>
            <a:ext cx="693027" cy="2086027"/>
          </a:xfrm>
          <a:custGeom>
            <a:avLst/>
            <a:gdLst/>
            <a:ahLst/>
            <a:cxnLst>
              <a:cxn ang="0">
                <a:pos x="wd2" y="hd2"/>
              </a:cxn>
              <a:cxn ang="5400000">
                <a:pos x="wd2" y="hd2"/>
              </a:cxn>
              <a:cxn ang="10800000">
                <a:pos x="wd2" y="hd2"/>
              </a:cxn>
              <a:cxn ang="16200000">
                <a:pos x="wd2" y="hd2"/>
              </a:cxn>
            </a:cxnLst>
            <a:rect l="0" t="0" r="r" b="b"/>
            <a:pathLst>
              <a:path w="21562" h="21526" fill="norm" stroke="1" extrusionOk="0">
                <a:moveTo>
                  <a:pt x="21562" y="0"/>
                </a:moveTo>
                <a:cubicBezTo>
                  <a:pt x="18882" y="192"/>
                  <a:pt x="21600" y="-49"/>
                  <a:pt x="17109" y="756"/>
                </a:cubicBezTo>
                <a:cubicBezTo>
                  <a:pt x="16640" y="840"/>
                  <a:pt x="16122" y="896"/>
                  <a:pt x="15703" y="1008"/>
                </a:cubicBezTo>
                <a:cubicBezTo>
                  <a:pt x="14136" y="1430"/>
                  <a:pt x="10253" y="2648"/>
                  <a:pt x="9375" y="3278"/>
                </a:cubicBezTo>
                <a:cubicBezTo>
                  <a:pt x="7145" y="4878"/>
                  <a:pt x="10428" y="2546"/>
                  <a:pt x="7734" y="4371"/>
                </a:cubicBezTo>
                <a:cubicBezTo>
                  <a:pt x="7326" y="4648"/>
                  <a:pt x="7047" y="4951"/>
                  <a:pt x="6562" y="5211"/>
                </a:cubicBezTo>
                <a:cubicBezTo>
                  <a:pt x="6406" y="5295"/>
                  <a:pt x="6230" y="5375"/>
                  <a:pt x="6094" y="5464"/>
                </a:cubicBezTo>
                <a:cubicBezTo>
                  <a:pt x="5839" y="5628"/>
                  <a:pt x="5660" y="5807"/>
                  <a:pt x="5391" y="5968"/>
                </a:cubicBezTo>
                <a:cubicBezTo>
                  <a:pt x="5190" y="6088"/>
                  <a:pt x="4914" y="6190"/>
                  <a:pt x="4687" y="6304"/>
                </a:cubicBezTo>
                <a:cubicBezTo>
                  <a:pt x="4524" y="6386"/>
                  <a:pt x="4375" y="6472"/>
                  <a:pt x="4219" y="6556"/>
                </a:cubicBezTo>
                <a:cubicBezTo>
                  <a:pt x="3984" y="6865"/>
                  <a:pt x="3824" y="7181"/>
                  <a:pt x="3516" y="7481"/>
                </a:cubicBezTo>
                <a:cubicBezTo>
                  <a:pt x="3274" y="7716"/>
                  <a:pt x="2799" y="7916"/>
                  <a:pt x="2578" y="8153"/>
                </a:cubicBezTo>
                <a:cubicBezTo>
                  <a:pt x="2004" y="8771"/>
                  <a:pt x="1996" y="9114"/>
                  <a:pt x="1641" y="9667"/>
                </a:cubicBezTo>
                <a:cubicBezTo>
                  <a:pt x="1496" y="9892"/>
                  <a:pt x="1328" y="10115"/>
                  <a:pt x="1172" y="10339"/>
                </a:cubicBezTo>
                <a:cubicBezTo>
                  <a:pt x="1094" y="10451"/>
                  <a:pt x="1007" y="10562"/>
                  <a:pt x="937" y="10675"/>
                </a:cubicBezTo>
                <a:cubicBezTo>
                  <a:pt x="366" y="11598"/>
                  <a:pt x="587" y="11177"/>
                  <a:pt x="234" y="11936"/>
                </a:cubicBezTo>
                <a:cubicBezTo>
                  <a:pt x="156" y="12384"/>
                  <a:pt x="0" y="12832"/>
                  <a:pt x="0" y="13281"/>
                </a:cubicBezTo>
                <a:cubicBezTo>
                  <a:pt x="0" y="16592"/>
                  <a:pt x="45" y="14268"/>
                  <a:pt x="703" y="16391"/>
                </a:cubicBezTo>
                <a:cubicBezTo>
                  <a:pt x="781" y="16643"/>
                  <a:pt x="789" y="16900"/>
                  <a:pt x="937" y="17148"/>
                </a:cubicBezTo>
                <a:cubicBezTo>
                  <a:pt x="1026" y="17295"/>
                  <a:pt x="1283" y="17424"/>
                  <a:pt x="1406" y="17568"/>
                </a:cubicBezTo>
                <a:cubicBezTo>
                  <a:pt x="1596" y="17789"/>
                  <a:pt x="1730" y="18015"/>
                  <a:pt x="1875" y="18240"/>
                </a:cubicBezTo>
                <a:cubicBezTo>
                  <a:pt x="1965" y="18380"/>
                  <a:pt x="1931" y="18533"/>
                  <a:pt x="2109" y="18661"/>
                </a:cubicBezTo>
                <a:cubicBezTo>
                  <a:pt x="3662" y="19775"/>
                  <a:pt x="3116" y="19298"/>
                  <a:pt x="4453" y="19838"/>
                </a:cubicBezTo>
                <a:cubicBezTo>
                  <a:pt x="4858" y="20001"/>
                  <a:pt x="5210" y="20182"/>
                  <a:pt x="5625" y="20342"/>
                </a:cubicBezTo>
                <a:cubicBezTo>
                  <a:pt x="6226" y="20574"/>
                  <a:pt x="6764" y="20839"/>
                  <a:pt x="7500" y="21014"/>
                </a:cubicBezTo>
                <a:cubicBezTo>
                  <a:pt x="7734" y="21070"/>
                  <a:pt x="8004" y="21111"/>
                  <a:pt x="8203" y="21183"/>
                </a:cubicBezTo>
                <a:cubicBezTo>
                  <a:pt x="8479" y="21282"/>
                  <a:pt x="8571" y="21447"/>
                  <a:pt x="8906" y="21519"/>
                </a:cubicBezTo>
                <a:cubicBezTo>
                  <a:pt x="9056" y="21551"/>
                  <a:pt x="9219" y="21463"/>
                  <a:pt x="9375" y="21435"/>
                </a:cubicBezTo>
              </a:path>
            </a:pathLst>
          </a:custGeom>
          <a:ln w="19050">
            <a:solidFill>
              <a:schemeClr val="accent5"/>
            </a:solidFill>
            <a:miter/>
            <a:tailEnd type="stealth"/>
          </a:ln>
        </p:spPr>
        <p:txBody>
          <a:bodyPr lIns="45719" rIns="45719" anchor="ctr"/>
          <a:lstStyle/>
          <a:p>
            <a:pPr algn="ctr"/>
          </a:p>
        </p:txBody>
      </p:sp>
      <p:sp>
        <p:nvSpPr>
          <p:cNvPr id="195" name="Forme libre : forme 37"/>
          <p:cNvSpPr/>
          <p:nvPr/>
        </p:nvSpPr>
        <p:spPr>
          <a:xfrm>
            <a:off x="3176833" y="5514680"/>
            <a:ext cx="2997725" cy="744995"/>
          </a:xfrm>
          <a:custGeom>
            <a:avLst/>
            <a:gdLst/>
            <a:ahLst/>
            <a:cxnLst>
              <a:cxn ang="0">
                <a:pos x="wd2" y="hd2"/>
              </a:cxn>
              <a:cxn ang="5400000">
                <a:pos x="wd2" y="hd2"/>
              </a:cxn>
              <a:cxn ang="10800000">
                <a:pos x="wd2" y="hd2"/>
              </a:cxn>
              <a:cxn ang="16200000">
                <a:pos x="wd2" y="hd2"/>
              </a:cxn>
            </a:cxnLst>
            <a:rect l="0" t="0" r="r" b="b"/>
            <a:pathLst>
              <a:path w="21600" h="21398" fill="norm" stroke="1" extrusionOk="0">
                <a:moveTo>
                  <a:pt x="0" y="21119"/>
                </a:moveTo>
                <a:cubicBezTo>
                  <a:pt x="845" y="21600"/>
                  <a:pt x="262" y="21483"/>
                  <a:pt x="1494" y="20578"/>
                </a:cubicBezTo>
                <a:cubicBezTo>
                  <a:pt x="2014" y="20196"/>
                  <a:pt x="2534" y="19803"/>
                  <a:pt x="3057" y="19495"/>
                </a:cubicBezTo>
                <a:cubicBezTo>
                  <a:pt x="3757" y="19081"/>
                  <a:pt x="4461" y="18804"/>
                  <a:pt x="5162" y="18411"/>
                </a:cubicBezTo>
                <a:cubicBezTo>
                  <a:pt x="10514" y="15411"/>
                  <a:pt x="3688" y="18871"/>
                  <a:pt x="10732" y="15433"/>
                </a:cubicBezTo>
                <a:cubicBezTo>
                  <a:pt x="11887" y="14260"/>
                  <a:pt x="13130" y="14038"/>
                  <a:pt x="14196" y="11913"/>
                </a:cubicBezTo>
                <a:cubicBezTo>
                  <a:pt x="15947" y="8424"/>
                  <a:pt x="14654" y="10895"/>
                  <a:pt x="16709" y="7310"/>
                </a:cubicBezTo>
                <a:cubicBezTo>
                  <a:pt x="18373" y="4410"/>
                  <a:pt x="16359" y="7661"/>
                  <a:pt x="18883" y="3791"/>
                </a:cubicBezTo>
                <a:cubicBezTo>
                  <a:pt x="18997" y="3616"/>
                  <a:pt x="19104" y="3367"/>
                  <a:pt x="19223" y="3249"/>
                </a:cubicBezTo>
                <a:cubicBezTo>
                  <a:pt x="19489" y="2983"/>
                  <a:pt x="19626" y="2876"/>
                  <a:pt x="19902" y="2437"/>
                </a:cubicBezTo>
                <a:cubicBezTo>
                  <a:pt x="20015" y="2256"/>
                  <a:pt x="20126" y="2049"/>
                  <a:pt x="20242" y="1895"/>
                </a:cubicBezTo>
                <a:cubicBezTo>
                  <a:pt x="20398" y="1688"/>
                  <a:pt x="20562" y="1572"/>
                  <a:pt x="20717" y="1354"/>
                </a:cubicBezTo>
                <a:cubicBezTo>
                  <a:pt x="20947" y="1030"/>
                  <a:pt x="21169" y="620"/>
                  <a:pt x="21396" y="271"/>
                </a:cubicBezTo>
                <a:cubicBezTo>
                  <a:pt x="21463" y="168"/>
                  <a:pt x="21532" y="90"/>
                  <a:pt x="21600" y="0"/>
                </a:cubicBezTo>
              </a:path>
            </a:pathLst>
          </a:custGeom>
          <a:ln w="19050">
            <a:solidFill>
              <a:schemeClr val="accent5"/>
            </a:solidFill>
            <a:miter/>
            <a:tailEnd type="stealth"/>
          </a:ln>
        </p:spPr>
        <p:txBody>
          <a:bodyPr lIns="45719" rIns="45719" anchor="ctr"/>
          <a:lstStyle/>
          <a:p>
            <a:pPr algn="ct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99" name="Text Box 2"/>
          <p:cNvGrpSpPr/>
          <p:nvPr/>
        </p:nvGrpSpPr>
        <p:grpSpPr>
          <a:xfrm>
            <a:off x="1838816" y="211330"/>
            <a:ext cx="9505799" cy="388438"/>
            <a:chOff x="0" y="0"/>
            <a:chExt cx="9505797" cy="388436"/>
          </a:xfrm>
        </p:grpSpPr>
        <p:sp>
          <p:nvSpPr>
            <p:cNvPr id="197" name="Rectangle"/>
            <p:cNvSpPr/>
            <p:nvPr/>
          </p:nvSpPr>
          <p:spPr>
            <a:xfrm>
              <a:off x="-1" y="0"/>
              <a:ext cx="9505799" cy="388437"/>
            </a:xfrm>
            <a:prstGeom prst="rect">
              <a:avLst/>
            </a:prstGeom>
            <a:solidFill>
              <a:srgbClr val="3B5E8A"/>
            </a:solidFill>
            <a:ln w="12700" cap="flat">
              <a:noFill/>
              <a:miter lim="400000"/>
            </a:ln>
            <a:effectLst/>
          </p:spPr>
          <p:txBody>
            <a:bodyPr wrap="square" lIns="45719" tIns="45719" rIns="45719" bIns="45719" numCol="1" anchor="ctr">
              <a:noAutofit/>
            </a:bodyPr>
            <a:lstStyle/>
            <a:p>
              <a:pPr defTabSz="1219169">
                <a:defRPr b="1" sz="2000">
                  <a:solidFill>
                    <a:srgbClr val="FFFFFF"/>
                  </a:solidFill>
                </a:defRPr>
              </a:pPr>
            </a:p>
          </p:txBody>
        </p:sp>
        <p:sp>
          <p:nvSpPr>
            <p:cNvPr id="198" name="Structured Product – CDM modelling interpretation assumptions"/>
            <p:cNvSpPr txBox="1"/>
            <p:nvPr/>
          </p:nvSpPr>
          <p:spPr>
            <a:xfrm>
              <a:off x="60956" y="8891"/>
              <a:ext cx="9383885" cy="3706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955" tIns="60955" rIns="60955" bIns="60955" numCol="1" anchor="ctr">
              <a:spAutoFit/>
            </a:bodyPr>
            <a:lstStyle>
              <a:lvl1pPr defTabSz="1219169">
                <a:defRPr b="1" sz="2000">
                  <a:solidFill>
                    <a:srgbClr val="FFFFFF"/>
                  </a:solidFill>
                </a:defRPr>
              </a:lvl1pPr>
            </a:lstStyle>
            <a:p>
              <a:pPr/>
              <a:r>
                <a:t>Structured Product – CDM modelling interpretation assumptions</a:t>
              </a:r>
            </a:p>
          </p:txBody>
        </p:sp>
      </p:grpSp>
      <p:sp>
        <p:nvSpPr>
          <p:cNvPr id="200" name="Slide Number Placeholder 2"/>
          <p:cNvSpPr txBox="1"/>
          <p:nvPr>
            <p:ph type="sldNum" sz="quarter" idx="4294967295"/>
          </p:nvPr>
        </p:nvSpPr>
        <p:spPr>
          <a:xfrm>
            <a:off x="11095176" y="6402530"/>
            <a:ext cx="258624" cy="248305"/>
          </a:xfrm>
          <a:prstGeom prst="rect">
            <a:avLst/>
          </a:prstGeom>
          <a:extLst>
            <a:ext uri="{C572A759-6A51-4108-AA02-DFA0A04FC94B}">
              <ma14:wrappingTextBoxFlag xmlns:ma14="http://schemas.microsoft.com/office/mac/drawingml/2011/main" val="1"/>
            </a:ext>
          </a:extLst>
        </p:spPr>
        <p:txBody>
          <a:bodyPr anchor="t"/>
          <a:lstStyle>
            <a:lvl1pPr>
              <a:defRPr>
                <a:solidFill>
                  <a:srgbClr val="808080"/>
                </a:solidFill>
              </a:defRPr>
            </a:lvl1pPr>
          </a:lstStyle>
          <a:p>
            <a:pPr/>
            <a:fld id="{86CB4B4D-7CA3-9044-876B-883B54F8677D}" type="slidenum"/>
          </a:p>
        </p:txBody>
      </p:sp>
      <p:sp>
        <p:nvSpPr>
          <p:cNvPr id="201" name="QuadreDeText 22"/>
          <p:cNvSpPr txBox="1"/>
          <p:nvPr/>
        </p:nvSpPr>
        <p:spPr>
          <a:xfrm>
            <a:off x="302640" y="739937"/>
            <a:ext cx="11487083" cy="63965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600">
                <a:solidFill>
                  <a:srgbClr val="002060"/>
                </a:solidFill>
              </a:defRPr>
            </a:pPr>
            <a:r>
              <a:t>Hereunder the interpretation rules we assume are acknowledged by any CDM implementor or CDM end-user</a:t>
            </a:r>
            <a:endParaRPr b="1"/>
          </a:p>
          <a:p>
            <a:pPr>
              <a:defRPr b="1" sz="1600">
                <a:solidFill>
                  <a:srgbClr val="002060"/>
                </a:solidFill>
              </a:defRPr>
            </a:pPr>
          </a:p>
          <a:p>
            <a:pPr marL="285750" indent="-285750">
              <a:buSzPct val="100000"/>
              <a:buFont typeface="Arial"/>
              <a:buChar char="•"/>
              <a:defRPr b="1" sz="1600">
                <a:solidFill>
                  <a:srgbClr val="002060"/>
                </a:solidFill>
              </a:defRPr>
            </a:pPr>
            <a:r>
              <a:t>“Waterfall Logic” : values at upper level apply by default to lower levels, unless otherwise specified at lower level</a:t>
            </a:r>
          </a:p>
          <a:p>
            <a:pPr lvl="1">
              <a:defRPr sz="1600">
                <a:solidFill>
                  <a:srgbClr val="002060"/>
                </a:solidFill>
              </a:defRPr>
            </a:pPr>
            <a:r>
              <a:t>Rule :</a:t>
            </a:r>
          </a:p>
          <a:p>
            <a:pPr lvl="1" marL="742950" indent="-285750">
              <a:buSzPct val="100000"/>
              <a:buFont typeface="Arial"/>
              <a:buChar char="•"/>
              <a:defRPr sz="1600">
                <a:solidFill>
                  <a:srgbClr val="002060"/>
                </a:solidFill>
              </a:defRPr>
            </a:pPr>
            <a:r>
              <a:t>GIVEN a </a:t>
            </a:r>
            <a:r>
              <a:rPr b="1"/>
              <a:t>root </a:t>
            </a:r>
            <a:r>
              <a:t>path with an Object (hereafter “</a:t>
            </a:r>
            <a:r>
              <a:rPr b="1"/>
              <a:t>upperLevelObject”</a:t>
            </a:r>
            <a:r>
              <a:t>) which may also exist in </a:t>
            </a:r>
            <a:r>
              <a:rPr b="1"/>
              <a:t>child</a:t>
            </a:r>
            <a:r>
              <a:t> paths attached to this root path thus being a </a:t>
            </a:r>
            <a:r>
              <a:rPr b="1"/>
              <a:t>repeated </a:t>
            </a:r>
            <a:r>
              <a:t>Object at lower level than root path level (hereafter “</a:t>
            </a:r>
            <a:r>
              <a:rPr b="1"/>
              <a:t>lowerLevelObject”</a:t>
            </a:r>
            <a:r>
              <a:t>)</a:t>
            </a:r>
          </a:p>
          <a:p>
            <a:pPr lvl="1" marL="742950" indent="-285750">
              <a:buSzPct val="100000"/>
              <a:buFont typeface="Arial"/>
              <a:buChar char="•"/>
              <a:defRPr sz="1600">
                <a:solidFill>
                  <a:srgbClr val="002060"/>
                </a:solidFill>
              </a:defRPr>
            </a:pPr>
            <a:r>
              <a:t>WHEN such repeatable Object is </a:t>
            </a:r>
            <a:r>
              <a:rPr b="1"/>
              <a:t>absent</a:t>
            </a:r>
            <a:r>
              <a:t> at lower level, THEN values of </a:t>
            </a:r>
            <a:r>
              <a:rPr b="1"/>
              <a:t>upperLevelObject </a:t>
            </a:r>
            <a:r>
              <a:t>apply</a:t>
            </a:r>
          </a:p>
          <a:p>
            <a:pPr lvl="1" marL="742950" indent="-285750">
              <a:buSzPct val="100000"/>
              <a:buFont typeface="Arial"/>
              <a:buChar char="•"/>
              <a:defRPr sz="1600">
                <a:solidFill>
                  <a:srgbClr val="002060"/>
                </a:solidFill>
              </a:defRPr>
            </a:pPr>
            <a:r>
              <a:t>ELSE (such repeatable Object </a:t>
            </a:r>
            <a:r>
              <a:rPr b="1"/>
              <a:t>exists</a:t>
            </a:r>
            <a:r>
              <a:t> at lower level), THEN values of </a:t>
            </a:r>
            <a:r>
              <a:rPr b="1"/>
              <a:t>lowerLevelObject </a:t>
            </a:r>
            <a:r>
              <a:t>apply</a:t>
            </a:r>
          </a:p>
          <a:p>
            <a:pPr lvl="1">
              <a:defRPr sz="1600">
                <a:solidFill>
                  <a:srgbClr val="002060"/>
                </a:solidFill>
              </a:defRPr>
            </a:pPr>
            <a:r>
              <a:t>Example : </a:t>
            </a:r>
          </a:p>
          <a:p>
            <a:pPr lvl="1" marL="742950" indent="-285750">
              <a:buSzPct val="100000"/>
              <a:buFont typeface="Arial"/>
              <a:buChar char="•"/>
              <a:defRPr sz="1600">
                <a:solidFill>
                  <a:srgbClr val="002060"/>
                </a:solidFill>
              </a:defRPr>
            </a:pPr>
            <a:r>
              <a:t>GIVEN root path “economicTerms” </a:t>
            </a:r>
          </a:p>
          <a:p>
            <a:pPr lvl="1" marL="742950" indent="-285750">
              <a:buSzPct val="100000"/>
              <a:buFont typeface="Arial"/>
              <a:buChar char="•"/>
              <a:defRPr sz="1600">
                <a:solidFill>
                  <a:srgbClr val="002060"/>
                </a:solidFill>
              </a:defRPr>
            </a:pPr>
            <a:r>
              <a:t>IF economicTerms -&gt; businessDaysAdjustment exists, say with “MODFOLLOWING” value</a:t>
            </a:r>
          </a:p>
          <a:p>
            <a:pPr lvl="1" marL="742950" indent="-285750">
              <a:buSzPct val="100000"/>
              <a:buFont typeface="Arial"/>
              <a:buChar char="•"/>
              <a:defRPr sz="1600">
                <a:solidFill>
                  <a:srgbClr val="002060"/>
                </a:solidFill>
              </a:defRPr>
            </a:pPr>
            <a:r>
              <a:t>WHEN economicTerms -&gt; payout -&gt; interestRatePayout -&gt; calculationPeriodDates -&gt; businessDaysAdjustment </a:t>
            </a:r>
          </a:p>
          <a:p>
            <a:pPr lvl="1" marL="742950" indent="-285750">
              <a:buSzPct val="100000"/>
              <a:buFont typeface="Arial"/>
              <a:buChar char="•"/>
              <a:defRPr sz="1600">
                <a:solidFill>
                  <a:srgbClr val="002060"/>
                </a:solidFill>
              </a:defRPr>
            </a:pPr>
            <a:r>
              <a:t>THEN such “MODFOLLOWING” value shall apply to economicTerms -&gt; payout -&gt; interestRatePayout -&gt; calculationPeriodDates</a:t>
            </a:r>
          </a:p>
          <a:p>
            <a:pPr lvl="1" marL="742950" indent="-285750">
              <a:buSzPct val="100000"/>
              <a:buFont typeface="Arial"/>
              <a:buChar char="•"/>
              <a:defRPr sz="1600">
                <a:solidFill>
                  <a:srgbClr val="002060"/>
                </a:solidFill>
              </a:defRPr>
            </a:pPr>
            <a:r>
              <a:t>UNLESS calculationPeriodDates -&gt; businessDaysAdjustment also exists, which would overwrite it, say with “PRECEDING” value</a:t>
            </a:r>
          </a:p>
          <a:p>
            <a:pPr>
              <a:defRPr b="1" sz="1600">
                <a:solidFill>
                  <a:srgbClr val="002060"/>
                </a:solidFill>
              </a:defRPr>
            </a:pPr>
          </a:p>
          <a:p>
            <a:pPr marL="285750" indent="-285750">
              <a:buSzPct val="100000"/>
              <a:buFont typeface="Arial"/>
              <a:buChar char="•"/>
              <a:defRPr b="1" sz="1600">
                <a:solidFill>
                  <a:srgbClr val="002060"/>
                </a:solidFill>
              </a:defRPr>
            </a:pPr>
            <a:r>
              <a:t>“Long” Payout Party </a:t>
            </a:r>
          </a:p>
          <a:p>
            <a:pPr lvl="1" marL="742950" indent="-285750">
              <a:buSzPct val="100000"/>
              <a:buFont typeface="Arial"/>
              <a:buChar char="•"/>
              <a:defRPr sz="1600">
                <a:solidFill>
                  <a:srgbClr val="002060"/>
                </a:solidFill>
              </a:defRPr>
            </a:pPr>
            <a:r>
              <a:t>per se = the </a:t>
            </a:r>
            <a:r>
              <a:rPr b="1"/>
              <a:t>receiver</a:t>
            </a:r>
            <a:r>
              <a:t>Party who </a:t>
            </a:r>
            <a:r>
              <a:rPr b="1"/>
              <a:t>makes profit </a:t>
            </a:r>
            <a:r>
              <a:t>when calculating the </a:t>
            </a:r>
            <a:r>
              <a:rPr b="1"/>
              <a:t>Payout Amount </a:t>
            </a:r>
            <a:r>
              <a:t>results in a </a:t>
            </a:r>
            <a:r>
              <a:rPr b="1"/>
              <a:t>positive</a:t>
            </a:r>
            <a:r>
              <a:t> number</a:t>
            </a:r>
          </a:p>
          <a:p>
            <a:pPr lvl="1" marL="742950" indent="-285750">
              <a:buSzPct val="100000"/>
              <a:buFont typeface="Arial"/>
              <a:buChar char="•"/>
              <a:defRPr sz="1600">
                <a:solidFill>
                  <a:srgbClr val="002060"/>
                </a:solidFill>
              </a:defRPr>
            </a:pPr>
            <a:r>
              <a:t>practically = the Party who would receive a </a:t>
            </a:r>
            <a:r>
              <a:rPr b="1"/>
              <a:t>quantity of </a:t>
            </a:r>
            <a:r>
              <a:t>either</a:t>
            </a:r>
            <a:r>
              <a:rPr b="1"/>
              <a:t> payable cash amount </a:t>
            </a:r>
            <a:r>
              <a:t>or </a:t>
            </a:r>
            <a:r>
              <a:rPr b="1"/>
              <a:t>deliverable assets</a:t>
            </a:r>
            <a:r>
              <a:t>, depending on the product settlementType</a:t>
            </a:r>
          </a:p>
          <a:p>
            <a:pPr lvl="1" marL="742950" indent="-285750">
              <a:buSzPct val="100000"/>
              <a:buFont typeface="Arial"/>
              <a:buChar char="•"/>
              <a:defRPr b="1" sz="1600">
                <a:solidFill>
                  <a:srgbClr val="002060"/>
                </a:solidFill>
              </a:defRPr>
            </a:pPr>
          </a:p>
          <a:p>
            <a:pPr marL="285750" indent="-285750">
              <a:buSzPct val="100000"/>
              <a:buFont typeface="Arial"/>
              <a:buChar char="•"/>
              <a:defRPr b="1" sz="1600">
                <a:solidFill>
                  <a:srgbClr val="002060"/>
                </a:solidFill>
              </a:defRPr>
            </a:pPr>
            <a:r>
              <a:t>Payout Amount = Payout Quantity x Payout Formula</a:t>
            </a:r>
          </a:p>
          <a:p>
            <a:pPr lvl="1" marL="742950" indent="-285750">
              <a:buSzPct val="100000"/>
              <a:buFont typeface="Arial"/>
              <a:buChar char="•"/>
              <a:defRPr b="1" sz="1600">
                <a:solidFill>
                  <a:srgbClr val="002060"/>
                </a:solidFill>
              </a:defRPr>
            </a:pPr>
            <a:r>
              <a:t>Further </a:t>
            </a:r>
            <a:r>
              <a:rPr u="sng"/>
              <a:t>details on next slide</a:t>
            </a:r>
            <a:endParaRPr u="sng"/>
          </a:p>
          <a:p>
            <a:pPr marL="285750" indent="-285750">
              <a:buSzPct val="100000"/>
              <a:buFont typeface="Arial"/>
              <a:buChar char="•"/>
              <a:defRPr sz="1600">
                <a:solidFill>
                  <a:srgbClr val="002060"/>
                </a:solidFill>
              </a:defRPr>
            </a:pPr>
          </a:p>
          <a:p>
            <a:pPr>
              <a:defRPr sz="1600">
                <a:solidFill>
                  <a:srgbClr val="002060"/>
                </a:solidFill>
              </a:defRPr>
            </a:pPr>
          </a:p>
        </p:txBody>
      </p:sp>
      <p:pic>
        <p:nvPicPr>
          <p:cNvPr id="202" name="Picture 1" descr="Picture 1"/>
          <p:cNvPicPr>
            <a:picLocks noChangeAspect="1"/>
          </p:cNvPicPr>
          <p:nvPr/>
        </p:nvPicPr>
        <p:blipFill>
          <a:blip r:embed="rId2">
            <a:extLst/>
          </a:blip>
          <a:srcRect l="48361" t="1" r="0" b="17233"/>
          <a:stretch>
            <a:fillRect/>
          </a:stretch>
        </p:blipFill>
        <p:spPr>
          <a:xfrm>
            <a:off x="346493" y="209188"/>
            <a:ext cx="1412640" cy="383334"/>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206" name="Text Box 2"/>
          <p:cNvGrpSpPr/>
          <p:nvPr/>
        </p:nvGrpSpPr>
        <p:grpSpPr>
          <a:xfrm>
            <a:off x="1838816" y="211330"/>
            <a:ext cx="9867515" cy="388438"/>
            <a:chOff x="0" y="0"/>
            <a:chExt cx="9867513" cy="388436"/>
          </a:xfrm>
        </p:grpSpPr>
        <p:sp>
          <p:nvSpPr>
            <p:cNvPr id="204" name="Rectangle"/>
            <p:cNvSpPr/>
            <p:nvPr/>
          </p:nvSpPr>
          <p:spPr>
            <a:xfrm>
              <a:off x="-1" y="0"/>
              <a:ext cx="9867515" cy="388437"/>
            </a:xfrm>
            <a:prstGeom prst="rect">
              <a:avLst/>
            </a:prstGeom>
            <a:solidFill>
              <a:srgbClr val="3B5E8A"/>
            </a:solidFill>
            <a:ln w="12700" cap="flat">
              <a:noFill/>
              <a:miter lim="400000"/>
            </a:ln>
            <a:effectLst/>
          </p:spPr>
          <p:txBody>
            <a:bodyPr wrap="square" lIns="45719" tIns="45719" rIns="45719" bIns="45719" numCol="1" anchor="ctr">
              <a:noAutofit/>
            </a:bodyPr>
            <a:lstStyle/>
            <a:p>
              <a:pPr defTabSz="1219169">
                <a:defRPr b="1" sz="2000">
                  <a:solidFill>
                    <a:srgbClr val="FFFFFF"/>
                  </a:solidFill>
                </a:defRPr>
              </a:pPr>
            </a:p>
          </p:txBody>
        </p:sp>
        <p:sp>
          <p:nvSpPr>
            <p:cNvPr id="205" name="Structured Product – features modelling documentation : “how to book [CORRIDOR]”"/>
            <p:cNvSpPr txBox="1"/>
            <p:nvPr/>
          </p:nvSpPr>
          <p:spPr>
            <a:xfrm>
              <a:off x="60956" y="8891"/>
              <a:ext cx="9745601" cy="3706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955" tIns="60955" rIns="60955" bIns="60955" numCol="1" anchor="ctr">
              <a:spAutoFit/>
            </a:bodyPr>
            <a:lstStyle/>
            <a:p>
              <a:pPr defTabSz="1219169">
                <a:defRPr b="1" sz="2000">
                  <a:solidFill>
                    <a:srgbClr val="FFFFFF"/>
                  </a:solidFill>
                </a:defRPr>
              </a:pPr>
              <a:r>
                <a:t>Structured Product – features modelling documentation : “how to book [</a:t>
              </a:r>
              <a:r>
                <a:rPr>
                  <a:solidFill>
                    <a:srgbClr val="002060"/>
                  </a:solidFill>
                </a:rPr>
                <a:t>CORRIDOR</a:t>
              </a:r>
              <a:r>
                <a:t>]”</a:t>
              </a:r>
            </a:p>
          </p:txBody>
        </p:sp>
      </p:grpSp>
      <p:sp>
        <p:nvSpPr>
          <p:cNvPr id="207" name="Footer Placeholder 2"/>
          <p:cNvSpPr txBox="1"/>
          <p:nvPr/>
        </p:nvSpPr>
        <p:spPr>
          <a:xfrm>
            <a:off x="7772821" y="6624346"/>
            <a:ext cx="4291571" cy="2257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100"/>
            </a:lvl1pPr>
          </a:lstStyle>
          <a:p>
            <a:pPr/>
            <a:r>
              <a:t>Copyright © 2022 by International Swaps and Derivatives Association, Inc.</a:t>
            </a:r>
          </a:p>
        </p:txBody>
      </p:sp>
      <p:sp>
        <p:nvSpPr>
          <p:cNvPr id="208" name="Slide Number Placeholder 2"/>
          <p:cNvSpPr txBox="1"/>
          <p:nvPr>
            <p:ph type="sldNum" sz="quarter" idx="4294967295"/>
          </p:nvPr>
        </p:nvSpPr>
        <p:spPr>
          <a:xfrm>
            <a:off x="11095176" y="6402530"/>
            <a:ext cx="258624" cy="248305"/>
          </a:xfrm>
          <a:prstGeom prst="rect">
            <a:avLst/>
          </a:prstGeom>
          <a:extLst>
            <a:ext uri="{C572A759-6A51-4108-AA02-DFA0A04FC94B}">
              <ma14:wrappingTextBoxFlag xmlns:ma14="http://schemas.microsoft.com/office/mac/drawingml/2011/main" val="1"/>
            </a:ext>
          </a:extLst>
        </p:spPr>
        <p:txBody>
          <a:bodyPr anchor="t"/>
          <a:lstStyle>
            <a:lvl1pPr>
              <a:defRPr>
                <a:solidFill>
                  <a:srgbClr val="808080"/>
                </a:solidFill>
              </a:defRPr>
            </a:lvl1pPr>
          </a:lstStyle>
          <a:p>
            <a:pPr/>
            <a:fld id="{86CB4B4D-7CA3-9044-876B-883B54F8677D}" type="slidenum"/>
          </a:p>
        </p:txBody>
      </p:sp>
      <p:pic>
        <p:nvPicPr>
          <p:cNvPr id="209" name="Picture 1" descr="Picture 1"/>
          <p:cNvPicPr>
            <a:picLocks noChangeAspect="1"/>
          </p:cNvPicPr>
          <p:nvPr/>
        </p:nvPicPr>
        <p:blipFill>
          <a:blip r:embed="rId2">
            <a:extLst/>
          </a:blip>
          <a:srcRect l="48361" t="1" r="0" b="17233"/>
          <a:stretch>
            <a:fillRect/>
          </a:stretch>
        </p:blipFill>
        <p:spPr>
          <a:xfrm>
            <a:off x="346493" y="209188"/>
            <a:ext cx="1412640" cy="383334"/>
          </a:xfrm>
          <a:prstGeom prst="rect">
            <a:avLst/>
          </a:prstGeom>
          <a:ln w="12700">
            <a:miter lim="400000"/>
          </a:ln>
        </p:spPr>
      </p:pic>
      <p:sp>
        <p:nvSpPr>
          <p:cNvPr id="210" name="ZoneTexte 22"/>
          <p:cNvSpPr txBox="1"/>
          <p:nvPr/>
        </p:nvSpPr>
        <p:spPr>
          <a:xfrm>
            <a:off x="299439" y="900688"/>
            <a:ext cx="11361171" cy="512659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600">
                <a:solidFill>
                  <a:srgbClr val="002060"/>
                </a:solidFill>
              </a:defRPr>
            </a:pPr>
            <a:r>
              <a:t>Problem statement : I want to book this </a:t>
            </a:r>
            <a:r>
              <a:rPr b="1"/>
              <a:t>“Corridor” </a:t>
            </a:r>
            <a:r>
              <a:t>feature</a:t>
            </a:r>
          </a:p>
          <a:p>
            <a:pPr>
              <a:defRPr sz="1600">
                <a:solidFill>
                  <a:srgbClr val="002060"/>
                </a:solidFill>
              </a:defRPr>
            </a:pPr>
          </a:p>
          <a:p>
            <a:pPr marL="285750" indent="-285750">
              <a:buSzPct val="100000"/>
              <a:buFont typeface="Arial"/>
              <a:buChar char="•"/>
              <a:defRPr sz="1600">
                <a:solidFill>
                  <a:srgbClr val="002060"/>
                </a:solidFill>
              </a:defRPr>
            </a:pPr>
            <a:r>
              <a:t>Feature </a:t>
            </a:r>
            <a:r>
              <a:rPr b="1"/>
              <a:t>summary : </a:t>
            </a:r>
            <a:endParaRPr b="1"/>
          </a:p>
          <a:p>
            <a:pPr lvl="1" marL="742950" indent="-285750">
              <a:buSzPct val="100000"/>
              <a:buFont typeface="Arial"/>
              <a:buChar char="•"/>
              <a:defRPr b="1" sz="1600">
                <a:solidFill>
                  <a:srgbClr val="002060"/>
                </a:solidFill>
              </a:defRPr>
            </a:pPr>
            <a:r>
              <a:t>per se</a:t>
            </a:r>
            <a:r>
              <a:rPr b="0"/>
              <a:t> = depending whether an observed value stays (or not) within the range defined by up and down barriers, a particular value is considered as an input (or ignored) with regards to payout calculations</a:t>
            </a:r>
            <a:endParaRPr b="0"/>
          </a:p>
          <a:p>
            <a:pPr lvl="1" marL="742950" indent="-285750">
              <a:buSzPct val="100000"/>
              <a:buFont typeface="Arial"/>
              <a:buChar char="•"/>
              <a:defRPr b="1" sz="1600">
                <a:solidFill>
                  <a:srgbClr val="002060"/>
                </a:solidFill>
              </a:defRPr>
            </a:pPr>
            <a:r>
              <a:t>practically</a:t>
            </a:r>
            <a:r>
              <a:rPr b="0"/>
              <a:t> for </a:t>
            </a:r>
            <a:r>
              <a:t>OTC</a:t>
            </a:r>
            <a:r>
              <a:rPr b="0"/>
              <a:t> trades =</a:t>
            </a:r>
            <a:endParaRPr b="0"/>
          </a:p>
          <a:p>
            <a:pPr lvl="2" marL="1200150" indent="-285750">
              <a:buSzPct val="100000"/>
              <a:buFont typeface="Arial"/>
              <a:buChar char="•"/>
              <a:defRPr sz="1600">
                <a:solidFill>
                  <a:srgbClr val="002060"/>
                </a:solidFill>
              </a:defRPr>
            </a:pPr>
            <a:r>
              <a:t>GIVEN an Observable value e.g. underlier price, being observed daily on a continuous time basis, during the whole trade life period from a startDate (e.g. tradeDate) to an endDate (e.g. valuationDate)</a:t>
            </a:r>
          </a:p>
          <a:p>
            <a:pPr lvl="2" marL="1200150" indent="-285750">
              <a:buSzPct val="100000"/>
              <a:buFont typeface="Arial"/>
              <a:buChar char="•"/>
              <a:defRPr sz="1600">
                <a:solidFill>
                  <a:srgbClr val="002060"/>
                </a:solidFill>
              </a:defRPr>
            </a:pPr>
            <a:r>
              <a:t>WHEN this value does not exceed neither a capBarrier nor a floorBarrier</a:t>
            </a:r>
          </a:p>
          <a:p>
            <a:pPr lvl="2" marL="1200150" indent="-285750">
              <a:buSzPct val="100000"/>
              <a:buFont typeface="Arial"/>
              <a:buChar char="•"/>
              <a:defRPr sz="1600">
                <a:solidFill>
                  <a:srgbClr val="002060"/>
                </a:solidFill>
              </a:defRPr>
            </a:pPr>
            <a:r>
              <a:t>THEN this value is taken into account in my payout calculation e.g. say it is the daily closing price that is required as part of the sum of daily log returns that my varianceReturn is referring to</a:t>
            </a:r>
          </a:p>
          <a:p>
            <a:pPr lvl="2" marL="1200150" indent="-285750">
              <a:buSzPct val="100000"/>
              <a:buFont typeface="Arial"/>
              <a:buChar char="•"/>
              <a:defRPr sz="1600">
                <a:solidFill>
                  <a:srgbClr val="002060"/>
                </a:solidFill>
              </a:defRPr>
            </a:pPr>
            <a:r>
              <a:t>ELSE such value does not exit e.g. would be as if daily log return would equal to 0 as part of the daily sum calculation</a:t>
            </a:r>
          </a:p>
          <a:p>
            <a:pPr lvl="1" marL="742950" indent="-285750">
              <a:buSzPct val="100000"/>
              <a:buFont typeface="Arial"/>
              <a:buChar char="•"/>
              <a:defRPr sz="1600">
                <a:solidFill>
                  <a:srgbClr val="002060"/>
                </a:solidFill>
              </a:defRPr>
            </a:pPr>
          </a:p>
          <a:p>
            <a:pPr marL="285750" indent="-285750">
              <a:buSzPct val="100000"/>
              <a:buFont typeface="Arial"/>
              <a:buChar char="•"/>
              <a:defRPr sz="1600">
                <a:solidFill>
                  <a:srgbClr val="002060"/>
                </a:solidFill>
              </a:defRPr>
            </a:pPr>
            <a:r>
              <a:t>Feature </a:t>
            </a:r>
            <a:r>
              <a:rPr b="1"/>
              <a:t>modelling :</a:t>
            </a:r>
            <a:endParaRPr b="1"/>
          </a:p>
          <a:p>
            <a:pPr lvl="1" marL="742950" indent="-285750">
              <a:buSzPct val="100000"/>
              <a:buFont typeface="Arial"/>
              <a:buChar char="•"/>
              <a:defRPr b="1" sz="1600">
                <a:solidFill>
                  <a:srgbClr val="002060"/>
                </a:solidFill>
              </a:defRPr>
            </a:pPr>
            <a:r>
              <a:t>barrierTypeEnum=FLOOR</a:t>
            </a:r>
          </a:p>
          <a:p>
            <a:pPr lvl="1" marL="742950" indent="-285750">
              <a:buSzPct val="100000"/>
              <a:buFont typeface="Arial"/>
              <a:buChar char="•"/>
              <a:defRPr b="1" sz="1600">
                <a:solidFill>
                  <a:srgbClr val="002060"/>
                </a:solidFill>
              </a:defRPr>
            </a:pPr>
            <a:r>
              <a:t>barrierLevel=0</a:t>
            </a:r>
          </a:p>
          <a:p>
            <a:pPr lvl="1" marL="742950" indent="-285750">
              <a:buSzPct val="100000"/>
              <a:buFont typeface="Arial"/>
              <a:buChar char="•"/>
              <a:defRPr b="1" sz="1600">
                <a:solidFill>
                  <a:srgbClr val="002060"/>
                </a:solidFill>
              </a:defRPr>
            </a:pPr>
            <a:r>
              <a:t>barrierExistenceCondition-&gt;[…]-&gt;triggerLevel = </a:t>
            </a:r>
          </a:p>
          <a:p>
            <a:pPr lvl="1" marL="742950" indent="-285750">
              <a:buSzPct val="100000"/>
              <a:buFont typeface="Arial"/>
              <a:buChar char="•"/>
              <a:defRPr b="1" sz="1600">
                <a:solidFill>
                  <a:srgbClr val="002060"/>
                </a:solidFill>
              </a:defRPr>
            </a:pPr>
            <a:r>
              <a:t>barrierExistenceCondition-&gt;[…]-&gt;obervationPeriod = startDate + endDate</a:t>
            </a:r>
          </a:p>
          <a:p>
            <a:pPr lvl="1" marL="742950" indent="-285750">
              <a:buSzPct val="100000"/>
              <a:buFont typeface="Arial"/>
              <a:buChar char="•"/>
              <a:defRPr b="1" sz="1600">
                <a:solidFill>
                  <a:srgbClr val="002060"/>
                </a:solidFill>
              </a:defRPr>
            </a:pPr>
            <a:r>
              <a:t>example n°1 </a:t>
            </a:r>
            <a:r>
              <a:rPr b="0"/>
              <a:t>(cash amount) = number of options (PQ) x optionPayout (PF, say Call = max [0; K-S])</a:t>
            </a:r>
            <a:endParaRPr b="0"/>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10" name="Text Box 2"/>
          <p:cNvGrpSpPr/>
          <p:nvPr/>
        </p:nvGrpSpPr>
        <p:grpSpPr>
          <a:xfrm>
            <a:off x="1838815" y="211330"/>
            <a:ext cx="9996627" cy="388438"/>
            <a:chOff x="0" y="0"/>
            <a:chExt cx="9996625" cy="388436"/>
          </a:xfrm>
        </p:grpSpPr>
        <p:sp>
          <p:nvSpPr>
            <p:cNvPr id="108" name="Rectangle"/>
            <p:cNvSpPr/>
            <p:nvPr/>
          </p:nvSpPr>
          <p:spPr>
            <a:xfrm>
              <a:off x="-1" y="0"/>
              <a:ext cx="9996627" cy="388437"/>
            </a:xfrm>
            <a:prstGeom prst="rect">
              <a:avLst/>
            </a:prstGeom>
            <a:solidFill>
              <a:srgbClr val="3B5E8A"/>
            </a:solidFill>
            <a:ln w="12700" cap="flat">
              <a:noFill/>
              <a:miter lim="400000"/>
            </a:ln>
            <a:effectLst/>
          </p:spPr>
          <p:txBody>
            <a:bodyPr wrap="square" lIns="45719" tIns="45719" rIns="45719" bIns="45719" numCol="1" anchor="ctr">
              <a:noAutofit/>
            </a:bodyPr>
            <a:lstStyle/>
            <a:p>
              <a:pPr defTabSz="1219169">
                <a:defRPr b="1" sz="2000">
                  <a:solidFill>
                    <a:srgbClr val="FFFFFF"/>
                  </a:solidFill>
                </a:defRPr>
              </a:pPr>
            </a:p>
          </p:txBody>
        </p:sp>
        <p:sp>
          <p:nvSpPr>
            <p:cNvPr id="109" name="Structured Product – Deliverables"/>
            <p:cNvSpPr txBox="1"/>
            <p:nvPr/>
          </p:nvSpPr>
          <p:spPr>
            <a:xfrm>
              <a:off x="60956" y="8891"/>
              <a:ext cx="9874713" cy="3706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955" tIns="60955" rIns="60955" bIns="60955" numCol="1" anchor="ctr">
              <a:spAutoFit/>
            </a:bodyPr>
            <a:lstStyle>
              <a:lvl1pPr defTabSz="1219169">
                <a:defRPr b="1" sz="2000">
                  <a:solidFill>
                    <a:srgbClr val="FFFFFF"/>
                  </a:solidFill>
                </a:defRPr>
              </a:lvl1pPr>
            </a:lstStyle>
            <a:p>
              <a:pPr/>
              <a:r>
                <a:t>Structured Product – Deliverables</a:t>
              </a:r>
            </a:p>
          </p:txBody>
        </p:sp>
      </p:grpSp>
      <p:sp>
        <p:nvSpPr>
          <p:cNvPr id="111" name="Slide Number Placeholder 2"/>
          <p:cNvSpPr txBox="1"/>
          <p:nvPr>
            <p:ph type="sldNum" sz="quarter" idx="4294967295"/>
          </p:nvPr>
        </p:nvSpPr>
        <p:spPr>
          <a:xfrm>
            <a:off x="11172418" y="6402530"/>
            <a:ext cx="181383" cy="248305"/>
          </a:xfrm>
          <a:prstGeom prst="rect">
            <a:avLst/>
          </a:prstGeom>
          <a:extLst>
            <a:ext uri="{C572A759-6A51-4108-AA02-DFA0A04FC94B}">
              <ma14:wrappingTextBoxFlag xmlns:ma14="http://schemas.microsoft.com/office/mac/drawingml/2011/main" val="1"/>
            </a:ext>
          </a:extLst>
        </p:spPr>
        <p:txBody>
          <a:bodyPr anchor="t"/>
          <a:lstStyle>
            <a:lvl1pPr>
              <a:defRPr>
                <a:solidFill>
                  <a:srgbClr val="808080"/>
                </a:solidFill>
              </a:defRPr>
            </a:lvl1pPr>
          </a:lstStyle>
          <a:p>
            <a:pPr/>
            <a:fld id="{86CB4B4D-7CA3-9044-876B-883B54F8677D}" type="slidenum"/>
          </a:p>
        </p:txBody>
      </p:sp>
      <p:sp>
        <p:nvSpPr>
          <p:cNvPr id="112" name="QuadreDeText 22"/>
          <p:cNvSpPr txBox="1"/>
          <p:nvPr/>
        </p:nvSpPr>
        <p:spPr>
          <a:xfrm>
            <a:off x="341889" y="610136"/>
            <a:ext cx="11620171" cy="63965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600">
                <a:solidFill>
                  <a:srgbClr val="00B0F0"/>
                </a:solidFill>
              </a:defRPr>
            </a:pPr>
            <a:r>
              <a:t>Methodological Deliverables </a:t>
            </a:r>
            <a:r>
              <a:rPr>
                <a:solidFill>
                  <a:srgbClr val="0070C0"/>
                </a:solidFill>
              </a:rPr>
              <a:t>n°1</a:t>
            </a:r>
            <a:endParaRPr>
              <a:solidFill>
                <a:srgbClr val="0070C0"/>
              </a:solidFill>
            </a:endParaRPr>
          </a:p>
          <a:p>
            <a:pPr>
              <a:defRPr sz="1600">
                <a:solidFill>
                  <a:srgbClr val="002060"/>
                </a:solidFill>
              </a:defRPr>
            </a:pPr>
            <a:r>
              <a:t>definition of a </a:t>
            </a:r>
            <a:r>
              <a:rPr b="1"/>
              <a:t>Structured Product</a:t>
            </a:r>
            <a:r>
              <a:t>, as compared to an </a:t>
            </a:r>
            <a:r>
              <a:rPr b="1"/>
              <a:t>Exotic Product</a:t>
            </a:r>
            <a:endParaRPr b="1"/>
          </a:p>
          <a:p>
            <a:pPr>
              <a:defRPr b="1" sz="1600">
                <a:solidFill>
                  <a:srgbClr val="002060"/>
                </a:solidFill>
              </a:defRPr>
            </a:pPr>
          </a:p>
          <a:p>
            <a:pPr marL="285750" indent="-285750">
              <a:buSzPct val="100000"/>
              <a:buFont typeface="Arial"/>
              <a:buChar char="•"/>
              <a:defRPr b="1" sz="1600">
                <a:solidFill>
                  <a:srgbClr val="002060"/>
                </a:solidFill>
              </a:defRPr>
            </a:pPr>
            <a:r>
              <a:t>“Exotic Product” </a:t>
            </a:r>
            <a:r>
              <a:rPr b="0"/>
              <a:t>means “an OTC Trade with at least 1 feature which is not an </a:t>
            </a:r>
            <a:r>
              <a:rPr i="1"/>
              <a:t>ISDA Standard </a:t>
            </a:r>
            <a:r>
              <a:rPr b="0"/>
              <a:t>feature”</a:t>
            </a:r>
            <a:endParaRPr b="0"/>
          </a:p>
          <a:p>
            <a:pPr>
              <a:defRPr sz="1600">
                <a:solidFill>
                  <a:srgbClr val="002060"/>
                </a:solidFill>
              </a:defRPr>
            </a:pPr>
          </a:p>
          <a:p>
            <a:pPr lvl="1" marL="742950" indent="-285750">
              <a:buSzPct val="100000"/>
              <a:buFont typeface="Arial"/>
              <a:buChar char="•"/>
              <a:defRPr sz="1600">
                <a:solidFill>
                  <a:srgbClr val="002060"/>
                </a:solidFill>
              </a:defRPr>
            </a:pPr>
            <a:r>
              <a:t>where</a:t>
            </a:r>
            <a:r>
              <a:rPr b="1"/>
              <a:t> “ISDA Standard” </a:t>
            </a:r>
            <a:r>
              <a:t>means : “described in an applicable ISDA documentation to which a Trade Confirmation may refer to, so that such description shall have a legally binding effect”</a:t>
            </a:r>
          </a:p>
          <a:p>
            <a:pPr>
              <a:defRPr sz="1600">
                <a:solidFill>
                  <a:srgbClr val="002060"/>
                </a:solidFill>
              </a:defRPr>
            </a:pPr>
          </a:p>
          <a:p>
            <a:pPr marL="285750" indent="-285750">
              <a:buSzPct val="100000"/>
              <a:buFont typeface="Arial"/>
              <a:buChar char="•"/>
              <a:defRPr b="1" sz="1600">
                <a:solidFill>
                  <a:srgbClr val="002060"/>
                </a:solidFill>
              </a:defRPr>
            </a:pPr>
            <a:r>
              <a:t>“Structured Product (in CDM)” </a:t>
            </a:r>
            <a:r>
              <a:rPr b="0"/>
              <a:t>means : “an OTC Trade with a set of features which </a:t>
            </a:r>
            <a:r>
              <a:rPr i="1"/>
              <a:t>synthetic representation (in CDM) </a:t>
            </a:r>
            <a:r>
              <a:rPr b="0"/>
              <a:t>includes at least 1 </a:t>
            </a:r>
            <a:r>
              <a:t>option </a:t>
            </a:r>
            <a:r>
              <a:rPr b="0"/>
              <a:t>payout feature </a:t>
            </a:r>
            <a:r>
              <a:t>and</a:t>
            </a:r>
            <a:r>
              <a:rPr b="0"/>
              <a:t> at least 1 </a:t>
            </a:r>
            <a:r>
              <a:t>non-option</a:t>
            </a:r>
            <a:r>
              <a:rPr b="0"/>
              <a:t> payout feature”</a:t>
            </a:r>
            <a:endParaRPr b="0"/>
          </a:p>
          <a:p>
            <a:pPr marL="285750" indent="-285750">
              <a:buSzPct val="100000"/>
              <a:buFont typeface="Arial"/>
              <a:buChar char="•"/>
              <a:defRPr sz="1600">
                <a:solidFill>
                  <a:srgbClr val="002060"/>
                </a:solidFill>
              </a:defRPr>
            </a:pPr>
          </a:p>
          <a:p>
            <a:pPr lvl="1" marL="742950" indent="-285750">
              <a:buSzPct val="100000"/>
              <a:buFont typeface="Arial"/>
              <a:buChar char="•"/>
              <a:defRPr sz="1600">
                <a:solidFill>
                  <a:srgbClr val="002060"/>
                </a:solidFill>
              </a:defRPr>
            </a:pPr>
            <a:r>
              <a:t>where </a:t>
            </a:r>
            <a:r>
              <a:rPr b="1"/>
              <a:t>“synthetic representation (in CDM) ” </a:t>
            </a:r>
            <a:r>
              <a:t>means : “the most granular representation of a Trade i.e. when broken down into individual </a:t>
            </a:r>
            <a:r>
              <a:rPr i="1"/>
              <a:t>ISDA Standard </a:t>
            </a:r>
            <a:r>
              <a:t>payouts (in CDM) e.g. optionPayout, interestRatePayout, fixedPricePayout or performancePayout”</a:t>
            </a:r>
          </a:p>
          <a:p>
            <a:pPr lvl="2" marL="1200150" indent="-285750">
              <a:buSzPct val="100000"/>
              <a:buFont typeface="Arial"/>
              <a:buChar char="•"/>
              <a:defRPr sz="1600">
                <a:solidFill>
                  <a:srgbClr val="002060"/>
                </a:solidFill>
              </a:defRPr>
            </a:pPr>
            <a:r>
              <a:t>example (EqS whith capped amount) : Performance leg x 1 (long iniPrice @100) + Call leg x 1(short @strike &gt; iniPrice)</a:t>
            </a:r>
          </a:p>
          <a:p>
            <a:pPr lvl="1" marL="742950" indent="-285750">
              <a:buSzPct val="100000"/>
              <a:buFont typeface="Arial"/>
              <a:buChar char="•"/>
              <a:defRPr sz="1600">
                <a:solidFill>
                  <a:srgbClr val="002060"/>
                </a:solidFill>
              </a:defRPr>
            </a:pPr>
          </a:p>
          <a:p>
            <a:pPr lvl="1" marL="742950" indent="-285750">
              <a:buSzPct val="100000"/>
              <a:buFont typeface="Arial"/>
              <a:buChar char="•"/>
              <a:defRPr sz="1600">
                <a:solidFill>
                  <a:srgbClr val="002060"/>
                </a:solidFill>
              </a:defRPr>
            </a:pPr>
            <a:r>
              <a:t>by comparison with </a:t>
            </a:r>
            <a:r>
              <a:rPr b="1"/>
              <a:t>“</a:t>
            </a:r>
            <a:r>
              <a:t>synthetic”, an </a:t>
            </a:r>
            <a:r>
              <a:rPr b="1"/>
              <a:t>“explicit representation (in CDM)” </a:t>
            </a:r>
            <a:r>
              <a:t>means : “the representation of the Trade which original</a:t>
            </a:r>
            <a:r>
              <a:rPr b="1"/>
              <a:t> </a:t>
            </a:r>
            <a:r>
              <a:rPr i="1"/>
              <a:t>ISDA Standard </a:t>
            </a:r>
            <a:r>
              <a:t>payout (in CDM) has been extended, to include at least 1 </a:t>
            </a:r>
            <a:r>
              <a:rPr b="1"/>
              <a:t>option</a:t>
            </a:r>
            <a:r>
              <a:t> payout feature as an </a:t>
            </a:r>
            <a:r>
              <a:rPr b="1"/>
              <a:t>explicit attribute</a:t>
            </a:r>
            <a:r>
              <a:t>”</a:t>
            </a:r>
          </a:p>
          <a:p>
            <a:pPr lvl="2" marL="1200150" indent="-285750">
              <a:buSzPct val="100000"/>
              <a:buFont typeface="Arial"/>
              <a:buChar char="•"/>
              <a:defRPr sz="1600">
                <a:solidFill>
                  <a:srgbClr val="002060"/>
                </a:solidFill>
              </a:defRPr>
            </a:pPr>
            <a:r>
              <a:t>example : a cap barrier @strike is required as an explicit attribute of the performancePayout leg i.e. an </a:t>
            </a:r>
            <a:r>
              <a:rPr b="1"/>
              <a:t>option feature </a:t>
            </a:r>
            <a:r>
              <a:t>(the cap) would exist as a </a:t>
            </a:r>
            <a:r>
              <a:rPr b="1"/>
              <a:t>refactored object inside performancePayout</a:t>
            </a:r>
            <a:r>
              <a:t> for the purpose of having an explicit CDM representation</a:t>
            </a:r>
          </a:p>
          <a:p>
            <a:pPr lvl="1" indent="0">
              <a:defRPr sz="1600">
                <a:solidFill>
                  <a:srgbClr val="002060"/>
                </a:solidFill>
              </a:defRPr>
            </a:pPr>
          </a:p>
          <a:p>
            <a:pPr lvl="1" indent="0">
              <a:defRPr sz="1600">
                <a:solidFill>
                  <a:srgbClr val="002060"/>
                </a:solidFill>
              </a:defRPr>
            </a:pPr>
            <a:r>
              <a:t>Accordingly, </a:t>
            </a:r>
            <a:r>
              <a:rPr b="1"/>
              <a:t>modelling</a:t>
            </a:r>
            <a:r>
              <a:t> Structured Products in CDM means </a:t>
            </a:r>
            <a:r>
              <a:rPr b="1"/>
              <a:t>answering to the question </a:t>
            </a:r>
            <a:r>
              <a:t>: </a:t>
            </a:r>
          </a:p>
          <a:p>
            <a:pPr lvl="1" indent="0">
              <a:defRPr b="1" sz="1600">
                <a:solidFill>
                  <a:srgbClr val="002060"/>
                </a:solidFill>
              </a:defRPr>
            </a:pPr>
            <a:r>
              <a:t>what are the “option features” we need to refactor </a:t>
            </a:r>
            <a:r>
              <a:rPr b="0"/>
              <a:t>and to add as </a:t>
            </a:r>
            <a:r>
              <a:t>explicit objects </a:t>
            </a:r>
            <a:r>
              <a:rPr b="0"/>
              <a:t>to the individual </a:t>
            </a:r>
            <a:r>
              <a:rPr b="0" i="1"/>
              <a:t>ISDA Standard </a:t>
            </a:r>
            <a:r>
              <a:rPr b="0"/>
              <a:t>payouts ?</a:t>
            </a:r>
            <a:endParaRPr b="0"/>
          </a:p>
          <a:p>
            <a:pPr lvl="1" indent="0">
              <a:defRPr sz="1600">
                <a:solidFill>
                  <a:srgbClr val="002060"/>
                </a:solidFill>
              </a:defRPr>
            </a:pPr>
          </a:p>
          <a:p>
            <a:pPr>
              <a:defRPr sz="1600">
                <a:solidFill>
                  <a:srgbClr val="002060"/>
                </a:solidFill>
              </a:defRPr>
            </a:pPr>
            <a:r>
              <a:t>EXAMPLES (most probably on roadmap) : </a:t>
            </a:r>
            <a:r>
              <a:rPr b="1"/>
              <a:t>Observable, Knock, capFloor, payoutBasis, performancePayout, optionPayout, earlyTermination</a:t>
            </a:r>
            <a:endParaRPr b="1"/>
          </a:p>
        </p:txBody>
      </p:sp>
      <p:pic>
        <p:nvPicPr>
          <p:cNvPr id="113" name="Picture 1" descr="Picture 1"/>
          <p:cNvPicPr>
            <a:picLocks noChangeAspect="1"/>
          </p:cNvPicPr>
          <p:nvPr/>
        </p:nvPicPr>
        <p:blipFill>
          <a:blip r:embed="rId2">
            <a:extLst/>
          </a:blip>
          <a:srcRect l="48361" t="1" r="0" b="17233"/>
          <a:stretch>
            <a:fillRect/>
          </a:stretch>
        </p:blipFill>
        <p:spPr>
          <a:xfrm>
            <a:off x="346493" y="209188"/>
            <a:ext cx="1412640" cy="383334"/>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17" name="Text Box 2"/>
          <p:cNvGrpSpPr/>
          <p:nvPr/>
        </p:nvGrpSpPr>
        <p:grpSpPr>
          <a:xfrm>
            <a:off x="1838816" y="211330"/>
            <a:ext cx="9505799" cy="388438"/>
            <a:chOff x="0" y="0"/>
            <a:chExt cx="9505797" cy="388436"/>
          </a:xfrm>
        </p:grpSpPr>
        <p:sp>
          <p:nvSpPr>
            <p:cNvPr id="115" name="Rectangle"/>
            <p:cNvSpPr/>
            <p:nvPr/>
          </p:nvSpPr>
          <p:spPr>
            <a:xfrm>
              <a:off x="-1" y="0"/>
              <a:ext cx="9505799" cy="388437"/>
            </a:xfrm>
            <a:prstGeom prst="rect">
              <a:avLst/>
            </a:prstGeom>
            <a:solidFill>
              <a:srgbClr val="3B5E8A"/>
            </a:solidFill>
            <a:ln w="12700" cap="flat">
              <a:noFill/>
              <a:miter lim="400000"/>
            </a:ln>
            <a:effectLst/>
          </p:spPr>
          <p:txBody>
            <a:bodyPr wrap="square" lIns="45719" tIns="45719" rIns="45719" bIns="45719" numCol="1" anchor="ctr">
              <a:noAutofit/>
            </a:bodyPr>
            <a:lstStyle/>
            <a:p>
              <a:pPr defTabSz="1219169">
                <a:defRPr b="1" sz="2000">
                  <a:solidFill>
                    <a:srgbClr val="FFFFFF"/>
                  </a:solidFill>
                </a:defRPr>
              </a:pPr>
            </a:p>
          </p:txBody>
        </p:sp>
        <p:sp>
          <p:nvSpPr>
            <p:cNvPr id="116" name="Structured Product – Deliverables"/>
            <p:cNvSpPr txBox="1"/>
            <p:nvPr/>
          </p:nvSpPr>
          <p:spPr>
            <a:xfrm>
              <a:off x="60956" y="8891"/>
              <a:ext cx="9383885" cy="3706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955" tIns="60955" rIns="60955" bIns="60955" numCol="1" anchor="ctr">
              <a:spAutoFit/>
            </a:bodyPr>
            <a:lstStyle>
              <a:lvl1pPr defTabSz="1219169">
                <a:defRPr b="1" sz="2000">
                  <a:solidFill>
                    <a:srgbClr val="FFFFFF"/>
                  </a:solidFill>
                </a:defRPr>
              </a:lvl1pPr>
            </a:lstStyle>
            <a:p>
              <a:pPr/>
              <a:r>
                <a:t>Structured Product – Deliverables</a:t>
              </a:r>
            </a:p>
          </p:txBody>
        </p:sp>
      </p:grpSp>
      <p:sp>
        <p:nvSpPr>
          <p:cNvPr id="118" name="Slide Number Placeholder 2"/>
          <p:cNvSpPr txBox="1"/>
          <p:nvPr>
            <p:ph type="sldNum" sz="quarter" idx="4294967295"/>
          </p:nvPr>
        </p:nvSpPr>
        <p:spPr>
          <a:xfrm>
            <a:off x="11172418" y="6402530"/>
            <a:ext cx="181383" cy="248305"/>
          </a:xfrm>
          <a:prstGeom prst="rect">
            <a:avLst/>
          </a:prstGeom>
          <a:extLst>
            <a:ext uri="{C572A759-6A51-4108-AA02-DFA0A04FC94B}">
              <ma14:wrappingTextBoxFlag xmlns:ma14="http://schemas.microsoft.com/office/mac/drawingml/2011/main" val="1"/>
            </a:ext>
          </a:extLst>
        </p:spPr>
        <p:txBody>
          <a:bodyPr anchor="t"/>
          <a:lstStyle>
            <a:lvl1pPr>
              <a:defRPr>
                <a:solidFill>
                  <a:srgbClr val="808080"/>
                </a:solidFill>
              </a:defRPr>
            </a:lvl1pPr>
          </a:lstStyle>
          <a:p>
            <a:pPr/>
            <a:fld id="{86CB4B4D-7CA3-9044-876B-883B54F8677D}" type="slidenum"/>
          </a:p>
        </p:txBody>
      </p:sp>
      <p:sp>
        <p:nvSpPr>
          <p:cNvPr id="119" name="QuadreDeText 22"/>
          <p:cNvSpPr txBox="1"/>
          <p:nvPr/>
        </p:nvSpPr>
        <p:spPr>
          <a:xfrm>
            <a:off x="402278" y="1275932"/>
            <a:ext cx="10915866" cy="538059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600">
                <a:solidFill>
                  <a:srgbClr val="00B0F0"/>
                </a:solidFill>
              </a:defRPr>
            </a:pPr>
            <a:r>
              <a:t>Methodological Deliverables </a:t>
            </a:r>
            <a:r>
              <a:rPr>
                <a:solidFill>
                  <a:srgbClr val="0070C0"/>
                </a:solidFill>
              </a:rPr>
              <a:t>n°2</a:t>
            </a:r>
            <a:endParaRPr>
              <a:solidFill>
                <a:srgbClr val="002060"/>
              </a:solidFill>
            </a:endParaRPr>
          </a:p>
          <a:p>
            <a:pPr>
              <a:defRPr sz="1600">
                <a:solidFill>
                  <a:srgbClr val="002060"/>
                </a:solidFill>
              </a:defRPr>
            </a:pPr>
            <a:r>
              <a:t>framework </a:t>
            </a:r>
            <a:r>
              <a:rPr b="1"/>
              <a:t>“how to assess” </a:t>
            </a:r>
            <a:r>
              <a:t>whether to </a:t>
            </a:r>
            <a:r>
              <a:rPr b="1"/>
              <a:t>refactor</a:t>
            </a:r>
            <a:r>
              <a:t> or to </a:t>
            </a:r>
            <a:r>
              <a:rPr b="1"/>
              <a:t>create </a:t>
            </a:r>
            <a:r>
              <a:t>CDM objects, as compared to modelling with current CDM objects</a:t>
            </a:r>
          </a:p>
          <a:p>
            <a:pPr>
              <a:defRPr b="1" sz="1600">
                <a:solidFill>
                  <a:srgbClr val="002060"/>
                </a:solidFill>
              </a:defRPr>
            </a:pPr>
          </a:p>
          <a:p>
            <a:pPr>
              <a:defRPr sz="1600">
                <a:solidFill>
                  <a:srgbClr val="002060"/>
                </a:solidFill>
              </a:defRPr>
            </a:pPr>
            <a:r>
              <a:t>The method would consist in applying these </a:t>
            </a:r>
            <a:r>
              <a:rPr b="1"/>
              <a:t>4 steps </a:t>
            </a:r>
            <a:r>
              <a:t>(with an </a:t>
            </a:r>
            <a:r>
              <a:rPr b="1"/>
              <a:t>xls. template</a:t>
            </a:r>
            <a:r>
              <a:t>, in order to document results in systematic way)</a:t>
            </a:r>
          </a:p>
          <a:p>
            <a:pPr>
              <a:defRPr sz="1600">
                <a:solidFill>
                  <a:srgbClr val="002060"/>
                </a:solidFill>
              </a:defRPr>
            </a:pPr>
          </a:p>
          <a:p>
            <a:pPr marL="342900" indent="-342900">
              <a:buSzPct val="100000"/>
              <a:buFont typeface="Arial"/>
              <a:buChar char="•"/>
              <a:defRPr sz="1600">
                <a:solidFill>
                  <a:srgbClr val="002060"/>
                </a:solidFill>
              </a:defRPr>
            </a:pPr>
            <a:r>
              <a:t>First, we describe the </a:t>
            </a:r>
            <a:r>
              <a:rPr b="1"/>
              <a:t>core economic features </a:t>
            </a:r>
            <a:r>
              <a:t>for the kind of Structured Products we want to represent</a:t>
            </a:r>
          </a:p>
          <a:p>
            <a:pPr marL="342900" indent="-342900">
              <a:buSzPct val="100000"/>
              <a:buFont typeface="Arial"/>
              <a:buChar char="•"/>
              <a:defRPr sz="1600">
                <a:solidFill>
                  <a:srgbClr val="002060"/>
                </a:solidFill>
              </a:defRPr>
            </a:pPr>
          </a:p>
          <a:p>
            <a:pPr marL="342900" indent="-342900">
              <a:buSzPct val="100000"/>
              <a:buFont typeface="Arial"/>
              <a:buChar char="•"/>
              <a:defRPr sz="1600">
                <a:solidFill>
                  <a:srgbClr val="002060"/>
                </a:solidFill>
              </a:defRPr>
            </a:pPr>
            <a:r>
              <a:t>then we assess whether a </a:t>
            </a:r>
            <a:r>
              <a:rPr b="1"/>
              <a:t>synthetic representation </a:t>
            </a:r>
            <a:r>
              <a:t>is possible for </a:t>
            </a:r>
            <a:r>
              <a:rPr b="1"/>
              <a:t>each feature </a:t>
            </a:r>
            <a:r>
              <a:t>with the current CDM as it is</a:t>
            </a:r>
          </a:p>
          <a:p>
            <a:pPr marL="342900" indent="-342900">
              <a:buSzPct val="100000"/>
              <a:buFont typeface="Arial"/>
              <a:buChar char="•"/>
              <a:defRPr sz="1600">
                <a:solidFill>
                  <a:srgbClr val="002060"/>
                </a:solidFill>
              </a:defRPr>
            </a:pPr>
          </a:p>
          <a:p>
            <a:pPr marL="342900" indent="-342900">
              <a:buSzPct val="100000"/>
              <a:buFont typeface="Arial"/>
              <a:buChar char="•"/>
              <a:defRPr sz="1600">
                <a:solidFill>
                  <a:srgbClr val="002060"/>
                </a:solidFill>
              </a:defRPr>
            </a:pPr>
            <a:r>
              <a:t>we perform a </a:t>
            </a:r>
            <a:r>
              <a:rPr b="1"/>
              <a:t>“gap analysis” </a:t>
            </a:r>
            <a:r>
              <a:t>by comparing such “synthetic CDM representation as it is” vs “our expectations”, by asking :</a:t>
            </a:r>
          </a:p>
          <a:p>
            <a:pPr lvl="1" marL="800100" indent="-342900">
              <a:buSzPct val="100000"/>
              <a:buAutoNum type="arabicPeriod" startAt="1"/>
              <a:defRPr sz="1600">
                <a:solidFill>
                  <a:srgbClr val="002060"/>
                </a:solidFill>
              </a:defRPr>
            </a:pPr>
            <a:r>
              <a:t>is it feasible to represent in synthetic manner, or “not” ?</a:t>
            </a:r>
          </a:p>
          <a:p>
            <a:pPr lvl="1" marL="800100" indent="-342900">
              <a:buSzPct val="100000"/>
              <a:buAutoNum type="arabicPeriod" startAt="1"/>
              <a:defRPr sz="1600">
                <a:solidFill>
                  <a:srgbClr val="002060"/>
                </a:solidFill>
              </a:defRPr>
            </a:pPr>
            <a:r>
              <a:t>if not : what is needed so that is becomes “feasible” ?</a:t>
            </a:r>
          </a:p>
          <a:p>
            <a:pPr lvl="1" marL="800100" indent="-342900">
              <a:buSzPct val="100000"/>
              <a:buAutoNum type="arabicPeriod" startAt="1"/>
              <a:defRPr sz="1600">
                <a:solidFill>
                  <a:srgbClr val="002060"/>
                </a:solidFill>
              </a:defRPr>
            </a:pPr>
            <a:r>
              <a:t>if feasible : is it fully satisfactory as such, with regards to sound business standards ? in terms of :</a:t>
            </a:r>
          </a:p>
          <a:p>
            <a:pPr lvl="2" marL="1257300" indent="-342900">
              <a:buSzPct val="100000"/>
              <a:buFont typeface="Arial"/>
              <a:buChar char="•"/>
              <a:defRPr sz="1600">
                <a:solidFill>
                  <a:srgbClr val="002060"/>
                </a:solidFill>
              </a:defRPr>
            </a:pPr>
            <a:r>
              <a:t>habits of</a:t>
            </a:r>
            <a:r>
              <a:rPr b="1"/>
              <a:t> Traders </a:t>
            </a:r>
            <a:r>
              <a:t>when booking such Structured Product in non-CDM Legacy systems ?</a:t>
            </a:r>
          </a:p>
          <a:p>
            <a:pPr lvl="2" marL="1257300" indent="-342900">
              <a:buSzPct val="100000"/>
              <a:buFont typeface="Arial"/>
              <a:buChar char="•"/>
              <a:defRPr sz="1600">
                <a:solidFill>
                  <a:srgbClr val="002060"/>
                </a:solidFill>
              </a:defRPr>
            </a:pPr>
            <a:r>
              <a:t>product booking controls by </a:t>
            </a:r>
            <a:r>
              <a:rPr b="1"/>
              <a:t>Market Risk officers ?</a:t>
            </a:r>
            <a:endParaRPr b="1"/>
          </a:p>
          <a:p>
            <a:pPr lvl="2" marL="1257300" indent="-342900">
              <a:buSzPct val="100000"/>
              <a:buFont typeface="Arial"/>
              <a:buChar char="•"/>
              <a:defRPr sz="1600">
                <a:solidFill>
                  <a:srgbClr val="002060"/>
                </a:solidFill>
              </a:defRPr>
            </a:pPr>
            <a:r>
              <a:t>and post-trade processing by </a:t>
            </a:r>
            <a:r>
              <a:rPr b="1"/>
              <a:t>Operations officers </a:t>
            </a:r>
            <a:r>
              <a:t>(booking control, matching, cash, events, etc.) ?</a:t>
            </a:r>
          </a:p>
          <a:p>
            <a:pPr lvl="2" marL="342900" indent="-342900">
              <a:buSzPct val="100000"/>
              <a:buAutoNum type="arabicPeriod" startAt="1"/>
              <a:defRPr sz="1600">
                <a:solidFill>
                  <a:srgbClr val="002060"/>
                </a:solidFill>
              </a:defRPr>
            </a:pPr>
          </a:p>
          <a:p>
            <a:pPr lvl="2" marL="342900" indent="-342900">
              <a:buSzPct val="100000"/>
              <a:buFont typeface="Arial"/>
              <a:buChar char="•"/>
              <a:defRPr sz="1600">
                <a:solidFill>
                  <a:srgbClr val="002060"/>
                </a:solidFill>
              </a:defRPr>
            </a:pPr>
            <a:r>
              <a:t>then we decide and document our rationale whether final needs we have assessed are </a:t>
            </a:r>
            <a:r>
              <a:rPr b="1"/>
              <a:t>to refine </a:t>
            </a:r>
            <a:r>
              <a:rPr i="1"/>
              <a:t>&amp;/or </a:t>
            </a:r>
            <a:r>
              <a:rPr b="1"/>
              <a:t>to create </a:t>
            </a:r>
            <a:r>
              <a:t>CDM objects </a:t>
            </a:r>
          </a:p>
          <a:p>
            <a:pPr lvl="3" marL="800100" indent="-342900">
              <a:buSzPct val="100000"/>
              <a:buFont typeface="Arial"/>
              <a:buChar char="•"/>
              <a:defRPr i="1" sz="1600">
                <a:solidFill>
                  <a:srgbClr val="002060"/>
                </a:solidFill>
              </a:defRPr>
            </a:pPr>
            <a:r>
              <a:t>either</a:t>
            </a:r>
            <a:r>
              <a:rPr i="0"/>
              <a:t> for </a:t>
            </a:r>
            <a:r>
              <a:rPr b="1" i="0"/>
              <a:t>synthetic representation </a:t>
            </a:r>
            <a:r>
              <a:t>only </a:t>
            </a:r>
          </a:p>
          <a:p>
            <a:pPr lvl="3" marL="800100" indent="-342900">
              <a:buSzPct val="100000"/>
              <a:buFont typeface="Arial"/>
              <a:buChar char="•"/>
              <a:defRPr i="1" sz="1600">
                <a:solidFill>
                  <a:srgbClr val="002060"/>
                </a:solidFill>
              </a:defRPr>
            </a:pPr>
            <a:r>
              <a:t>or </a:t>
            </a:r>
            <a:r>
              <a:rPr i="0"/>
              <a:t>for an </a:t>
            </a:r>
            <a:r>
              <a:rPr b="1" i="0"/>
              <a:t>explicit representation </a:t>
            </a:r>
            <a:r>
              <a:t>as well </a:t>
            </a:r>
            <a:r>
              <a:rPr i="0"/>
              <a:t>– which has more impact on the model, because this will always imply </a:t>
            </a:r>
            <a:r>
              <a:rPr b="1" i="0"/>
              <a:t>creation</a:t>
            </a:r>
            <a:r>
              <a:rPr i="0"/>
              <a:t> of </a:t>
            </a:r>
            <a:r>
              <a:rPr b="1" i="0"/>
              <a:t>new objects</a:t>
            </a:r>
            <a:r>
              <a:rPr i="0"/>
              <a:t>, or at least existing objects to be attached as </a:t>
            </a:r>
            <a:r>
              <a:rPr b="1" i="0"/>
              <a:t>new attributes </a:t>
            </a:r>
            <a:r>
              <a:rPr i="0"/>
              <a:t>of some objects in </a:t>
            </a:r>
            <a:r>
              <a:rPr b="1" i="0"/>
              <a:t>performancePayout</a:t>
            </a:r>
          </a:p>
        </p:txBody>
      </p:sp>
      <p:pic>
        <p:nvPicPr>
          <p:cNvPr id="120" name="Picture 1" descr="Picture 1"/>
          <p:cNvPicPr>
            <a:picLocks noChangeAspect="1"/>
          </p:cNvPicPr>
          <p:nvPr/>
        </p:nvPicPr>
        <p:blipFill>
          <a:blip r:embed="rId2">
            <a:extLst/>
          </a:blip>
          <a:srcRect l="48361" t="1" r="0" b="17233"/>
          <a:stretch>
            <a:fillRect/>
          </a:stretch>
        </p:blipFill>
        <p:spPr>
          <a:xfrm>
            <a:off x="346493" y="209188"/>
            <a:ext cx="1412640" cy="383334"/>
          </a:xfrm>
          <a:prstGeom prst="rect">
            <a:avLst/>
          </a:prstGeom>
          <a:ln w="12700">
            <a:miter lim="400000"/>
          </a:ln>
        </p:spPr>
      </p:pic>
      <p:sp>
        <p:nvSpPr>
          <p:cNvPr id="121" name="ZoneTexte 7"/>
          <p:cNvSpPr txBox="1"/>
          <p:nvPr/>
        </p:nvSpPr>
        <p:spPr>
          <a:xfrm>
            <a:off x="392214" y="724024"/>
            <a:ext cx="11547111" cy="3908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b="1" sz="1100">
                <a:solidFill>
                  <a:srgbClr val="FF0000"/>
                </a:solidFill>
              </a:defRPr>
            </a:lvl1pPr>
          </a:lstStyle>
          <a:p>
            <a:pPr/>
            <a:r>
              <a:t>=&gt; I’m not sure about this one, maybe this would cause “administrative work” i.e. documenting each gap analysis might be too long for little usage ?… direct refactoring of object vs termsheet challenging might be preferable, more efficient, so we would skpit thisone and directly move to n°4 and n°5 about what product we want to model first and how to source and collect termsheets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25" name="Text Box 2"/>
          <p:cNvGrpSpPr/>
          <p:nvPr/>
        </p:nvGrpSpPr>
        <p:grpSpPr>
          <a:xfrm>
            <a:off x="1838817" y="211330"/>
            <a:ext cx="9850420" cy="388438"/>
            <a:chOff x="0" y="0"/>
            <a:chExt cx="9850418" cy="388436"/>
          </a:xfrm>
        </p:grpSpPr>
        <p:sp>
          <p:nvSpPr>
            <p:cNvPr id="123" name="Rectangle"/>
            <p:cNvSpPr/>
            <p:nvPr/>
          </p:nvSpPr>
          <p:spPr>
            <a:xfrm>
              <a:off x="0" y="0"/>
              <a:ext cx="9850420" cy="388437"/>
            </a:xfrm>
            <a:prstGeom prst="rect">
              <a:avLst/>
            </a:prstGeom>
            <a:solidFill>
              <a:srgbClr val="3B5E8A"/>
            </a:solidFill>
            <a:ln w="12700" cap="flat">
              <a:noFill/>
              <a:miter lim="400000"/>
            </a:ln>
            <a:effectLst/>
          </p:spPr>
          <p:txBody>
            <a:bodyPr wrap="square" lIns="45719" tIns="45719" rIns="45719" bIns="45719" numCol="1" anchor="ctr">
              <a:noAutofit/>
            </a:bodyPr>
            <a:lstStyle/>
            <a:p>
              <a:pPr defTabSz="1219169">
                <a:defRPr b="1" sz="2000">
                  <a:solidFill>
                    <a:srgbClr val="FFFFFF"/>
                  </a:solidFill>
                </a:defRPr>
              </a:pPr>
            </a:p>
          </p:txBody>
        </p:sp>
        <p:sp>
          <p:nvSpPr>
            <p:cNvPr id="124" name="Structured Product – Deliverables"/>
            <p:cNvSpPr txBox="1"/>
            <p:nvPr/>
          </p:nvSpPr>
          <p:spPr>
            <a:xfrm>
              <a:off x="60957" y="8891"/>
              <a:ext cx="9728506" cy="3706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955" tIns="60955" rIns="60955" bIns="60955" numCol="1" anchor="ctr">
              <a:spAutoFit/>
            </a:bodyPr>
            <a:lstStyle>
              <a:lvl1pPr defTabSz="1219169">
                <a:defRPr b="1" sz="2000">
                  <a:solidFill>
                    <a:srgbClr val="FFFFFF"/>
                  </a:solidFill>
                </a:defRPr>
              </a:lvl1pPr>
            </a:lstStyle>
            <a:p>
              <a:pPr/>
              <a:r>
                <a:t>Structured Product – Deliverables</a:t>
              </a:r>
            </a:p>
          </p:txBody>
        </p:sp>
      </p:grpSp>
      <p:sp>
        <p:nvSpPr>
          <p:cNvPr id="126" name="Slide Number Placeholder 2"/>
          <p:cNvSpPr txBox="1"/>
          <p:nvPr>
            <p:ph type="sldNum" sz="quarter" idx="4294967295"/>
          </p:nvPr>
        </p:nvSpPr>
        <p:spPr>
          <a:xfrm>
            <a:off x="11172418" y="6402530"/>
            <a:ext cx="181383" cy="248305"/>
          </a:xfrm>
          <a:prstGeom prst="rect">
            <a:avLst/>
          </a:prstGeom>
          <a:extLst>
            <a:ext uri="{C572A759-6A51-4108-AA02-DFA0A04FC94B}">
              <ma14:wrappingTextBoxFlag xmlns:ma14="http://schemas.microsoft.com/office/mac/drawingml/2011/main" val="1"/>
            </a:ext>
          </a:extLst>
        </p:spPr>
        <p:txBody>
          <a:bodyPr anchor="t"/>
          <a:lstStyle>
            <a:lvl1pPr>
              <a:defRPr>
                <a:solidFill>
                  <a:srgbClr val="808080"/>
                </a:solidFill>
              </a:defRPr>
            </a:lvl1pPr>
          </a:lstStyle>
          <a:p>
            <a:pPr/>
            <a:fld id="{86CB4B4D-7CA3-9044-876B-883B54F8677D}" type="slidenum"/>
          </a:p>
        </p:txBody>
      </p:sp>
      <p:pic>
        <p:nvPicPr>
          <p:cNvPr id="127" name="Picture 1" descr="Picture 1"/>
          <p:cNvPicPr>
            <a:picLocks noChangeAspect="1"/>
          </p:cNvPicPr>
          <p:nvPr/>
        </p:nvPicPr>
        <p:blipFill>
          <a:blip r:embed="rId2">
            <a:extLst/>
          </a:blip>
          <a:srcRect l="48361" t="1" r="0" b="17233"/>
          <a:stretch>
            <a:fillRect/>
          </a:stretch>
        </p:blipFill>
        <p:spPr>
          <a:xfrm>
            <a:off x="346493" y="209188"/>
            <a:ext cx="1412640" cy="383334"/>
          </a:xfrm>
          <a:prstGeom prst="rect">
            <a:avLst/>
          </a:prstGeom>
          <a:ln w="12700">
            <a:miter lim="400000"/>
          </a:ln>
        </p:spPr>
      </p:pic>
      <p:pic>
        <p:nvPicPr>
          <p:cNvPr id="128" name="Image 3" descr="Image 3"/>
          <p:cNvPicPr>
            <a:picLocks noChangeAspect="1"/>
          </p:cNvPicPr>
          <p:nvPr/>
        </p:nvPicPr>
        <p:blipFill>
          <a:blip r:embed="rId3">
            <a:extLst/>
          </a:blip>
          <a:stretch>
            <a:fillRect/>
          </a:stretch>
        </p:blipFill>
        <p:spPr>
          <a:xfrm>
            <a:off x="-19979" y="1399644"/>
            <a:ext cx="8037347" cy="5101640"/>
          </a:xfrm>
          <a:prstGeom prst="rect">
            <a:avLst/>
          </a:prstGeom>
          <a:ln w="12700">
            <a:miter lim="400000"/>
          </a:ln>
        </p:spPr>
      </p:pic>
      <p:sp>
        <p:nvSpPr>
          <p:cNvPr id="129" name="QuadreDeText 22"/>
          <p:cNvSpPr txBox="1"/>
          <p:nvPr/>
        </p:nvSpPr>
        <p:spPr>
          <a:xfrm>
            <a:off x="269905" y="727490"/>
            <a:ext cx="11109661" cy="80859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600">
                <a:solidFill>
                  <a:srgbClr val="00B0F0"/>
                </a:solidFill>
              </a:defRPr>
            </a:pPr>
            <a:r>
              <a:t>Methodological Deliverables </a:t>
            </a:r>
            <a:r>
              <a:rPr>
                <a:solidFill>
                  <a:srgbClr val="0070C0"/>
                </a:solidFill>
              </a:rPr>
              <a:t>n°3</a:t>
            </a:r>
            <a:endParaRPr>
              <a:solidFill>
                <a:srgbClr val="002060"/>
              </a:solidFill>
            </a:endParaRPr>
          </a:p>
          <a:p>
            <a:pPr>
              <a:defRPr sz="1600">
                <a:solidFill>
                  <a:srgbClr val="002060"/>
                </a:solidFill>
              </a:defRPr>
            </a:pPr>
            <a:r>
              <a:t>method </a:t>
            </a:r>
            <a:r>
              <a:rPr b="1"/>
              <a:t>“how to model” </a:t>
            </a:r>
            <a:r>
              <a:t>the features of Structured Products, cf </a:t>
            </a:r>
            <a:r>
              <a:rPr b="1"/>
              <a:t>payout formula</a:t>
            </a:r>
            <a:r>
              <a:t> - “how to represent </a:t>
            </a:r>
            <a:r>
              <a:rPr b="1"/>
              <a:t>algebric characters in CDM ?”</a:t>
            </a:r>
            <a:endParaRPr b="1"/>
          </a:p>
        </p:txBody>
      </p:sp>
      <p:sp>
        <p:nvSpPr>
          <p:cNvPr id="130" name="ZoneTexte 14"/>
          <p:cNvSpPr txBox="1"/>
          <p:nvPr/>
        </p:nvSpPr>
        <p:spPr>
          <a:xfrm>
            <a:off x="8063085" y="1448629"/>
            <a:ext cx="3701486" cy="12093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solidFill>
                  <a:srgbClr val="002060"/>
                </a:solidFill>
              </a:defRPr>
            </a:pPr>
            <a:r>
              <a:t>axis of the typology are defined with </a:t>
            </a:r>
          </a:p>
          <a:p>
            <a:pPr>
              <a:defRPr>
                <a:solidFill>
                  <a:srgbClr val="002060"/>
                </a:solidFill>
              </a:defRPr>
            </a:pPr>
            <a:r>
              <a:t>4 cardinal directions, </a:t>
            </a:r>
          </a:p>
          <a:p>
            <a:pPr>
              <a:defRPr>
                <a:solidFill>
                  <a:srgbClr val="002060"/>
                </a:solidFill>
              </a:defRPr>
            </a:pPr>
            <a:r>
              <a:t>each an “extreme solution” i.e. </a:t>
            </a:r>
            <a:r>
              <a:rPr b="1"/>
              <a:t>asymptotic theoretical solution</a:t>
            </a:r>
          </a:p>
        </p:txBody>
      </p:sp>
      <p:sp>
        <p:nvSpPr>
          <p:cNvPr id="131" name="ZoneTexte 17"/>
          <p:cNvSpPr txBox="1"/>
          <p:nvPr/>
        </p:nvSpPr>
        <p:spPr>
          <a:xfrm>
            <a:off x="8131456" y="3360030"/>
            <a:ext cx="3701486" cy="29619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solidFill>
                  <a:srgbClr val="002060"/>
                </a:solidFill>
              </a:defRPr>
            </a:pPr>
            <a:r>
              <a:t>Proposal for the Working Group </a:t>
            </a:r>
          </a:p>
          <a:p>
            <a:pPr>
              <a:defRPr>
                <a:solidFill>
                  <a:srgbClr val="002060"/>
                </a:solidFill>
              </a:defRPr>
            </a:pPr>
            <a:r>
              <a:t>is to retain 2 modelling methods:</a:t>
            </a:r>
          </a:p>
          <a:p>
            <a:pPr>
              <a:defRPr>
                <a:solidFill>
                  <a:srgbClr val="002060"/>
                </a:solidFill>
              </a:defRPr>
            </a:pPr>
          </a:p>
          <a:p>
            <a:pPr>
              <a:defRPr b="1">
                <a:solidFill>
                  <a:srgbClr val="002060"/>
                </a:solidFill>
              </a:defRPr>
            </a:pPr>
            <a:r>
              <a:t>1</a:t>
            </a:r>
            <a:r>
              <a:rPr baseline="30000"/>
              <a:t>st</a:t>
            </a:r>
            <a:r>
              <a:t> </a:t>
            </a:r>
            <a:r>
              <a:rPr b="0"/>
              <a:t>as the</a:t>
            </a:r>
            <a:r>
              <a:t> Core </a:t>
            </a:r>
            <a:r>
              <a:rPr b="0"/>
              <a:t>Work </a:t>
            </a:r>
            <a:endParaRPr b="0"/>
          </a:p>
          <a:p>
            <a:pPr>
              <a:defRPr>
                <a:solidFill>
                  <a:srgbClr val="002060"/>
                </a:solidFill>
              </a:defRPr>
            </a:pPr>
            <a:r>
              <a:t>with </a:t>
            </a:r>
            <a:r>
              <a:rPr b="1"/>
              <a:t>deliverables calendar</a:t>
            </a:r>
            <a:r>
              <a:t>, etc.</a:t>
            </a:r>
          </a:p>
          <a:p>
            <a:pPr lvl="1" marL="742950" indent="-285750">
              <a:buSzPct val="100000"/>
              <a:buFont typeface="Arial"/>
              <a:buChar char="•"/>
              <a:defRPr b="1">
                <a:solidFill>
                  <a:srgbClr val="002060"/>
                </a:solidFill>
              </a:defRPr>
            </a:pPr>
            <a:r>
              <a:t>structuredPayout</a:t>
            </a:r>
          </a:p>
          <a:p>
            <a:pPr lvl="1" marL="742950" indent="-285750">
              <a:buSzPct val="100000"/>
              <a:buFont typeface="Arial"/>
              <a:buChar char="•"/>
              <a:defRPr b="1">
                <a:solidFill>
                  <a:srgbClr val="002060"/>
                </a:solidFill>
              </a:defRPr>
            </a:pPr>
          </a:p>
          <a:p>
            <a:pPr>
              <a:defRPr b="1">
                <a:solidFill>
                  <a:srgbClr val="002060"/>
                </a:solidFill>
              </a:defRPr>
            </a:pPr>
            <a:r>
              <a:t>2</a:t>
            </a:r>
            <a:r>
              <a:rPr baseline="30000"/>
              <a:t>nd</a:t>
            </a:r>
            <a:r>
              <a:t> </a:t>
            </a:r>
            <a:r>
              <a:rPr b="0"/>
              <a:t>as an </a:t>
            </a:r>
            <a:r>
              <a:t>Extra </a:t>
            </a:r>
            <a:r>
              <a:rPr b="0"/>
              <a:t>Work </a:t>
            </a:r>
            <a:endParaRPr b="0"/>
          </a:p>
          <a:p>
            <a:pPr>
              <a:defRPr>
                <a:solidFill>
                  <a:srgbClr val="002060"/>
                </a:solidFill>
              </a:defRPr>
            </a:pPr>
            <a:r>
              <a:t>if opportunistic ideas/momentum, etc.</a:t>
            </a:r>
          </a:p>
          <a:p>
            <a:pPr lvl="1" marL="742950" indent="-285750">
              <a:buSzPct val="100000"/>
              <a:buFont typeface="Arial"/>
              <a:buChar char="•"/>
              <a:defRPr b="1">
                <a:solidFill>
                  <a:srgbClr val="002060"/>
                </a:solidFill>
              </a:defRPr>
            </a:pPr>
            <a:r>
              <a:t>functionalPayout</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35" name="Text Box 2"/>
          <p:cNvGrpSpPr/>
          <p:nvPr/>
        </p:nvGrpSpPr>
        <p:grpSpPr>
          <a:xfrm>
            <a:off x="1939300" y="209189"/>
            <a:ext cx="9797176" cy="388437"/>
            <a:chOff x="0" y="0"/>
            <a:chExt cx="9797174" cy="388436"/>
          </a:xfrm>
        </p:grpSpPr>
        <p:sp>
          <p:nvSpPr>
            <p:cNvPr id="133" name="Rectangle"/>
            <p:cNvSpPr/>
            <p:nvPr/>
          </p:nvSpPr>
          <p:spPr>
            <a:xfrm>
              <a:off x="-1" y="0"/>
              <a:ext cx="9797176" cy="388437"/>
            </a:xfrm>
            <a:prstGeom prst="rect">
              <a:avLst/>
            </a:prstGeom>
            <a:solidFill>
              <a:srgbClr val="3B5E8A"/>
            </a:solidFill>
            <a:ln w="12700" cap="flat">
              <a:noFill/>
              <a:miter lim="400000"/>
            </a:ln>
            <a:effectLst/>
          </p:spPr>
          <p:txBody>
            <a:bodyPr wrap="square" lIns="45719" tIns="45719" rIns="45719" bIns="45719" numCol="1" anchor="ctr">
              <a:noAutofit/>
            </a:bodyPr>
            <a:lstStyle/>
            <a:p>
              <a:pPr defTabSz="1219169">
                <a:defRPr b="1" sz="2000">
                  <a:solidFill>
                    <a:srgbClr val="FFFFFF"/>
                  </a:solidFill>
                </a:defRPr>
              </a:pPr>
            </a:p>
          </p:txBody>
        </p:sp>
        <p:sp>
          <p:nvSpPr>
            <p:cNvPr id="134" name="Structured Product – Roadmap Priorities = Products + related CDM objects refactoring"/>
            <p:cNvSpPr txBox="1"/>
            <p:nvPr/>
          </p:nvSpPr>
          <p:spPr>
            <a:xfrm>
              <a:off x="60956" y="8891"/>
              <a:ext cx="9675262" cy="3706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955" tIns="60955" rIns="60955" bIns="60955" numCol="1" anchor="ctr">
              <a:spAutoFit/>
            </a:bodyPr>
            <a:lstStyle>
              <a:lvl1pPr defTabSz="1219169">
                <a:defRPr b="1" sz="2000">
                  <a:solidFill>
                    <a:srgbClr val="FFFFFF"/>
                  </a:solidFill>
                </a:defRPr>
              </a:lvl1pPr>
            </a:lstStyle>
            <a:p>
              <a:pPr/>
              <a:r>
                <a:t>Structured Product – Roadmap Priorities = Products + related CDM objects refactoring</a:t>
              </a:r>
            </a:p>
          </p:txBody>
        </p:sp>
      </p:grpSp>
      <p:sp>
        <p:nvSpPr>
          <p:cNvPr id="136" name="Footer Placeholder 2"/>
          <p:cNvSpPr txBox="1"/>
          <p:nvPr/>
        </p:nvSpPr>
        <p:spPr>
          <a:xfrm>
            <a:off x="7772821" y="6624346"/>
            <a:ext cx="4291571" cy="2257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100"/>
            </a:lvl1pPr>
          </a:lstStyle>
          <a:p>
            <a:pPr/>
            <a:r>
              <a:t>Copyright © 2022 by International Swaps and Derivatives Association, Inc.</a:t>
            </a:r>
          </a:p>
        </p:txBody>
      </p:sp>
      <p:sp>
        <p:nvSpPr>
          <p:cNvPr id="137" name="Slide Number Placeholder 2"/>
          <p:cNvSpPr txBox="1"/>
          <p:nvPr>
            <p:ph type="sldNum" sz="quarter" idx="4294967295"/>
          </p:nvPr>
        </p:nvSpPr>
        <p:spPr>
          <a:xfrm>
            <a:off x="11172418" y="6402530"/>
            <a:ext cx="181383" cy="248305"/>
          </a:xfrm>
          <a:prstGeom prst="rect">
            <a:avLst/>
          </a:prstGeom>
          <a:extLst>
            <a:ext uri="{C572A759-6A51-4108-AA02-DFA0A04FC94B}">
              <ma14:wrappingTextBoxFlag xmlns:ma14="http://schemas.microsoft.com/office/mac/drawingml/2011/main" val="1"/>
            </a:ext>
          </a:extLst>
        </p:spPr>
        <p:txBody>
          <a:bodyPr anchor="t"/>
          <a:lstStyle>
            <a:lvl1pPr>
              <a:defRPr>
                <a:solidFill>
                  <a:srgbClr val="808080"/>
                </a:solidFill>
              </a:defRPr>
            </a:lvl1pPr>
          </a:lstStyle>
          <a:p>
            <a:pPr/>
            <a:fld id="{86CB4B4D-7CA3-9044-876B-883B54F8677D}" type="slidenum"/>
          </a:p>
        </p:txBody>
      </p:sp>
      <p:sp>
        <p:nvSpPr>
          <p:cNvPr id="138" name="QuadreDeText 22"/>
          <p:cNvSpPr txBox="1"/>
          <p:nvPr/>
        </p:nvSpPr>
        <p:spPr>
          <a:xfrm>
            <a:off x="288554" y="701358"/>
            <a:ext cx="11775838" cy="46185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600">
                <a:solidFill>
                  <a:srgbClr val="00B0F0"/>
                </a:solidFill>
              </a:defRPr>
            </a:pPr>
            <a:r>
              <a:t>Methodological Deliverables </a:t>
            </a:r>
            <a:r>
              <a:rPr>
                <a:solidFill>
                  <a:srgbClr val="0070C0"/>
                </a:solidFill>
              </a:rPr>
              <a:t>n°4</a:t>
            </a:r>
            <a:endParaRPr>
              <a:solidFill>
                <a:srgbClr val="0070C0"/>
              </a:solidFill>
            </a:endParaRPr>
          </a:p>
          <a:p>
            <a:pPr>
              <a:defRPr sz="1600">
                <a:solidFill>
                  <a:srgbClr val="002060"/>
                </a:solidFill>
              </a:defRPr>
            </a:pPr>
            <a:r>
              <a:t>Scope of concrete Structured Products in terms of </a:t>
            </a:r>
            <a:r>
              <a:rPr b="1"/>
              <a:t>roadmap priorities </a:t>
            </a:r>
            <a:r>
              <a:t>e.g. </a:t>
            </a:r>
            <a:r>
              <a:rPr b="1"/>
              <a:t>Autocallable first (single/basket, cash/physicall) ?</a:t>
            </a:r>
            <a:endParaRPr b="1"/>
          </a:p>
          <a:p>
            <a:pPr>
              <a:defRPr b="1" sz="1600">
                <a:solidFill>
                  <a:srgbClr val="002060"/>
                </a:solidFill>
              </a:defRPr>
            </a:pPr>
          </a:p>
          <a:p>
            <a:pPr marL="285750" indent="-285750">
              <a:buSzPct val="100000"/>
              <a:buFont typeface="Arial"/>
              <a:buChar char="•"/>
              <a:defRPr b="1" sz="1600">
                <a:solidFill>
                  <a:srgbClr val="002060"/>
                </a:solidFill>
              </a:defRPr>
            </a:pPr>
            <a:r>
              <a:t>“Autocallable” : what does that mean, actually ?</a:t>
            </a:r>
          </a:p>
          <a:p>
            <a:pPr lvl="1" marL="742950" indent="-285750">
              <a:buSzPct val="100000"/>
              <a:buFont typeface="Arial"/>
              <a:buChar char="•"/>
              <a:defRPr b="1" sz="1600">
                <a:solidFill>
                  <a:srgbClr val="002060"/>
                </a:solidFill>
              </a:defRPr>
            </a:pPr>
            <a:r>
              <a:t>per se </a:t>
            </a:r>
            <a:r>
              <a:rPr b="0"/>
              <a:t>= the word refers to a </a:t>
            </a:r>
            <a:r>
              <a:t>Knock-Out feature at Trade level </a:t>
            </a:r>
            <a:r>
              <a:rPr b="0"/>
              <a:t>which means ther is an “existence condition” that would automatically early terminating the whole trade position if the related trigger conditions are met</a:t>
            </a:r>
            <a:endParaRPr b="0"/>
          </a:p>
          <a:p>
            <a:pPr lvl="1" marL="742950" indent="-285750">
              <a:buSzPct val="100000"/>
              <a:buFont typeface="Arial"/>
              <a:buChar char="•"/>
              <a:defRPr b="1" sz="1600">
                <a:solidFill>
                  <a:srgbClr val="002060"/>
                </a:solidFill>
              </a:defRPr>
            </a:pPr>
            <a:r>
              <a:t>practically</a:t>
            </a:r>
            <a:r>
              <a:rPr b="0"/>
              <a:t> for </a:t>
            </a:r>
            <a:r>
              <a:t>OTC</a:t>
            </a:r>
            <a:r>
              <a:rPr b="0"/>
              <a:t> trades = a </a:t>
            </a:r>
            <a:r>
              <a:t>family</a:t>
            </a:r>
            <a:r>
              <a:rPr b="0"/>
              <a:t> of Structured Products </a:t>
            </a:r>
            <a:endParaRPr b="0"/>
          </a:p>
          <a:p>
            <a:pPr lvl="2" marL="1200150" indent="-285750">
              <a:buSzPct val="100000"/>
              <a:buFont typeface="Arial"/>
              <a:buChar char="•"/>
              <a:defRPr sz="1600">
                <a:solidFill>
                  <a:srgbClr val="002060"/>
                </a:solidFill>
              </a:defRPr>
            </a:pPr>
            <a:r>
              <a:t>with these </a:t>
            </a:r>
            <a:r>
              <a:rPr b="1"/>
              <a:t>4 core features </a:t>
            </a:r>
            <a:r>
              <a:t>: </a:t>
            </a:r>
            <a:r>
              <a:rPr b="1"/>
              <a:t>Autocallable + Knock-In Put + Coupon + Financing</a:t>
            </a:r>
            <a:endParaRPr b="1"/>
          </a:p>
          <a:p>
            <a:pPr lvl="2" marL="1200150" indent="-285750">
              <a:buSzPct val="100000"/>
              <a:buFont typeface="Arial"/>
              <a:buChar char="•"/>
              <a:defRPr i="1" sz="1600">
                <a:solidFill>
                  <a:srgbClr val="002060"/>
                </a:solidFill>
              </a:defRPr>
            </a:pPr>
            <a:r>
              <a:t>plus </a:t>
            </a:r>
            <a:r>
              <a:rPr i="0"/>
              <a:t>optionally, </a:t>
            </a:r>
            <a:r>
              <a:rPr b="1" i="0"/>
              <a:t>modular features </a:t>
            </a:r>
            <a:r>
              <a:rPr i="0"/>
              <a:t>e.g. most popular below (non-exhaustive list) :</a:t>
            </a:r>
            <a:endParaRPr i="0"/>
          </a:p>
          <a:p>
            <a:pPr lvl="3" marL="1657350" indent="-285750">
              <a:buSzPct val="100000"/>
              <a:buFont typeface="Arial"/>
              <a:buChar char="•"/>
              <a:defRPr sz="1600">
                <a:solidFill>
                  <a:srgbClr val="002060"/>
                </a:solidFill>
              </a:defRPr>
            </a:pPr>
            <a:r>
              <a:t>Autocallable : KO triggerLevel may be </a:t>
            </a:r>
            <a:r>
              <a:rPr i="1"/>
              <a:t>unique </a:t>
            </a:r>
            <a:r>
              <a:t>or </a:t>
            </a:r>
            <a:r>
              <a:rPr i="1"/>
              <a:t>multiple </a:t>
            </a:r>
            <a:endParaRPr i="1"/>
          </a:p>
          <a:p>
            <a:pPr lvl="3" marL="1657350" indent="-285750">
              <a:buSzPct val="100000"/>
              <a:buFont typeface="Arial"/>
              <a:buChar char="•"/>
              <a:defRPr sz="1600">
                <a:solidFill>
                  <a:srgbClr val="002060"/>
                </a:solidFill>
              </a:defRPr>
            </a:pPr>
            <a:r>
              <a:t>Put KI trigger may be </a:t>
            </a:r>
            <a:r>
              <a:rPr i="1"/>
              <a:t>EUR-Style</a:t>
            </a:r>
            <a:r>
              <a:t> or </a:t>
            </a:r>
            <a:r>
              <a:rPr i="1"/>
              <a:t>US-Style </a:t>
            </a:r>
            <a:r>
              <a:t>and with </a:t>
            </a:r>
            <a:r>
              <a:rPr i="1"/>
              <a:t>LockIn </a:t>
            </a:r>
            <a:r>
              <a:t>effect or not</a:t>
            </a:r>
          </a:p>
          <a:p>
            <a:pPr lvl="3" marL="1657350" indent="-285750">
              <a:buSzPct val="100000"/>
              <a:buFont typeface="Arial"/>
              <a:buChar char="•"/>
              <a:defRPr sz="1600">
                <a:solidFill>
                  <a:srgbClr val="002060"/>
                </a:solidFill>
              </a:defRPr>
            </a:pPr>
            <a:r>
              <a:t>Coupon : may be </a:t>
            </a:r>
            <a:r>
              <a:rPr i="1"/>
              <a:t>“guaranteed” </a:t>
            </a:r>
            <a:r>
              <a:t>or </a:t>
            </a:r>
            <a:r>
              <a:rPr i="1"/>
              <a:t>“conditional” </a:t>
            </a:r>
            <a:r>
              <a:t>(i.e. with KI conditions) and/or with </a:t>
            </a:r>
            <a:r>
              <a:rPr i="1"/>
              <a:t>“memory” </a:t>
            </a:r>
            <a:r>
              <a:t>conditions, etc.</a:t>
            </a:r>
          </a:p>
          <a:p>
            <a:pPr lvl="3" marL="1657350" indent="-285750">
              <a:buSzPct val="100000"/>
              <a:buFont typeface="Arial"/>
              <a:buChar char="•"/>
              <a:defRPr sz="1600">
                <a:solidFill>
                  <a:srgbClr val="002060"/>
                </a:solidFill>
              </a:defRPr>
            </a:pPr>
            <a:r>
              <a:t>Underliers and settlementType features may also be considered as well : </a:t>
            </a:r>
            <a:r>
              <a:rPr i="1"/>
              <a:t>single/basket </a:t>
            </a:r>
            <a:r>
              <a:t>(worstOf), </a:t>
            </a:r>
            <a:r>
              <a:rPr i="1"/>
              <a:t>cash/physical</a:t>
            </a:r>
            <a:r>
              <a:t>, etc.</a:t>
            </a:r>
          </a:p>
          <a:p>
            <a:pPr lvl="1" marL="742950" indent="-285750">
              <a:buSzPct val="100000"/>
              <a:buFont typeface="Arial"/>
              <a:buChar char="•"/>
              <a:defRPr sz="1600">
                <a:solidFill>
                  <a:srgbClr val="002060"/>
                </a:solidFill>
              </a:defRPr>
            </a:pPr>
          </a:p>
          <a:p>
            <a:pPr marL="285750" indent="-285750">
              <a:buSzPct val="100000"/>
              <a:buFont typeface="Arial"/>
              <a:buChar char="•"/>
              <a:defRPr sz="1600">
                <a:solidFill>
                  <a:srgbClr val="002060"/>
                </a:solidFill>
              </a:defRPr>
            </a:pPr>
            <a:r>
              <a:t>Proposal in terms of Roadmap is </a:t>
            </a:r>
            <a:r>
              <a:rPr b="1"/>
              <a:t>1</a:t>
            </a:r>
            <a:r>
              <a:rPr b="1" baseline="30000"/>
              <a:t>st</a:t>
            </a:r>
            <a:r>
              <a:rPr b="1"/>
              <a:t> Product</a:t>
            </a:r>
            <a:r>
              <a:t> </a:t>
            </a:r>
            <a:r>
              <a:rPr b="1"/>
              <a:t>to deliver </a:t>
            </a:r>
            <a:r>
              <a:t>: </a:t>
            </a:r>
          </a:p>
          <a:p>
            <a:pPr lvl="1" marL="742950" indent="-285750">
              <a:buSzPct val="100000"/>
              <a:buFont typeface="Arial"/>
              <a:buChar char="•"/>
              <a:defRPr b="1" sz="1600">
                <a:solidFill>
                  <a:srgbClr val="002060"/>
                </a:solidFill>
              </a:defRPr>
            </a:pPr>
            <a:r>
              <a:t>singleStock, cashSettled, straight Coupon </a:t>
            </a:r>
            <a:r>
              <a:rPr b="0"/>
              <a:t>(basic… either guaranteed or with knockCondition, but with no “memory”)</a:t>
            </a:r>
            <a:endParaRPr b="0"/>
          </a:p>
          <a:p>
            <a:pPr lvl="1" marL="742950" indent="-285750">
              <a:buSzPct val="100000"/>
              <a:buFont typeface="Arial"/>
              <a:buChar char="•"/>
              <a:defRPr sz="1600">
                <a:solidFill>
                  <a:srgbClr val="002060"/>
                </a:solidFill>
              </a:defRPr>
            </a:pPr>
          </a:p>
        </p:txBody>
      </p:sp>
      <p:pic>
        <p:nvPicPr>
          <p:cNvPr id="139" name="Picture 1" descr="Picture 1"/>
          <p:cNvPicPr>
            <a:picLocks noChangeAspect="1"/>
          </p:cNvPicPr>
          <p:nvPr/>
        </p:nvPicPr>
        <p:blipFill>
          <a:blip r:embed="rId2">
            <a:extLst/>
          </a:blip>
          <a:srcRect l="48361" t="1" r="0" b="17233"/>
          <a:stretch>
            <a:fillRect/>
          </a:stretch>
        </p:blipFill>
        <p:spPr>
          <a:xfrm>
            <a:off x="346493" y="209188"/>
            <a:ext cx="1412640" cy="383334"/>
          </a:xfrm>
          <a:prstGeom prst="rect">
            <a:avLst/>
          </a:prstGeom>
          <a:ln w="12700">
            <a:miter lim="400000"/>
          </a:ln>
        </p:spPr>
      </p:pic>
      <p:sp>
        <p:nvSpPr>
          <p:cNvPr id="140" name="ZoneTexte 8"/>
          <p:cNvSpPr txBox="1"/>
          <p:nvPr/>
        </p:nvSpPr>
        <p:spPr>
          <a:xfrm>
            <a:off x="287875" y="5142812"/>
            <a:ext cx="11501848" cy="18570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600">
                <a:solidFill>
                  <a:srgbClr val="00B0F0"/>
                </a:solidFill>
              </a:defRPr>
            </a:pPr>
            <a:r>
              <a:t>Methodological Deliverables </a:t>
            </a:r>
            <a:r>
              <a:rPr>
                <a:solidFill>
                  <a:srgbClr val="0070C0"/>
                </a:solidFill>
              </a:rPr>
              <a:t>n°5</a:t>
            </a:r>
            <a:endParaRPr>
              <a:solidFill>
                <a:srgbClr val="0070C0"/>
              </a:solidFill>
            </a:endParaRPr>
          </a:p>
          <a:p>
            <a:pPr>
              <a:defRPr sz="1600">
                <a:solidFill>
                  <a:srgbClr val="002060"/>
                </a:solidFill>
              </a:defRPr>
            </a:pPr>
            <a:r>
              <a:t>method </a:t>
            </a:r>
            <a:r>
              <a:rPr b="1"/>
              <a:t>“how to challenge” </a:t>
            </a:r>
            <a:r>
              <a:t>our proposals in terms of Final Deliverables with regards to </a:t>
            </a:r>
            <a:r>
              <a:rPr b="1"/>
              <a:t>concrete Structured Products</a:t>
            </a:r>
            <a:r>
              <a:t> </a:t>
            </a:r>
            <a:r>
              <a:rPr b="1"/>
              <a:t>?</a:t>
            </a:r>
            <a:endParaRPr b="1"/>
          </a:p>
          <a:p>
            <a:pPr marL="285750" indent="-285750">
              <a:buSzPct val="100000"/>
              <a:buFont typeface="Arial"/>
              <a:buChar char="•"/>
              <a:defRPr b="1" sz="1600">
                <a:solidFill>
                  <a:srgbClr val="002060"/>
                </a:solidFill>
              </a:defRPr>
            </a:pPr>
          </a:p>
          <a:p>
            <a:pPr marL="285750" indent="-285750">
              <a:buSzPct val="100000"/>
              <a:buFont typeface="Arial"/>
              <a:buChar char="•"/>
              <a:defRPr b="1" sz="1600">
                <a:solidFill>
                  <a:srgbClr val="002060"/>
                </a:solidFill>
              </a:defRPr>
            </a:pPr>
            <a:r>
              <a:t>Any project contributor with an access to potential source ?</a:t>
            </a:r>
          </a:p>
          <a:p>
            <a:pPr marL="285750" indent="-285750">
              <a:buSzPct val="100000"/>
              <a:buFont typeface="Arial"/>
              <a:buChar char="•"/>
              <a:defRPr b="1" sz="1600">
                <a:solidFill>
                  <a:srgbClr val="002060"/>
                </a:solidFill>
              </a:defRPr>
            </a:pPr>
            <a:r>
              <a:t>What about SIX-Exchange where termsheets may be accessed for free ?</a:t>
            </a:r>
          </a:p>
          <a:p>
            <a:pPr marL="285750" indent="-285750">
              <a:buSzPct val="100000"/>
              <a:buFont typeface="Arial"/>
              <a:buChar char="•"/>
              <a:defRPr b="1" sz="1600">
                <a:solidFill>
                  <a:srgbClr val="002060"/>
                </a:solidFill>
              </a:defRPr>
            </a:pPr>
            <a:r>
              <a:t>Other ideas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ZoneTexte 3"/>
          <p:cNvSpPr txBox="1"/>
          <p:nvPr/>
        </p:nvSpPr>
        <p:spPr>
          <a:xfrm>
            <a:off x="2960960" y="1040816"/>
            <a:ext cx="6002989" cy="7062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4800">
                <a:solidFill>
                  <a:srgbClr val="002060"/>
                </a:solidFill>
              </a:defRPr>
            </a:lvl1pPr>
          </a:lstStyle>
          <a:p>
            <a:pPr/>
            <a:r>
              <a:t>Deliverables</a:t>
            </a:r>
          </a:p>
        </p:txBody>
      </p:sp>
      <p:sp>
        <p:nvSpPr>
          <p:cNvPr id="143" name="ZoneTexte 6"/>
          <p:cNvSpPr txBox="1"/>
          <p:nvPr/>
        </p:nvSpPr>
        <p:spPr>
          <a:xfrm>
            <a:off x="1451884" y="3001590"/>
            <a:ext cx="9288232" cy="150148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a:solidFill>
                  <a:srgbClr val="FF0000"/>
                </a:solidFill>
              </a:defRPr>
            </a:pPr>
            <a:r>
              <a:t>Refactoring of : </a:t>
            </a:r>
          </a:p>
          <a:p>
            <a:pPr algn="ctr">
              <a:defRPr>
                <a:solidFill>
                  <a:srgbClr val="FF0000"/>
                </a:solidFill>
              </a:defRPr>
            </a:pPr>
          </a:p>
          <a:p>
            <a:pPr algn="ctr">
              <a:defRPr b="1">
                <a:solidFill>
                  <a:srgbClr val="FF0000"/>
                </a:solidFill>
              </a:defRPr>
            </a:pPr>
            <a:r>
              <a:t>coreWork </a:t>
            </a:r>
            <a:r>
              <a:rPr>
                <a:solidFill>
                  <a:srgbClr val="002060"/>
                </a:solidFill>
              </a:rPr>
              <a:t>: Observable, Knock, capFloor, Multiplier, performancePayout, earlyTermination</a:t>
            </a:r>
            <a:endParaRPr>
              <a:solidFill>
                <a:srgbClr val="002060"/>
              </a:solidFill>
            </a:endParaRPr>
          </a:p>
          <a:p>
            <a:pPr algn="ctr">
              <a:defRPr b="1">
                <a:solidFill>
                  <a:srgbClr val="002060"/>
                </a:solidFill>
              </a:defRPr>
            </a:pPr>
            <a:r>
              <a:t> </a:t>
            </a:r>
          </a:p>
          <a:p>
            <a:pPr algn="ctr">
              <a:defRPr b="1">
                <a:solidFill>
                  <a:srgbClr val="FF0000"/>
                </a:solidFill>
              </a:defRPr>
            </a:pPr>
            <a:r>
              <a:t>extraWork</a:t>
            </a:r>
            <a:r>
              <a:rPr>
                <a:solidFill>
                  <a:srgbClr val="002060"/>
                </a:solidFill>
              </a:rPr>
              <a:t> : optionPayout (if we create the bridge), functionalPayout (is that necessary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47" name="Text Box 2"/>
          <p:cNvGrpSpPr/>
          <p:nvPr/>
        </p:nvGrpSpPr>
        <p:grpSpPr>
          <a:xfrm>
            <a:off x="1838816" y="211330"/>
            <a:ext cx="9925837" cy="388438"/>
            <a:chOff x="0" y="0"/>
            <a:chExt cx="9925835" cy="388436"/>
          </a:xfrm>
        </p:grpSpPr>
        <p:sp>
          <p:nvSpPr>
            <p:cNvPr id="145" name="Rectangle"/>
            <p:cNvSpPr/>
            <p:nvPr/>
          </p:nvSpPr>
          <p:spPr>
            <a:xfrm>
              <a:off x="-1" y="0"/>
              <a:ext cx="9925837" cy="388437"/>
            </a:xfrm>
            <a:prstGeom prst="rect">
              <a:avLst/>
            </a:prstGeom>
            <a:solidFill>
              <a:srgbClr val="3B5E8A"/>
            </a:solidFill>
            <a:ln w="12700" cap="flat">
              <a:noFill/>
              <a:miter lim="400000"/>
            </a:ln>
            <a:effectLst/>
          </p:spPr>
          <p:txBody>
            <a:bodyPr wrap="square" lIns="45719" tIns="45719" rIns="45719" bIns="45719" numCol="1" anchor="ctr">
              <a:noAutofit/>
            </a:bodyPr>
            <a:lstStyle/>
            <a:p>
              <a:pPr defTabSz="1219169">
                <a:defRPr b="1" sz="2000">
                  <a:solidFill>
                    <a:srgbClr val="FFFFFF"/>
                  </a:solidFill>
                </a:defRPr>
              </a:pPr>
            </a:p>
          </p:txBody>
        </p:sp>
        <p:sp>
          <p:nvSpPr>
            <p:cNvPr id="146" name="Structured Products – coreWork Problem Statement is modelling the Payout Amount"/>
            <p:cNvSpPr txBox="1"/>
            <p:nvPr/>
          </p:nvSpPr>
          <p:spPr>
            <a:xfrm>
              <a:off x="60956" y="8891"/>
              <a:ext cx="9803923" cy="3706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955" tIns="60955" rIns="60955" bIns="60955" numCol="1" anchor="ctr">
              <a:spAutoFit/>
            </a:bodyPr>
            <a:lstStyle>
              <a:lvl1pPr defTabSz="1219169">
                <a:defRPr b="1" sz="2000">
                  <a:solidFill>
                    <a:srgbClr val="FFFFFF"/>
                  </a:solidFill>
                </a:defRPr>
              </a:lvl1pPr>
            </a:lstStyle>
            <a:p>
              <a:pPr/>
              <a:r>
                <a:t>Structured Products – coreWork Problem Statement is modelling the Payout Amount</a:t>
              </a:r>
            </a:p>
          </p:txBody>
        </p:sp>
      </p:grpSp>
      <p:sp>
        <p:nvSpPr>
          <p:cNvPr id="148" name="Footer Placeholder 2"/>
          <p:cNvSpPr txBox="1"/>
          <p:nvPr/>
        </p:nvSpPr>
        <p:spPr>
          <a:xfrm>
            <a:off x="7772821" y="6624346"/>
            <a:ext cx="4291571" cy="2257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100"/>
            </a:lvl1pPr>
          </a:lstStyle>
          <a:p>
            <a:pPr/>
            <a:r>
              <a:t>Copyright © 2022 by International Swaps and Derivatives Association, Inc.</a:t>
            </a:r>
          </a:p>
        </p:txBody>
      </p:sp>
      <p:sp>
        <p:nvSpPr>
          <p:cNvPr id="149" name="Slide Number Placeholder 2"/>
          <p:cNvSpPr txBox="1"/>
          <p:nvPr>
            <p:ph type="sldNum" sz="quarter" idx="4294967295"/>
          </p:nvPr>
        </p:nvSpPr>
        <p:spPr>
          <a:xfrm>
            <a:off x="11172418" y="6402530"/>
            <a:ext cx="181383" cy="248305"/>
          </a:xfrm>
          <a:prstGeom prst="rect">
            <a:avLst/>
          </a:prstGeom>
          <a:extLst>
            <a:ext uri="{C572A759-6A51-4108-AA02-DFA0A04FC94B}">
              <ma14:wrappingTextBoxFlag xmlns:ma14="http://schemas.microsoft.com/office/mac/drawingml/2011/main" val="1"/>
            </a:ext>
          </a:extLst>
        </p:spPr>
        <p:txBody>
          <a:bodyPr anchor="t"/>
          <a:lstStyle>
            <a:lvl1pPr>
              <a:defRPr>
                <a:solidFill>
                  <a:srgbClr val="808080"/>
                </a:solidFill>
              </a:defRPr>
            </a:lvl1pPr>
          </a:lstStyle>
          <a:p>
            <a:pPr/>
            <a:fld id="{86CB4B4D-7CA3-9044-876B-883B54F8677D}" type="slidenum"/>
          </a:p>
        </p:txBody>
      </p:sp>
      <p:sp>
        <p:nvSpPr>
          <p:cNvPr id="150" name="QuadreDeText 22"/>
          <p:cNvSpPr txBox="1"/>
          <p:nvPr/>
        </p:nvSpPr>
        <p:spPr>
          <a:xfrm>
            <a:off x="319097" y="987827"/>
            <a:ext cx="11399836" cy="614259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600">
                <a:solidFill>
                  <a:srgbClr val="002060"/>
                </a:solidFill>
              </a:defRPr>
            </a:pPr>
            <a:r>
              <a:t>Further specifying terms involved in </a:t>
            </a:r>
            <a:r>
              <a:rPr b="1"/>
              <a:t>Payout Amount</a:t>
            </a:r>
            <a:r>
              <a:t> definition leads to </a:t>
            </a:r>
            <a:r>
              <a:rPr b="1"/>
              <a:t>problem statement </a:t>
            </a:r>
            <a:r>
              <a:t>:</a:t>
            </a:r>
            <a:endParaRPr b="1"/>
          </a:p>
          <a:p>
            <a:pPr marL="285750" indent="-285750">
              <a:buSzPct val="100000"/>
              <a:buFont typeface="Arial"/>
              <a:buChar char="•"/>
              <a:defRPr sz="1600">
                <a:solidFill>
                  <a:srgbClr val="002060"/>
                </a:solidFill>
              </a:defRPr>
            </a:pPr>
          </a:p>
          <a:p>
            <a:pPr marL="285750" indent="-285750">
              <a:buSzPct val="100000"/>
              <a:buFont typeface="Arial"/>
              <a:buChar char="•"/>
              <a:defRPr b="1" sz="1600">
                <a:solidFill>
                  <a:srgbClr val="002060"/>
                </a:solidFill>
              </a:defRPr>
            </a:pPr>
            <a:r>
              <a:t>Payout Amount </a:t>
            </a:r>
            <a:r>
              <a:rPr b="0"/>
              <a:t>=</a:t>
            </a:r>
            <a:r>
              <a:t> Payout Quantity (PQ) x Payout Formula (PF)</a:t>
            </a:r>
          </a:p>
          <a:p>
            <a:pPr lvl="1" marL="742950" indent="-285750">
              <a:buSzPct val="100000"/>
              <a:buFont typeface="Arial"/>
              <a:buChar char="•"/>
              <a:defRPr b="1" sz="1600">
                <a:solidFill>
                  <a:srgbClr val="002060"/>
                </a:solidFill>
              </a:defRPr>
            </a:pPr>
            <a:r>
              <a:t>per se = </a:t>
            </a:r>
            <a:r>
              <a:rPr b="0"/>
              <a:t>either</a:t>
            </a:r>
            <a:r>
              <a:t> payable cash amount </a:t>
            </a:r>
            <a:r>
              <a:rPr b="0"/>
              <a:t>or </a:t>
            </a:r>
            <a:r>
              <a:t>deliverable assets</a:t>
            </a:r>
            <a:r>
              <a:rPr b="0"/>
              <a:t> (depending on settlementType and perUnitEnum involved)</a:t>
            </a:r>
          </a:p>
          <a:p>
            <a:pPr lvl="1" marL="742950" indent="-285750">
              <a:buSzPct val="100000"/>
              <a:buFont typeface="Arial"/>
              <a:buChar char="•"/>
              <a:defRPr b="1" sz="1600">
                <a:solidFill>
                  <a:srgbClr val="002060"/>
                </a:solidFill>
              </a:defRPr>
            </a:pPr>
            <a:r>
              <a:t>example n°1 </a:t>
            </a:r>
            <a:r>
              <a:rPr b="0"/>
              <a:t>(cash amount) = number of options (PQ) x optionPayout (PF, say Call = max [0; K-S])</a:t>
            </a:r>
            <a:endParaRPr b="0"/>
          </a:p>
          <a:p>
            <a:pPr lvl="1" marL="742950" indent="-285750">
              <a:buSzPct val="100000"/>
              <a:buFont typeface="Arial"/>
              <a:buChar char="•"/>
              <a:defRPr b="1" sz="1600">
                <a:solidFill>
                  <a:srgbClr val="002060"/>
                </a:solidFill>
              </a:defRPr>
            </a:pPr>
            <a:r>
              <a:t>example n°2 </a:t>
            </a:r>
            <a:r>
              <a:rPr b="0"/>
              <a:t>(cash amount) = nominal amount (PQ) x performancePayout (PF, say priceReturn = currentPrice/previousPrice – 1)</a:t>
            </a:r>
            <a:endParaRPr b="0"/>
          </a:p>
          <a:p>
            <a:pPr>
              <a:defRPr b="1" sz="1600">
                <a:solidFill>
                  <a:srgbClr val="002060"/>
                </a:solidFill>
              </a:defRPr>
            </a:pPr>
          </a:p>
          <a:p>
            <a:pPr marL="285750" indent="-285750">
              <a:buSzPct val="100000"/>
              <a:buFont typeface="Arial"/>
              <a:buChar char="•"/>
              <a:defRPr b="1" sz="1600">
                <a:solidFill>
                  <a:srgbClr val="002060"/>
                </a:solidFill>
              </a:defRPr>
            </a:pPr>
            <a:r>
              <a:t>Payout Quantity </a:t>
            </a:r>
          </a:p>
          <a:p>
            <a:pPr lvl="1" marL="742950" indent="-285750">
              <a:buSzPct val="100000"/>
              <a:buFont typeface="Arial"/>
              <a:buChar char="•"/>
              <a:defRPr b="1" sz="1600">
                <a:solidFill>
                  <a:srgbClr val="002060"/>
                </a:solidFill>
              </a:defRPr>
            </a:pPr>
            <a:r>
              <a:t>per se </a:t>
            </a:r>
            <a:r>
              <a:rPr b="0"/>
              <a:t>= a quantitative value with units, which </a:t>
            </a:r>
            <a:r>
              <a:t>business purpose </a:t>
            </a:r>
            <a:r>
              <a:rPr b="0"/>
              <a:t>is to represent the </a:t>
            </a:r>
            <a:r>
              <a:t>size of P&amp;L exposure </a:t>
            </a:r>
            <a:r>
              <a:rPr b="0"/>
              <a:t>of the Trade</a:t>
            </a:r>
            <a:endParaRPr b="0"/>
          </a:p>
          <a:p>
            <a:pPr lvl="1" marL="742950" indent="-285750">
              <a:buSzPct val="100000"/>
              <a:buFont typeface="Arial"/>
              <a:buChar char="•"/>
              <a:defRPr b="1" sz="1600">
                <a:solidFill>
                  <a:srgbClr val="002060"/>
                </a:solidFill>
              </a:defRPr>
            </a:pPr>
            <a:r>
              <a:t>practically</a:t>
            </a:r>
            <a:r>
              <a:rPr b="0"/>
              <a:t> for </a:t>
            </a:r>
            <a:r>
              <a:t>OTC</a:t>
            </a:r>
            <a:r>
              <a:rPr b="0"/>
              <a:t> trades = depending on the product e.g. usual practice : number of units for optionPayout, nominal amount for swaps with performancePayout (though an OTC representation of a trade is natively agnostic to units)</a:t>
            </a:r>
          </a:p>
          <a:p>
            <a:pPr lvl="1" marL="742950" indent="-285750">
              <a:buSzPct val="100000"/>
              <a:buFont typeface="Arial"/>
              <a:buChar char="•"/>
              <a:defRPr b="1" sz="1600">
                <a:solidFill>
                  <a:srgbClr val="002060"/>
                </a:solidFill>
              </a:defRPr>
            </a:pPr>
            <a:r>
              <a:t>CDM representation </a:t>
            </a:r>
            <a:r>
              <a:rPr b="0"/>
              <a:t>= </a:t>
            </a:r>
            <a:r>
              <a:t>OK</a:t>
            </a:r>
            <a:r>
              <a:rPr b="0"/>
              <a:t>,</a:t>
            </a:r>
            <a:r>
              <a:t> </a:t>
            </a:r>
            <a:r>
              <a:rPr b="0"/>
              <a:t>there is a proper </a:t>
            </a:r>
            <a:r>
              <a:t>“payoutQuantity” </a:t>
            </a:r>
            <a:r>
              <a:rPr b="0"/>
              <a:t>object in CDM, attached to each Payout leg</a:t>
            </a:r>
            <a:endParaRPr b="0"/>
          </a:p>
          <a:p>
            <a:pPr lvl="1" marL="742950" indent="-285750">
              <a:buSzPct val="100000"/>
              <a:buFont typeface="Arial"/>
              <a:buChar char="•"/>
              <a:defRPr sz="1600">
                <a:solidFill>
                  <a:srgbClr val="002060"/>
                </a:solidFill>
              </a:defRPr>
            </a:pPr>
          </a:p>
          <a:p>
            <a:pPr marL="285750" indent="-285750">
              <a:buSzPct val="100000"/>
              <a:buFont typeface="Arial"/>
              <a:buChar char="•"/>
              <a:defRPr b="1" sz="1600">
                <a:solidFill>
                  <a:srgbClr val="002060"/>
                </a:solidFill>
              </a:defRPr>
            </a:pPr>
            <a:r>
              <a:t>Payout Formula </a:t>
            </a:r>
          </a:p>
          <a:p>
            <a:pPr lvl="1" marL="742950" indent="-285750">
              <a:buSzPct val="100000"/>
              <a:buFont typeface="Arial"/>
              <a:buChar char="•"/>
              <a:defRPr b="1" sz="1600">
                <a:solidFill>
                  <a:srgbClr val="002060"/>
                </a:solidFill>
              </a:defRPr>
            </a:pPr>
            <a:r>
              <a:t>per se </a:t>
            </a:r>
            <a:r>
              <a:rPr b="0"/>
              <a:t>= mathematical function = description how to aggregate inputs (1..*), in order to return it as an output (1..1)</a:t>
            </a:r>
            <a:endParaRPr b="0"/>
          </a:p>
          <a:p>
            <a:pPr lvl="1" marL="742950" indent="-285750">
              <a:buSzPct val="100000"/>
              <a:buFont typeface="Arial"/>
              <a:buChar char="•"/>
              <a:defRPr b="1" sz="1600">
                <a:solidFill>
                  <a:srgbClr val="002060"/>
                </a:solidFill>
              </a:defRPr>
            </a:pPr>
            <a:r>
              <a:t>practically</a:t>
            </a:r>
            <a:r>
              <a:rPr b="0"/>
              <a:t> for </a:t>
            </a:r>
            <a:r>
              <a:t>OTC</a:t>
            </a:r>
            <a:r>
              <a:rPr b="0"/>
              <a:t> trades = such mathematical function which </a:t>
            </a:r>
            <a:r>
              <a:t>description terms </a:t>
            </a:r>
            <a:r>
              <a:rPr b="0"/>
              <a:t>are defined in </a:t>
            </a:r>
            <a:r>
              <a:t>OTC Trade terms</a:t>
            </a:r>
          </a:p>
          <a:p>
            <a:pPr lvl="1" marL="742950" indent="-285750">
              <a:buSzPct val="100000"/>
              <a:buFont typeface="Arial"/>
              <a:buChar char="•"/>
              <a:defRPr b="1" sz="1600">
                <a:solidFill>
                  <a:srgbClr val="002060"/>
                </a:solidFill>
              </a:defRPr>
            </a:pPr>
            <a:r>
              <a:t>CDM representation </a:t>
            </a:r>
            <a:r>
              <a:rPr b="0"/>
              <a:t>= either </a:t>
            </a:r>
            <a:r>
              <a:t>OK</a:t>
            </a:r>
            <a:r>
              <a:rPr b="0"/>
              <a:t> (“xxxPayout” exists) or </a:t>
            </a:r>
            <a:r>
              <a:t>KO</a:t>
            </a:r>
            <a:r>
              <a:rPr b="0"/>
              <a:t> (no “payoutFormula” exists hence Problem Statement)</a:t>
            </a:r>
            <a:endParaRPr b="0"/>
          </a:p>
          <a:p>
            <a:pPr lvl="2">
              <a:defRPr sz="1600">
                <a:solidFill>
                  <a:srgbClr val="002060"/>
                </a:solidFill>
              </a:defRPr>
            </a:pPr>
          </a:p>
          <a:p>
            <a:pPr lvl="2" marL="1200150" indent="-285750">
              <a:buSzPct val="100000"/>
              <a:buFont typeface="Arial"/>
              <a:buChar char="•"/>
              <a:defRPr sz="1600">
                <a:solidFill>
                  <a:srgbClr val="002060"/>
                </a:solidFill>
              </a:defRPr>
            </a:pPr>
            <a:r>
              <a:t>WHEN the related formula is designated by a CDM class object with a kind of name such as “xxxPayout” e.g. “optionPayout”, “interestRatePayout”, “performancePayout” meaning implicitly </a:t>
            </a:r>
            <a:r>
              <a:rPr b="1"/>
              <a:t>“as per Legacy ISDA Documentation”</a:t>
            </a:r>
          </a:p>
          <a:p>
            <a:pPr lvl="2" marL="1200150" indent="-285750">
              <a:buSzPct val="100000"/>
              <a:buFont typeface="Arial"/>
              <a:buChar char="•"/>
              <a:defRPr sz="1600">
                <a:solidFill>
                  <a:srgbClr val="002060"/>
                </a:solidFill>
              </a:defRPr>
            </a:pPr>
          </a:p>
          <a:p>
            <a:pPr lvl="2" marL="1200150" indent="-285750">
              <a:buSzPct val="100000"/>
              <a:buFont typeface="Arial"/>
              <a:buChar char="•"/>
              <a:defRPr sz="1600">
                <a:solidFill>
                  <a:srgbClr val="002060"/>
                </a:solidFill>
              </a:defRPr>
            </a:pPr>
            <a:r>
              <a:t>ELSE </a:t>
            </a:r>
            <a:r>
              <a:rPr b="1"/>
              <a:t>“problem statement”</a:t>
            </a:r>
            <a:endParaRPr b="1"/>
          </a:p>
          <a:p>
            <a:pPr indent="1165225">
              <a:tabLst>
                <a:tab pos="1155700" algn="l"/>
              </a:tabLst>
              <a:defRPr sz="1600">
                <a:solidFill>
                  <a:srgbClr val="002060"/>
                </a:solidFill>
              </a:defRPr>
            </a:pPr>
            <a:r>
              <a:t>because </a:t>
            </a:r>
            <a:r>
              <a:rPr b="1"/>
              <a:t>no “payoutFormula” object exists </a:t>
            </a:r>
            <a:r>
              <a:t>for modelling any “xxxPayout” beyond current ISDA documentation scope</a:t>
            </a:r>
          </a:p>
        </p:txBody>
      </p:sp>
      <p:pic>
        <p:nvPicPr>
          <p:cNvPr id="151" name="Picture 1" descr="Picture 1"/>
          <p:cNvPicPr>
            <a:picLocks noChangeAspect="1"/>
          </p:cNvPicPr>
          <p:nvPr/>
        </p:nvPicPr>
        <p:blipFill>
          <a:blip r:embed="rId2">
            <a:extLst/>
          </a:blip>
          <a:srcRect l="48361" t="1" r="0" b="17233"/>
          <a:stretch>
            <a:fillRect/>
          </a:stretch>
        </p:blipFill>
        <p:spPr>
          <a:xfrm>
            <a:off x="346493" y="209188"/>
            <a:ext cx="1412640" cy="383334"/>
          </a:xfrm>
          <a:prstGeom prst="rect">
            <a:avLst/>
          </a:prstGeom>
          <a:ln w="12700">
            <a:miter lim="400000"/>
          </a:ln>
        </p:spPr>
      </p:pic>
      <p:sp>
        <p:nvSpPr>
          <p:cNvPr id="152" name="ZoneTexte 8"/>
          <p:cNvSpPr txBox="1"/>
          <p:nvPr/>
        </p:nvSpPr>
        <p:spPr>
          <a:xfrm>
            <a:off x="3067702" y="683083"/>
            <a:ext cx="8823961" cy="24830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b="1" sz="1200">
                <a:solidFill>
                  <a:srgbClr val="FF0000"/>
                </a:solidFill>
              </a:defRPr>
            </a:lvl1pPr>
          </a:lstStyle>
          <a:p>
            <a:pPr/>
            <a:r>
              <a:t>Discussion about this Problem Statement will lead us to the set of objects we propose to refactor as part of the coreWork for the group</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56" name="Text Box 2"/>
          <p:cNvGrpSpPr/>
          <p:nvPr/>
        </p:nvGrpSpPr>
        <p:grpSpPr>
          <a:xfrm>
            <a:off x="1838816" y="211330"/>
            <a:ext cx="9867515" cy="388438"/>
            <a:chOff x="0" y="0"/>
            <a:chExt cx="9867513" cy="388436"/>
          </a:xfrm>
        </p:grpSpPr>
        <p:sp>
          <p:nvSpPr>
            <p:cNvPr id="154" name="Rectangle"/>
            <p:cNvSpPr/>
            <p:nvPr/>
          </p:nvSpPr>
          <p:spPr>
            <a:xfrm>
              <a:off x="-1" y="0"/>
              <a:ext cx="9867515" cy="388437"/>
            </a:xfrm>
            <a:prstGeom prst="rect">
              <a:avLst/>
            </a:prstGeom>
            <a:solidFill>
              <a:srgbClr val="3B5E8A"/>
            </a:solidFill>
            <a:ln w="12700" cap="flat">
              <a:noFill/>
              <a:miter lim="400000"/>
            </a:ln>
            <a:effectLst/>
          </p:spPr>
          <p:txBody>
            <a:bodyPr wrap="square" lIns="45719" tIns="45719" rIns="45719" bIns="45719" numCol="1" anchor="ctr">
              <a:noAutofit/>
            </a:bodyPr>
            <a:lstStyle/>
            <a:p>
              <a:pPr defTabSz="1219169">
                <a:defRPr b="1" sz="2000">
                  <a:solidFill>
                    <a:srgbClr val="FFFFFF"/>
                  </a:solidFill>
                </a:defRPr>
              </a:pPr>
            </a:p>
          </p:txBody>
        </p:sp>
        <p:sp>
          <p:nvSpPr>
            <p:cNvPr id="155" name="Structured Product – “structuredReturn” is the modelling of a generic “broken-line” payout"/>
            <p:cNvSpPr txBox="1"/>
            <p:nvPr/>
          </p:nvSpPr>
          <p:spPr>
            <a:xfrm>
              <a:off x="60956" y="8891"/>
              <a:ext cx="9745601" cy="3706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955" tIns="60955" rIns="60955" bIns="60955" numCol="1" anchor="ctr">
              <a:spAutoFit/>
            </a:bodyPr>
            <a:lstStyle>
              <a:lvl1pPr defTabSz="1219169">
                <a:defRPr b="1" sz="2000">
                  <a:solidFill>
                    <a:srgbClr val="FFFFFF"/>
                  </a:solidFill>
                </a:defRPr>
              </a:lvl1pPr>
            </a:lstStyle>
            <a:p>
              <a:pPr/>
              <a:r>
                <a:t>Structured Product – “structuredReturn” is the modelling of a generic “broken-line” payout</a:t>
              </a:r>
            </a:p>
          </p:txBody>
        </p:sp>
      </p:grpSp>
      <p:sp>
        <p:nvSpPr>
          <p:cNvPr id="157" name="Footer Placeholder 2"/>
          <p:cNvSpPr txBox="1"/>
          <p:nvPr/>
        </p:nvSpPr>
        <p:spPr>
          <a:xfrm>
            <a:off x="7772821" y="6624346"/>
            <a:ext cx="4291571" cy="2257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100"/>
            </a:lvl1pPr>
          </a:lstStyle>
          <a:p>
            <a:pPr/>
            <a:r>
              <a:t>Copyright © 2022 by International Swaps and Derivatives Association, Inc.</a:t>
            </a:r>
          </a:p>
        </p:txBody>
      </p:sp>
      <p:sp>
        <p:nvSpPr>
          <p:cNvPr id="158" name="Slide Number Placeholder 2"/>
          <p:cNvSpPr txBox="1"/>
          <p:nvPr>
            <p:ph type="sldNum" sz="quarter" idx="4294967295"/>
          </p:nvPr>
        </p:nvSpPr>
        <p:spPr>
          <a:xfrm>
            <a:off x="11172418" y="6402530"/>
            <a:ext cx="181383" cy="248305"/>
          </a:xfrm>
          <a:prstGeom prst="rect">
            <a:avLst/>
          </a:prstGeom>
          <a:extLst>
            <a:ext uri="{C572A759-6A51-4108-AA02-DFA0A04FC94B}">
              <ma14:wrappingTextBoxFlag xmlns:ma14="http://schemas.microsoft.com/office/mac/drawingml/2011/main" val="1"/>
            </a:ext>
          </a:extLst>
        </p:spPr>
        <p:txBody>
          <a:bodyPr anchor="t"/>
          <a:lstStyle>
            <a:lvl1pPr>
              <a:defRPr>
                <a:solidFill>
                  <a:srgbClr val="808080"/>
                </a:solidFill>
              </a:defRPr>
            </a:lvl1pPr>
          </a:lstStyle>
          <a:p>
            <a:pPr/>
            <a:fld id="{86CB4B4D-7CA3-9044-876B-883B54F8677D}" type="slidenum"/>
          </a:p>
        </p:txBody>
      </p:sp>
      <p:sp>
        <p:nvSpPr>
          <p:cNvPr id="159" name="QuadreDeText 22"/>
          <p:cNvSpPr txBox="1"/>
          <p:nvPr/>
        </p:nvSpPr>
        <p:spPr>
          <a:xfrm>
            <a:off x="313360" y="696129"/>
            <a:ext cx="6172350" cy="258659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600">
                <a:solidFill>
                  <a:srgbClr val="002060"/>
                </a:solidFill>
              </a:defRPr>
            </a:pPr>
            <a:r>
              <a:t>Broken-Line Payout</a:t>
            </a:r>
          </a:p>
          <a:p>
            <a:pPr marL="285750" indent="-285750">
              <a:buSzPct val="100000"/>
              <a:buFont typeface="Arial"/>
              <a:buChar char="•"/>
              <a:defRPr b="1" sz="1600">
                <a:solidFill>
                  <a:srgbClr val="002060"/>
                </a:solidFill>
              </a:defRPr>
            </a:pPr>
          </a:p>
          <a:p>
            <a:pPr marL="285750" indent="-285750">
              <a:buSzPct val="100000"/>
              <a:buFont typeface="Arial"/>
              <a:buChar char="•"/>
              <a:defRPr b="1" sz="1600">
                <a:solidFill>
                  <a:srgbClr val="002060"/>
                </a:solidFill>
              </a:defRPr>
            </a:pPr>
            <a:r>
              <a:t>Horizontal </a:t>
            </a:r>
            <a:r>
              <a:rPr b="0"/>
              <a:t>axis : </a:t>
            </a:r>
            <a:r>
              <a:t>Observable </a:t>
            </a:r>
            <a:r>
              <a:rPr b="0"/>
              <a:t>value </a:t>
            </a:r>
            <a:endParaRPr b="0"/>
          </a:p>
          <a:p>
            <a:pPr indent="271463">
              <a:defRPr sz="1600">
                <a:solidFill>
                  <a:srgbClr val="002060"/>
                </a:solidFill>
              </a:defRPr>
            </a:pPr>
            <a:r>
              <a:t>i.e. any quantitative data, gross or calculated, on Observed Date/Time </a:t>
            </a:r>
            <a:endParaRPr b="1"/>
          </a:p>
          <a:p>
            <a:pPr marL="285750" indent="-285750">
              <a:buSzPct val="100000"/>
              <a:buFont typeface="Arial"/>
              <a:buChar char="•"/>
              <a:defRPr b="1" sz="1600">
                <a:solidFill>
                  <a:srgbClr val="002060"/>
                </a:solidFill>
              </a:defRPr>
            </a:pPr>
            <a:r>
              <a:t>Vertical</a:t>
            </a:r>
            <a:r>
              <a:rPr b="0"/>
              <a:t> axis : </a:t>
            </a:r>
            <a:r>
              <a:t>Payout Amount </a:t>
            </a:r>
            <a:r>
              <a:rPr b="0"/>
              <a:t>value</a:t>
            </a:r>
            <a:endParaRPr b="0"/>
          </a:p>
          <a:p>
            <a:pPr indent="271463">
              <a:defRPr sz="1600">
                <a:solidFill>
                  <a:srgbClr val="002060"/>
                </a:solidFill>
              </a:defRPr>
            </a:pPr>
            <a:r>
              <a:t>i.e. per 1 unit of the Payout Quantity x Payout Formula (Observable)</a:t>
            </a:r>
            <a:endParaRPr b="1"/>
          </a:p>
          <a:p>
            <a:pPr>
              <a:defRPr b="1" sz="1600">
                <a:solidFill>
                  <a:srgbClr val="002060"/>
                </a:solidFill>
              </a:defRPr>
            </a:pPr>
          </a:p>
          <a:p>
            <a:pPr marL="285750" indent="-285750">
              <a:buSzPct val="100000"/>
              <a:buFont typeface="Arial"/>
              <a:buChar char="•"/>
              <a:defRPr sz="1600">
                <a:solidFill>
                  <a:srgbClr val="002060"/>
                </a:solidFill>
              </a:defRPr>
            </a:pPr>
            <a:r>
              <a:t>resulting </a:t>
            </a:r>
            <a:r>
              <a:rPr b="1"/>
              <a:t>Graph </a:t>
            </a:r>
            <a:r>
              <a:t>= “oriented segments” in series = </a:t>
            </a:r>
            <a:r>
              <a:rPr b="1"/>
              <a:t>“broken-line”</a:t>
            </a:r>
            <a:endParaRPr b="1"/>
          </a:p>
          <a:p>
            <a:pPr marL="285750" indent="-285750">
              <a:buSzPct val="100000"/>
              <a:buFont typeface="Arial"/>
              <a:buChar char="•"/>
              <a:defRPr sz="1600">
                <a:solidFill>
                  <a:srgbClr val="002060"/>
                </a:solidFill>
              </a:defRPr>
            </a:pPr>
          </a:p>
        </p:txBody>
      </p:sp>
      <p:pic>
        <p:nvPicPr>
          <p:cNvPr id="160" name="Picture 1" descr="Picture 1"/>
          <p:cNvPicPr>
            <a:picLocks noChangeAspect="1"/>
          </p:cNvPicPr>
          <p:nvPr/>
        </p:nvPicPr>
        <p:blipFill>
          <a:blip r:embed="rId2">
            <a:extLst/>
          </a:blip>
          <a:srcRect l="48361" t="1" r="0" b="17233"/>
          <a:stretch>
            <a:fillRect/>
          </a:stretch>
        </p:blipFill>
        <p:spPr>
          <a:xfrm>
            <a:off x="346493" y="209188"/>
            <a:ext cx="1412640" cy="383334"/>
          </a:xfrm>
          <a:prstGeom prst="rect">
            <a:avLst/>
          </a:prstGeom>
          <a:ln w="12700">
            <a:miter lim="400000"/>
          </a:ln>
        </p:spPr>
      </p:pic>
      <p:sp>
        <p:nvSpPr>
          <p:cNvPr id="161" name="QuadreDeText 22"/>
          <p:cNvSpPr txBox="1"/>
          <p:nvPr/>
        </p:nvSpPr>
        <p:spPr>
          <a:xfrm>
            <a:off x="182118" y="2957598"/>
            <a:ext cx="7696326" cy="41105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600">
                <a:solidFill>
                  <a:srgbClr val="002060"/>
                </a:solidFill>
              </a:defRPr>
            </a:pPr>
            <a:r>
              <a:t>Functional components</a:t>
            </a:r>
          </a:p>
          <a:p>
            <a:pPr marL="285750" indent="-285750">
              <a:buSzPct val="100000"/>
              <a:buFont typeface="Arial"/>
              <a:buChar char="•"/>
              <a:defRPr i="1" sz="1600">
                <a:solidFill>
                  <a:srgbClr val="002060"/>
                </a:solidFill>
              </a:defRPr>
            </a:pPr>
          </a:p>
          <a:p>
            <a:pPr marL="285750" indent="-285750">
              <a:buSzPct val="100000"/>
              <a:buFont typeface="Arial"/>
              <a:buChar char="•"/>
              <a:defRPr i="1" sz="1600">
                <a:solidFill>
                  <a:srgbClr val="002060"/>
                </a:solidFill>
              </a:defRPr>
            </a:pPr>
            <a:r>
              <a:t>When</a:t>
            </a:r>
            <a:r>
              <a:rPr b="1" i="0"/>
              <a:t> synthetic </a:t>
            </a:r>
            <a:r>
              <a:rPr i="0"/>
              <a:t>representation is used for booking</a:t>
            </a:r>
            <a:endParaRPr i="0"/>
          </a:p>
          <a:p>
            <a:pPr marL="285750" indent="-285750">
              <a:buSzPct val="100000"/>
              <a:buFont typeface="Arial"/>
              <a:buChar char="•"/>
              <a:defRPr i="1" sz="1600">
                <a:solidFill>
                  <a:srgbClr val="002060"/>
                </a:solidFill>
              </a:defRPr>
            </a:pPr>
            <a:r>
              <a:t>Then </a:t>
            </a:r>
            <a:r>
              <a:rPr i="0"/>
              <a:t>modelling is any kinds of options strategy/combination :</a:t>
            </a:r>
            <a:endParaRPr i="0"/>
          </a:p>
          <a:p>
            <a:pPr lvl="1">
              <a:defRPr sz="1600">
                <a:solidFill>
                  <a:srgbClr val="002060"/>
                </a:solidFill>
              </a:defRPr>
            </a:pPr>
            <a:r>
              <a:t>= </a:t>
            </a:r>
            <a:r>
              <a:rPr b="1"/>
              <a:t>optionPayout (1..*)</a:t>
            </a:r>
            <a:endParaRPr b="1" i="1"/>
          </a:p>
          <a:p>
            <a:pPr marL="285750" indent="-285750">
              <a:buSzPct val="100000"/>
              <a:buFont typeface="Arial"/>
              <a:buChar char="•"/>
              <a:defRPr i="1" sz="1600">
                <a:solidFill>
                  <a:srgbClr val="002060"/>
                </a:solidFill>
              </a:defRPr>
            </a:pPr>
          </a:p>
          <a:p>
            <a:pPr marL="285750" indent="-285750">
              <a:buSzPct val="100000"/>
              <a:buFont typeface="Arial"/>
              <a:buChar char="•"/>
              <a:defRPr i="1" sz="1600">
                <a:solidFill>
                  <a:srgbClr val="002060"/>
                </a:solidFill>
              </a:defRPr>
            </a:pPr>
            <a:r>
              <a:t>Else </a:t>
            </a:r>
            <a:r>
              <a:rPr b="1"/>
              <a:t>explicit </a:t>
            </a:r>
            <a:r>
              <a:rPr i="0"/>
              <a:t>representation is used for booking</a:t>
            </a:r>
          </a:p>
          <a:p>
            <a:pPr marL="285750" indent="-285750">
              <a:buSzPct val="100000"/>
              <a:buFont typeface="Arial"/>
              <a:buChar char="•"/>
              <a:defRPr i="1" sz="1600">
                <a:solidFill>
                  <a:srgbClr val="002060"/>
                </a:solidFill>
              </a:defRPr>
            </a:pPr>
            <a:r>
              <a:t>Then</a:t>
            </a:r>
            <a:r>
              <a:rPr i="0"/>
              <a:t> </a:t>
            </a:r>
            <a:r>
              <a:rPr b="1" i="0"/>
              <a:t>core</a:t>
            </a:r>
            <a:r>
              <a:rPr i="0"/>
              <a:t> modelling </a:t>
            </a:r>
            <a:endParaRPr i="0"/>
          </a:p>
          <a:p>
            <a:pPr lvl="1">
              <a:defRPr sz="1600">
                <a:solidFill>
                  <a:srgbClr val="002060"/>
                </a:solidFill>
              </a:defRPr>
            </a:pPr>
            <a:r>
              <a:t>= </a:t>
            </a:r>
            <a:r>
              <a:rPr b="1"/>
              <a:t>structuredPayout (1..1)</a:t>
            </a:r>
            <a:endParaRPr b="1">
              <a:solidFill>
                <a:srgbClr val="0070C0"/>
              </a:solidFill>
            </a:endParaRPr>
          </a:p>
          <a:p>
            <a:pPr lvl="1">
              <a:defRPr sz="1600">
                <a:solidFill>
                  <a:srgbClr val="002060"/>
                </a:solidFill>
              </a:defRPr>
            </a:pPr>
            <a:r>
              <a:t>= </a:t>
            </a:r>
            <a:r>
              <a:rPr b="1"/>
              <a:t>performancePayout </a:t>
            </a:r>
            <a:r>
              <a:t>(</a:t>
            </a:r>
            <a:r>
              <a:rPr b="1"/>
              <a:t>1</a:t>
            </a:r>
            <a:r>
              <a:t>..*) +              </a:t>
            </a:r>
            <a:r>
              <a:rPr b="1"/>
              <a:t>basicStructuredTerms</a:t>
            </a:r>
            <a:r>
              <a:t> (1..1)</a:t>
            </a:r>
          </a:p>
          <a:p>
            <a:pPr lvl="1">
              <a:defRPr sz="1600">
                <a:solidFill>
                  <a:srgbClr val="002060"/>
                </a:solidFill>
              </a:defRPr>
            </a:pPr>
          </a:p>
          <a:p>
            <a:pPr lvl="1">
              <a:defRPr sz="1600">
                <a:solidFill>
                  <a:srgbClr val="002060"/>
                </a:solidFill>
              </a:defRPr>
            </a:pPr>
            <a:r>
              <a:t>= </a:t>
            </a:r>
            <a:r>
              <a:rPr b="1"/>
              <a:t>performancePayout </a:t>
            </a:r>
            <a:r>
              <a:t>(</a:t>
            </a:r>
            <a:r>
              <a:rPr b="1"/>
              <a:t>1</a:t>
            </a:r>
            <a:r>
              <a:t>..*) +</a:t>
            </a:r>
            <a:r>
              <a:rPr b="1"/>
              <a:t>  knock </a:t>
            </a:r>
            <a:r>
              <a:t>(0..*) +</a:t>
            </a:r>
            <a:r>
              <a:rPr b="1"/>
              <a:t> capFloor </a:t>
            </a:r>
            <a:r>
              <a:t>(0..*) +</a:t>
            </a:r>
            <a:r>
              <a:rPr b="1"/>
              <a:t> multiplier </a:t>
            </a:r>
            <a:r>
              <a:t>(0..*)</a:t>
            </a:r>
          </a:p>
          <a:p>
            <a:pPr lvl="1">
              <a:defRPr i="1" sz="1600">
                <a:solidFill>
                  <a:srgbClr val="002060"/>
                </a:solidFill>
              </a:defRPr>
            </a:pPr>
          </a:p>
          <a:p>
            <a:pPr marL="285750" indent="-285750">
              <a:buSzPct val="100000"/>
              <a:buFont typeface="Arial"/>
              <a:buChar char="•"/>
              <a:defRPr i="1" sz="1600">
                <a:solidFill>
                  <a:srgbClr val="002060"/>
                </a:solidFill>
              </a:defRPr>
            </a:pPr>
            <a:r>
              <a:t>And</a:t>
            </a:r>
            <a:r>
              <a:rPr i="0"/>
              <a:t> </a:t>
            </a:r>
            <a:r>
              <a:rPr b="1" i="0"/>
              <a:t>extended</a:t>
            </a:r>
            <a:r>
              <a:rPr i="0"/>
              <a:t> modelling </a:t>
            </a:r>
            <a:endParaRPr i="0"/>
          </a:p>
          <a:p>
            <a:pPr indent="442912">
              <a:defRPr sz="1600">
                <a:solidFill>
                  <a:srgbClr val="002060"/>
                </a:solidFill>
              </a:defRPr>
            </a:pPr>
            <a:r>
              <a:t>= </a:t>
            </a:r>
            <a:r>
              <a:rPr b="1"/>
              <a:t>core </a:t>
            </a:r>
            <a:r>
              <a:t>modeling + </a:t>
            </a:r>
            <a:r>
              <a:rPr b="1"/>
              <a:t>structuredReturn</a:t>
            </a:r>
            <a:r>
              <a:t> (0..1)</a:t>
            </a:r>
          </a:p>
        </p:txBody>
      </p:sp>
      <p:pic>
        <p:nvPicPr>
          <p:cNvPr id="162" name="Image 14" descr="Image 14"/>
          <p:cNvPicPr>
            <a:picLocks noChangeAspect="1"/>
          </p:cNvPicPr>
          <p:nvPr/>
        </p:nvPicPr>
        <p:blipFill>
          <a:blip r:embed="rId3">
            <a:extLst/>
          </a:blip>
          <a:stretch>
            <a:fillRect/>
          </a:stretch>
        </p:blipFill>
        <p:spPr>
          <a:xfrm>
            <a:off x="6562852" y="665825"/>
            <a:ext cx="5578683" cy="3719745"/>
          </a:xfrm>
          <a:prstGeom prst="rect">
            <a:avLst/>
          </a:prstGeom>
          <a:ln w="12700">
            <a:miter lim="400000"/>
          </a:ln>
        </p:spPr>
      </p:pic>
      <p:pic>
        <p:nvPicPr>
          <p:cNvPr id="163" name="Image 23" descr="Image 23"/>
          <p:cNvPicPr>
            <a:picLocks noChangeAspect="1"/>
          </p:cNvPicPr>
          <p:nvPr/>
        </p:nvPicPr>
        <p:blipFill>
          <a:blip r:embed="rId4">
            <a:extLst/>
          </a:blip>
          <a:stretch>
            <a:fillRect/>
          </a:stretch>
        </p:blipFill>
        <p:spPr>
          <a:xfrm>
            <a:off x="7727101" y="3860432"/>
            <a:ext cx="4414435" cy="2408101"/>
          </a:xfrm>
          <a:prstGeom prst="rect">
            <a:avLst/>
          </a:prstGeom>
          <a:ln w="12700">
            <a:miter lim="400000"/>
          </a:ln>
        </p:spPr>
      </p:pic>
      <p:sp>
        <p:nvSpPr>
          <p:cNvPr id="164" name="Accolade fermante 2"/>
          <p:cNvSpPr/>
          <p:nvPr/>
        </p:nvSpPr>
        <p:spPr>
          <a:xfrm rot="16200000">
            <a:off x="4990356" y="3667622"/>
            <a:ext cx="355241" cy="39550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965" y="0"/>
                  <a:pt x="10800" y="72"/>
                  <a:pt x="10800" y="162"/>
                </a:cubicBezTo>
                <a:lnTo>
                  <a:pt x="10800" y="10285"/>
                </a:lnTo>
                <a:cubicBezTo>
                  <a:pt x="10800" y="10374"/>
                  <a:pt x="15635" y="10446"/>
                  <a:pt x="21600" y="10446"/>
                </a:cubicBezTo>
                <a:cubicBezTo>
                  <a:pt x="15635" y="10446"/>
                  <a:pt x="10800" y="10519"/>
                  <a:pt x="10800" y="10608"/>
                </a:cubicBezTo>
                <a:lnTo>
                  <a:pt x="10800" y="21438"/>
                </a:lnTo>
                <a:cubicBezTo>
                  <a:pt x="10800" y="21528"/>
                  <a:pt x="5965" y="21600"/>
                  <a:pt x="0" y="21600"/>
                </a:cubicBezTo>
              </a:path>
            </a:pathLst>
          </a:custGeom>
          <a:ln w="19050">
            <a:solidFill>
              <a:schemeClr val="accent6"/>
            </a:solidFill>
            <a:miter/>
          </a:ln>
        </p:spPr>
        <p:txBody>
          <a:bodyPr lIns="45719" rIns="45719" anchor="ctr"/>
          <a:lstStyle/>
          <a:p>
            <a:pPr algn="ct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68" name="Text Box 2"/>
          <p:cNvGrpSpPr/>
          <p:nvPr/>
        </p:nvGrpSpPr>
        <p:grpSpPr>
          <a:xfrm>
            <a:off x="1731002" y="211330"/>
            <a:ext cx="10269416" cy="388438"/>
            <a:chOff x="0" y="0"/>
            <a:chExt cx="10269415" cy="388436"/>
          </a:xfrm>
        </p:grpSpPr>
        <p:sp>
          <p:nvSpPr>
            <p:cNvPr id="166" name="Rectangle"/>
            <p:cNvSpPr/>
            <p:nvPr/>
          </p:nvSpPr>
          <p:spPr>
            <a:xfrm>
              <a:off x="-1" y="0"/>
              <a:ext cx="10269417" cy="388437"/>
            </a:xfrm>
            <a:prstGeom prst="rect">
              <a:avLst/>
            </a:prstGeom>
            <a:solidFill>
              <a:srgbClr val="3B5E8A"/>
            </a:solidFill>
            <a:ln w="12700" cap="flat">
              <a:noFill/>
              <a:miter lim="400000"/>
            </a:ln>
            <a:effectLst/>
          </p:spPr>
          <p:txBody>
            <a:bodyPr wrap="square" lIns="45719" tIns="45719" rIns="45719" bIns="45719" numCol="1" anchor="ctr">
              <a:noAutofit/>
            </a:bodyPr>
            <a:lstStyle/>
            <a:p>
              <a:pPr defTabSz="1219169">
                <a:defRPr b="1" sz="2000">
                  <a:solidFill>
                    <a:srgbClr val="FFFFFF"/>
                  </a:solidFill>
                </a:defRPr>
              </a:pPr>
            </a:p>
          </p:txBody>
        </p:sp>
        <p:sp>
          <p:nvSpPr>
            <p:cNvPr id="167" name="Structured Product – benefits of the “bridge” between “structuredReturn” and “optionPayout”"/>
            <p:cNvSpPr txBox="1"/>
            <p:nvPr/>
          </p:nvSpPr>
          <p:spPr>
            <a:xfrm>
              <a:off x="60956" y="8891"/>
              <a:ext cx="10147503" cy="3706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955" tIns="60955" rIns="60955" bIns="60955" numCol="1" anchor="ctr">
              <a:spAutoFit/>
            </a:bodyPr>
            <a:lstStyle>
              <a:lvl1pPr defTabSz="1219169">
                <a:defRPr b="1" sz="2000">
                  <a:solidFill>
                    <a:srgbClr val="FFFFFF"/>
                  </a:solidFill>
                </a:defRPr>
              </a:lvl1pPr>
            </a:lstStyle>
            <a:p>
              <a:pPr/>
              <a:r>
                <a:t>Structured Product – benefits of the “bridge” between “structuredReturn” and “optionPayout”</a:t>
              </a:r>
            </a:p>
          </p:txBody>
        </p:sp>
      </p:grpSp>
      <p:sp>
        <p:nvSpPr>
          <p:cNvPr id="169" name="Footer Placeholder 2"/>
          <p:cNvSpPr txBox="1"/>
          <p:nvPr/>
        </p:nvSpPr>
        <p:spPr>
          <a:xfrm>
            <a:off x="7772821" y="6624346"/>
            <a:ext cx="4291571" cy="2257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100"/>
            </a:lvl1pPr>
          </a:lstStyle>
          <a:p>
            <a:pPr/>
            <a:r>
              <a:t>Copyright © 2022 by International Swaps and Derivatives Association, Inc.</a:t>
            </a:r>
          </a:p>
        </p:txBody>
      </p:sp>
      <p:sp>
        <p:nvSpPr>
          <p:cNvPr id="170" name="Slide Number Placeholder 2"/>
          <p:cNvSpPr txBox="1"/>
          <p:nvPr>
            <p:ph type="sldNum" sz="quarter" idx="4294967295"/>
          </p:nvPr>
        </p:nvSpPr>
        <p:spPr>
          <a:xfrm>
            <a:off x="11172418" y="6402530"/>
            <a:ext cx="181383" cy="248305"/>
          </a:xfrm>
          <a:prstGeom prst="rect">
            <a:avLst/>
          </a:prstGeom>
          <a:extLst>
            <a:ext uri="{C572A759-6A51-4108-AA02-DFA0A04FC94B}">
              <ma14:wrappingTextBoxFlag xmlns:ma14="http://schemas.microsoft.com/office/mac/drawingml/2011/main" val="1"/>
            </a:ext>
          </a:extLst>
        </p:spPr>
        <p:txBody>
          <a:bodyPr anchor="t"/>
          <a:lstStyle>
            <a:lvl1pPr>
              <a:defRPr>
                <a:solidFill>
                  <a:srgbClr val="808080"/>
                </a:solidFill>
              </a:defRPr>
            </a:lvl1pPr>
          </a:lstStyle>
          <a:p>
            <a:pPr/>
            <a:fld id="{86CB4B4D-7CA3-9044-876B-883B54F8677D}" type="slidenum"/>
          </a:p>
        </p:txBody>
      </p:sp>
      <p:sp>
        <p:nvSpPr>
          <p:cNvPr id="171" name="QuadreDeText 22"/>
          <p:cNvSpPr txBox="1"/>
          <p:nvPr/>
        </p:nvSpPr>
        <p:spPr>
          <a:xfrm>
            <a:off x="402277" y="682094"/>
            <a:ext cx="11641338" cy="665059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600">
                <a:solidFill>
                  <a:srgbClr val="002060"/>
                </a:solidFill>
              </a:defRPr>
            </a:pPr>
            <a:r>
              <a:t>Background : compare options which payout exposure is defined in Quantity Units vs, Nominal Amount</a:t>
            </a:r>
          </a:p>
          <a:p>
            <a:pPr marL="285750" indent="-285750">
              <a:buSzPct val="100000"/>
              <a:buFont typeface="Arial"/>
              <a:buChar char="•"/>
              <a:defRPr b="1" sz="1600">
                <a:solidFill>
                  <a:srgbClr val="002060"/>
                </a:solidFill>
              </a:defRPr>
            </a:pPr>
          </a:p>
          <a:p>
            <a:pPr marL="285750" indent="-285750">
              <a:buSzPct val="100000"/>
              <a:buFont typeface="Arial"/>
              <a:buChar char="•"/>
              <a:defRPr sz="1600">
                <a:solidFill>
                  <a:srgbClr val="002060"/>
                </a:solidFill>
              </a:defRPr>
            </a:pPr>
            <a:r>
              <a:t>WHEN </a:t>
            </a:r>
            <a:r>
              <a:rPr b="1"/>
              <a:t>exposure = Quantity Units </a:t>
            </a:r>
            <a:r>
              <a:t>(perUnit &lt;&gt; currency) e.g. number of options</a:t>
            </a:r>
          </a:p>
          <a:p>
            <a:pPr marL="285750" indent="-285750">
              <a:buSzPct val="100000"/>
              <a:buFont typeface="Arial"/>
              <a:buChar char="•"/>
              <a:defRPr sz="1600">
                <a:solidFill>
                  <a:srgbClr val="002060"/>
                </a:solidFill>
              </a:defRPr>
            </a:pPr>
            <a:r>
              <a:t>THEN options payout amount = Quantity x max (0 ; </a:t>
            </a:r>
            <a:r>
              <a:rPr b="1"/>
              <a:t>StrikeDifferential)</a:t>
            </a:r>
            <a:endParaRPr b="1"/>
          </a:p>
          <a:p>
            <a:pPr lvl="1" marL="742950" indent="-285750">
              <a:buSzPct val="100000"/>
              <a:buFont typeface="Arial"/>
              <a:buChar char="•"/>
              <a:defRPr sz="1600">
                <a:solidFill>
                  <a:srgbClr val="002060"/>
                </a:solidFill>
              </a:defRPr>
            </a:pPr>
            <a:r>
              <a:t>where</a:t>
            </a:r>
            <a:r>
              <a:rPr b="1"/>
              <a:t> StrikeDifferential </a:t>
            </a:r>
            <a:r>
              <a:t>is an amount of money (perUnit = currency) made of strikePrice vs. observablePrice</a:t>
            </a:r>
          </a:p>
          <a:p>
            <a:pPr lvl="2" marL="1200150" indent="-285750">
              <a:buSzPct val="100000"/>
              <a:buFont typeface="Arial"/>
              <a:buChar char="•"/>
              <a:defRPr sz="1600">
                <a:solidFill>
                  <a:srgbClr val="002060"/>
                </a:solidFill>
              </a:defRPr>
            </a:pPr>
            <a:r>
              <a:t>and either StrikeDifferential = </a:t>
            </a:r>
            <a:r>
              <a:rPr b="1"/>
              <a:t>Strike – Observable</a:t>
            </a:r>
            <a:r>
              <a:t>, then the optionType is a </a:t>
            </a:r>
            <a:r>
              <a:rPr b="1"/>
              <a:t>Put</a:t>
            </a:r>
            <a:endParaRPr b="1"/>
          </a:p>
          <a:p>
            <a:pPr lvl="2" marL="1200150" indent="-285750">
              <a:buSzPct val="100000"/>
              <a:buFont typeface="Arial"/>
              <a:buChar char="•"/>
              <a:defRPr sz="1600">
                <a:solidFill>
                  <a:srgbClr val="002060"/>
                </a:solidFill>
              </a:defRPr>
            </a:pPr>
            <a:r>
              <a:t>else = </a:t>
            </a:r>
            <a:r>
              <a:rPr b="1"/>
              <a:t>Observable – Strike,</a:t>
            </a:r>
            <a:r>
              <a:t> then the optionType is a </a:t>
            </a:r>
            <a:r>
              <a:rPr b="1"/>
              <a:t>Call</a:t>
            </a:r>
            <a:endParaRPr b="1"/>
          </a:p>
          <a:p>
            <a:pPr lvl="2" marL="1200150" indent="-285750">
              <a:buSzPct val="100000"/>
              <a:buFont typeface="Arial"/>
              <a:buChar char="•"/>
              <a:defRPr sz="1600">
                <a:solidFill>
                  <a:srgbClr val="002060"/>
                </a:solidFill>
              </a:defRPr>
            </a:pPr>
          </a:p>
          <a:p>
            <a:pPr marL="285750" indent="-285750">
              <a:buSzPct val="100000"/>
              <a:buFont typeface="Arial"/>
              <a:buChar char="•"/>
              <a:defRPr sz="1600">
                <a:solidFill>
                  <a:srgbClr val="002060"/>
                </a:solidFill>
              </a:defRPr>
            </a:pPr>
            <a:r>
              <a:t>WHEN</a:t>
            </a:r>
            <a:r>
              <a:rPr b="1"/>
              <a:t> exposure = Nominal Amount </a:t>
            </a:r>
            <a:r>
              <a:t>(perUnit = currency)</a:t>
            </a:r>
            <a:endParaRPr b="1"/>
          </a:p>
          <a:p>
            <a:pPr marL="285750" indent="-285750">
              <a:buSzPct val="100000"/>
              <a:buFont typeface="Arial"/>
              <a:buChar char="•"/>
              <a:defRPr sz="1600">
                <a:solidFill>
                  <a:srgbClr val="002060"/>
                </a:solidFill>
              </a:defRPr>
            </a:pPr>
            <a:r>
              <a:t>THEN options payout amount = Nominal Amount x max (0 ; </a:t>
            </a:r>
            <a:r>
              <a:rPr b="1"/>
              <a:t>performanceReturn)</a:t>
            </a:r>
            <a:endParaRPr b="1"/>
          </a:p>
          <a:p>
            <a:pPr lvl="1" marL="742950" indent="-285750">
              <a:buSzPct val="100000"/>
              <a:buFont typeface="Arial"/>
              <a:buChar char="•"/>
              <a:defRPr sz="1600">
                <a:solidFill>
                  <a:srgbClr val="002060"/>
                </a:solidFill>
              </a:defRPr>
            </a:pPr>
            <a:r>
              <a:t>where</a:t>
            </a:r>
            <a:r>
              <a:rPr b="1"/>
              <a:t> performanceReturn </a:t>
            </a:r>
            <a:r>
              <a:t>is a rate in % (perUnit &lt;&gt; currency) made of strikeReturn vs. observableReturn</a:t>
            </a:r>
          </a:p>
          <a:p>
            <a:pPr lvl="2" marL="1200150" indent="-285750">
              <a:buSzPct val="100000"/>
              <a:buFont typeface="Arial"/>
              <a:buChar char="•"/>
              <a:defRPr sz="1600">
                <a:solidFill>
                  <a:srgbClr val="002060"/>
                </a:solidFill>
              </a:defRPr>
            </a:pPr>
            <a:r>
              <a:t>and either performanceReturn = </a:t>
            </a:r>
            <a:r>
              <a:rPr b="1"/>
              <a:t>Strike – Return, </a:t>
            </a:r>
            <a:r>
              <a:t>then</a:t>
            </a:r>
            <a:r>
              <a:rPr b="1"/>
              <a:t> </a:t>
            </a:r>
            <a:r>
              <a:t>it is “bearish” thus would equal to a </a:t>
            </a:r>
            <a:r>
              <a:rPr b="1"/>
              <a:t>Put </a:t>
            </a:r>
            <a:r>
              <a:t>if associated with a </a:t>
            </a:r>
            <a:r>
              <a:rPr b="1"/>
              <a:t>floor@0</a:t>
            </a:r>
            <a:endParaRPr b="1"/>
          </a:p>
          <a:p>
            <a:pPr lvl="2" marL="1200150" indent="-285750">
              <a:buSzPct val="100000"/>
              <a:buFont typeface="Arial"/>
              <a:buChar char="•"/>
              <a:defRPr sz="1600">
                <a:solidFill>
                  <a:srgbClr val="002060"/>
                </a:solidFill>
              </a:defRPr>
            </a:pPr>
            <a:r>
              <a:t>else =</a:t>
            </a:r>
            <a:r>
              <a:rPr b="1"/>
              <a:t> Return – Strike</a:t>
            </a:r>
            <a:r>
              <a:t>, then it is “bullish” thus would equal to a </a:t>
            </a:r>
            <a:r>
              <a:rPr b="1"/>
              <a:t>Call </a:t>
            </a:r>
            <a:r>
              <a:t>if associated with a </a:t>
            </a:r>
            <a:r>
              <a:rPr b="1"/>
              <a:t>floor@0</a:t>
            </a:r>
            <a:endParaRPr b="1"/>
          </a:p>
          <a:p>
            <a:pPr lvl="2" marL="1200150" indent="-285750">
              <a:buSzPct val="100000"/>
              <a:buFont typeface="Arial"/>
              <a:buChar char="•"/>
              <a:defRPr sz="1600">
                <a:solidFill>
                  <a:srgbClr val="002060"/>
                </a:solidFill>
              </a:defRPr>
            </a:pPr>
          </a:p>
          <a:p>
            <a:pPr>
              <a:defRPr b="1" sz="1600">
                <a:solidFill>
                  <a:srgbClr val="002060"/>
                </a:solidFill>
              </a:defRPr>
            </a:pPr>
            <a:r>
              <a:t>How to apply the “bridge” for standard cases i.e. when Strike = 100% observablePrice</a:t>
            </a:r>
          </a:p>
          <a:p>
            <a:pPr marL="285750" indent="-285750">
              <a:buSzPct val="100000"/>
              <a:buFont typeface="Arial"/>
              <a:buChar char="•"/>
              <a:defRPr b="1" sz="1600">
                <a:solidFill>
                  <a:srgbClr val="002060"/>
                </a:solidFill>
              </a:defRPr>
            </a:pPr>
          </a:p>
          <a:p>
            <a:pPr marL="285750" indent="-285750">
              <a:buSzPct val="100000"/>
              <a:buFont typeface="Arial"/>
              <a:buChar char="•"/>
              <a:defRPr sz="1600">
                <a:solidFill>
                  <a:srgbClr val="002060"/>
                </a:solidFill>
              </a:defRPr>
            </a:pPr>
            <a:r>
              <a:t>Put = Quantity x </a:t>
            </a:r>
            <a:r>
              <a:rPr b="1"/>
              <a:t>Strike</a:t>
            </a:r>
            <a:r>
              <a:t> / </a:t>
            </a:r>
            <a:r>
              <a:rPr b="1"/>
              <a:t>Strike </a:t>
            </a:r>
            <a:r>
              <a:t>x [max (0 ; Strike – Observable) </a:t>
            </a:r>
          </a:p>
          <a:p>
            <a:pPr lvl="1">
              <a:tabLst>
                <a:tab pos="711200" algn="l"/>
              </a:tabLst>
              <a:defRPr b="1" sz="1600">
                <a:solidFill>
                  <a:srgbClr val="002060"/>
                </a:solidFill>
              </a:defRPr>
            </a:pPr>
            <a:r>
              <a:t>=	</a:t>
            </a:r>
            <a:r>
              <a:rPr b="0"/>
              <a:t>Quantity x </a:t>
            </a:r>
            <a:r>
              <a:t>Strike </a:t>
            </a:r>
            <a:r>
              <a:rPr b="0"/>
              <a:t>x [max (0 ; Strike/</a:t>
            </a:r>
            <a:r>
              <a:t>Strike </a:t>
            </a:r>
            <a:r>
              <a:rPr b="0"/>
              <a:t>– Observable/</a:t>
            </a:r>
            <a:r>
              <a:t>Strike)</a:t>
            </a:r>
          </a:p>
          <a:p>
            <a:pPr lvl="1">
              <a:tabLst>
                <a:tab pos="711200" algn="l"/>
              </a:tabLst>
              <a:defRPr b="1" sz="1600">
                <a:solidFill>
                  <a:srgbClr val="002060"/>
                </a:solidFill>
              </a:defRPr>
            </a:pPr>
            <a:r>
              <a:t>=	Nominal Amount </a:t>
            </a:r>
            <a:r>
              <a:rPr b="0"/>
              <a:t>x [max (0 ; </a:t>
            </a:r>
            <a:r>
              <a:t>100% – Return</a:t>
            </a:r>
            <a:r>
              <a:rPr b="0"/>
              <a:t>)</a:t>
            </a:r>
            <a:endParaRPr b="0"/>
          </a:p>
          <a:p>
            <a:pPr lvl="1">
              <a:tabLst>
                <a:tab pos="711200" algn="l"/>
              </a:tabLst>
              <a:defRPr b="1" sz="1600">
                <a:solidFill>
                  <a:srgbClr val="002060"/>
                </a:solidFill>
              </a:defRPr>
            </a:pPr>
          </a:p>
          <a:p>
            <a:pPr marL="285750" indent="-285750">
              <a:buSzPct val="100000"/>
              <a:buFont typeface="Arial"/>
              <a:buChar char="•"/>
              <a:defRPr sz="1600">
                <a:solidFill>
                  <a:srgbClr val="002060"/>
                </a:solidFill>
              </a:defRPr>
            </a:pPr>
            <a:r>
              <a:t>Call = Quantity x </a:t>
            </a:r>
            <a:r>
              <a:rPr b="1"/>
              <a:t>Strike</a:t>
            </a:r>
            <a:r>
              <a:t> / </a:t>
            </a:r>
            <a:r>
              <a:rPr b="1"/>
              <a:t>Strike </a:t>
            </a:r>
            <a:r>
              <a:t>x [max (0 ; Observable – Strike) ; here performanceReturn = </a:t>
            </a:r>
            <a:r>
              <a:rPr b="1"/>
              <a:t>priceReturn as per ISDA Standard</a:t>
            </a:r>
          </a:p>
          <a:p>
            <a:pPr lvl="1">
              <a:tabLst>
                <a:tab pos="711200" algn="l"/>
              </a:tabLst>
              <a:defRPr b="1" sz="1600">
                <a:solidFill>
                  <a:srgbClr val="002060"/>
                </a:solidFill>
              </a:defRPr>
            </a:pPr>
            <a:r>
              <a:t>=	</a:t>
            </a:r>
            <a:r>
              <a:rPr b="0"/>
              <a:t>Quantity x </a:t>
            </a:r>
            <a:r>
              <a:t>Strike </a:t>
            </a:r>
            <a:r>
              <a:rPr b="0"/>
              <a:t>x [max (0 ; Observable/</a:t>
            </a:r>
            <a:r>
              <a:t>Strike </a:t>
            </a:r>
            <a:r>
              <a:rPr b="0"/>
              <a:t>–</a:t>
            </a:r>
            <a:r>
              <a:t> </a:t>
            </a:r>
            <a:r>
              <a:rPr b="0"/>
              <a:t>Strike/</a:t>
            </a:r>
            <a:r>
              <a:t>Strike</a:t>
            </a:r>
            <a:r>
              <a:rPr b="0"/>
              <a:t>)</a:t>
            </a:r>
            <a:endParaRPr b="0"/>
          </a:p>
          <a:p>
            <a:pPr lvl="1">
              <a:tabLst>
                <a:tab pos="711200" algn="l"/>
              </a:tabLst>
              <a:defRPr b="1" sz="1600">
                <a:solidFill>
                  <a:srgbClr val="002060"/>
                </a:solidFill>
              </a:defRPr>
            </a:pPr>
            <a:r>
              <a:t>=	Nominal Amount </a:t>
            </a:r>
            <a:r>
              <a:rPr b="0"/>
              <a:t>x [max (0 ; </a:t>
            </a:r>
            <a:r>
              <a:t>Return – 100%</a:t>
            </a:r>
            <a:r>
              <a:rPr b="0"/>
              <a:t>)</a:t>
            </a:r>
            <a:r>
              <a:t> </a:t>
            </a:r>
          </a:p>
          <a:p>
            <a:pPr lvl="1">
              <a:tabLst>
                <a:tab pos="711200" algn="l"/>
              </a:tabLst>
              <a:defRPr sz="1600">
                <a:solidFill>
                  <a:srgbClr val="002060"/>
                </a:solidFill>
              </a:defRPr>
            </a:pPr>
            <a:r>
              <a:t>info : here </a:t>
            </a:r>
            <a:r>
              <a:rPr b="1"/>
              <a:t>“Return – 100%” </a:t>
            </a:r>
            <a:r>
              <a:t>is actually the </a:t>
            </a:r>
            <a:r>
              <a:rPr i="1"/>
              <a:t>vanilla case </a:t>
            </a:r>
            <a:r>
              <a:t>referred to as </a:t>
            </a:r>
            <a:r>
              <a:rPr b="1"/>
              <a:t>“priceReturn” </a:t>
            </a:r>
            <a:r>
              <a:t>as per </a:t>
            </a:r>
            <a:r>
              <a:rPr i="1"/>
              <a:t>ISDA standard documentation</a:t>
            </a:r>
            <a:endParaRPr i="1"/>
          </a:p>
          <a:p>
            <a:pPr lvl="1">
              <a:tabLst>
                <a:tab pos="711200" algn="l"/>
              </a:tabLst>
              <a:defRPr sz="1600">
                <a:solidFill>
                  <a:srgbClr val="002060"/>
                </a:solidFill>
              </a:defRPr>
            </a:pPr>
          </a:p>
        </p:txBody>
      </p:sp>
      <p:pic>
        <p:nvPicPr>
          <p:cNvPr id="172" name="Picture 1" descr="Picture 1"/>
          <p:cNvPicPr>
            <a:picLocks noChangeAspect="1"/>
          </p:cNvPicPr>
          <p:nvPr/>
        </p:nvPicPr>
        <p:blipFill>
          <a:blip r:embed="rId2">
            <a:extLst/>
          </a:blip>
          <a:srcRect l="48361" t="1" r="0" b="17233"/>
          <a:stretch>
            <a:fillRect/>
          </a:stretch>
        </p:blipFill>
        <p:spPr>
          <a:xfrm>
            <a:off x="191582" y="211329"/>
            <a:ext cx="1412640" cy="383334"/>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