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9" autoAdjust="0"/>
    <p:restoredTop sz="86432" autoAdjust="0"/>
  </p:normalViewPr>
  <p:slideViewPr>
    <p:cSldViewPr snapToGrid="0" showGuides="1">
      <p:cViewPr varScale="1">
        <p:scale>
          <a:sx n="74" d="100"/>
          <a:sy n="74" d="100"/>
        </p:scale>
        <p:origin x="113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16820511271358"/>
          <c:y val="5.0925925925925923E-2"/>
          <c:w val="0.44947814823903048"/>
          <c:h val="0.80808690580344122"/>
        </c:manualLayout>
      </c:layout>
      <c:lineChart>
        <c:grouping val="standard"/>
        <c:varyColors val="0"/>
        <c:ser>
          <c:idx val="1"/>
          <c:order val="0"/>
          <c:tx>
            <c:strRef>
              <c:f>Sheet1!$G$1</c:f>
              <c:strCache>
                <c:ptCount val="1"/>
                <c:pt idx="0">
                  <c:v>Population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</c:numCache>
            </c:numRef>
          </c:cat>
          <c:val>
            <c:numRef>
              <c:f>Sheet1!$G$2:$G$101</c:f>
              <c:numCache>
                <c:formatCode>0.000</c:formatCode>
                <c:ptCount val="100"/>
                <c:pt idx="0">
                  <c:v>1</c:v>
                </c:pt>
                <c:pt idx="1">
                  <c:v>1.0189457480197104</c:v>
                </c:pt>
                <c:pt idx="2">
                  <c:v>1.0385393056699748</c:v>
                </c:pt>
                <c:pt idx="3">
                  <c:v>1.0589081661434812</c:v>
                </c:pt>
                <c:pt idx="4">
                  <c:v>1.0801269823130151</c:v>
                </c:pt>
                <c:pt idx="5">
                  <c:v>1.1022299874765298</c:v>
                </c:pt>
                <c:pt idx="6">
                  <c:v>1.1251442558861695</c:v>
                </c:pt>
                <c:pt idx="7">
                  <c:v>1.1486995117828904</c:v>
                </c:pt>
                <c:pt idx="8">
                  <c:v>1.1726598124359726</c:v>
                </c:pt>
                <c:pt idx="9">
                  <c:v>1.1968384032445791</c:v>
                </c:pt>
                <c:pt idx="10">
                  <c:v>1.2212001055200883</c:v>
                </c:pt>
                <c:pt idx="11">
                  <c:v>1.2457455353997642</c:v>
                </c:pt>
                <c:pt idx="12">
                  <c:v>1.2703683834927029</c:v>
                </c:pt>
                <c:pt idx="13">
                  <c:v>1.2949536944335389</c:v>
                </c:pt>
                <c:pt idx="14">
                  <c:v>1.3194330815139796</c:v>
                </c:pt>
                <c:pt idx="15">
                  <c:v>1.343750695853055</c:v>
                </c:pt>
                <c:pt idx="16">
                  <c:v>1.3679560593620947</c:v>
                </c:pt>
                <c:pt idx="17">
                  <c:v>1.392222307259227</c:v>
                </c:pt>
                <c:pt idx="18">
                  <c:v>1.4167942491534387</c:v>
                </c:pt>
                <c:pt idx="19">
                  <c:v>1.4418593644558608</c:v>
                </c:pt>
                <c:pt idx="20">
                  <c:v>1.4674082797942851</c:v>
                </c:pt>
                <c:pt idx="21">
                  <c:v>1.4934088777605135</c:v>
                </c:pt>
                <c:pt idx="22">
                  <c:v>1.5199893828261597</c:v>
                </c:pt>
                <c:pt idx="23">
                  <c:v>1.5473006994593663</c:v>
                </c:pt>
                <c:pt idx="24">
                  <c:v>1.5754101813277834</c:v>
                </c:pt>
                <c:pt idx="25">
                  <c:v>1.6044045892908767</c:v>
                </c:pt>
                <c:pt idx="26">
                  <c:v>1.6341454978432708</c:v>
                </c:pt>
                <c:pt idx="27">
                  <c:v>1.664193545485289</c:v>
                </c:pt>
                <c:pt idx="28">
                  <c:v>1.6939542852483704</c:v>
                </c:pt>
                <c:pt idx="29">
                  <c:v>1.7229950509911107</c:v>
                </c:pt>
                <c:pt idx="30">
                  <c:v>1.7511524861274292</c:v>
                </c:pt>
                <c:pt idx="31">
                  <c:v>1.7785246234326957</c:v>
                </c:pt>
                <c:pt idx="32">
                  <c:v>1.8052652190717748</c:v>
                </c:pt>
                <c:pt idx="33">
                  <c:v>1.8316420006958649</c:v>
                </c:pt>
                <c:pt idx="34">
                  <c:v>1.8578601944098978</c:v>
                </c:pt>
                <c:pt idx="35">
                  <c:v>1.8839543262174556</c:v>
                </c:pt>
                <c:pt idx="36">
                  <c:v>1.909878612753475</c:v>
                </c:pt>
                <c:pt idx="37">
                  <c:v>1.9356716885735961</c:v>
                </c:pt>
                <c:pt idx="38">
                  <c:v>1.9613667513476771</c:v>
                </c:pt>
                <c:pt idx="39">
                  <c:v>1.9870002505272333</c:v>
                </c:pt>
                <c:pt idx="40">
                  <c:v>2.0125942958988188</c:v>
                </c:pt>
                <c:pt idx="41">
                  <c:v>2.0381928043035327</c:v>
                </c:pt>
                <c:pt idx="42">
                  <c:v>2.0638771333519501</c:v>
                </c:pt>
                <c:pt idx="43">
                  <c:v>2.0897433438567625</c:v>
                </c:pt>
                <c:pt idx="44">
                  <c:v>2.115859684420955</c:v>
                </c:pt>
                <c:pt idx="45">
                  <c:v>2.1422552008224907</c:v>
                </c:pt>
                <c:pt idx="46">
                  <c:v>2.1689152749217717</c:v>
                </c:pt>
                <c:pt idx="47">
                  <c:v>2.1958060524827201</c:v>
                </c:pt>
                <c:pt idx="48">
                  <c:v>2.22287029645579</c:v>
                </c:pt>
                <c:pt idx="49">
                  <c:v>2.2500568309002711</c:v>
                </c:pt>
                <c:pt idx="50">
                  <c:v>2.2773449836832249</c:v>
                </c:pt>
                <c:pt idx="51">
                  <c:v>2.3047182183920278</c:v>
                </c:pt>
                <c:pt idx="52">
                  <c:v>2.3321303163226363</c:v>
                </c:pt>
                <c:pt idx="53">
                  <c:v>2.3595278184304296</c:v>
                </c:pt>
                <c:pt idx="54">
                  <c:v>2.3868598531238665</c:v>
                </c:pt>
                <c:pt idx="55">
                  <c:v>2.4141008534556465</c:v>
                </c:pt>
                <c:pt idx="56">
                  <c:v>2.4412163513164509</c:v>
                </c:pt>
                <c:pt idx="57">
                  <c:v>2.4681362503383646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34-433A-AA11-7C0C8C8562D5}"/>
            </c:ext>
          </c:extLst>
        </c:ser>
        <c:ser>
          <c:idx val="2"/>
          <c:order val="1"/>
          <c:tx>
            <c:strRef>
              <c:f>Sheet1!$H$1</c:f>
              <c:strCache>
                <c:ptCount val="1"/>
                <c:pt idx="0">
                  <c:v>Production cereals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</c:numCache>
            </c:numRef>
          </c:cat>
          <c:val>
            <c:numRef>
              <c:f>Sheet1!$H$2:$H$101</c:f>
              <c:numCache>
                <c:formatCode>0.000</c:formatCode>
                <c:ptCount val="100"/>
                <c:pt idx="0">
                  <c:v>1</c:v>
                </c:pt>
                <c:pt idx="1">
                  <c:v>1.0644315282625165</c:v>
                </c:pt>
                <c:pt idx="2">
                  <c:v>1.0826471702600455</c:v>
                </c:pt>
                <c:pt idx="3">
                  <c:v>1.1417983477291651</c:v>
                </c:pt>
                <c:pt idx="4">
                  <c:v>1.1388091653020611</c:v>
                </c:pt>
                <c:pt idx="5">
                  <c:v>1.2297538351440482</c:v>
                </c:pt>
                <c:pt idx="6">
                  <c:v>1.2819176737147424</c:v>
                </c:pt>
                <c:pt idx="7">
                  <c:v>1.3236550829897984</c:v>
                </c:pt>
                <c:pt idx="8">
                  <c:v>1.3354238930729281</c:v>
                </c:pt>
                <c:pt idx="9">
                  <c:v>1.3599530389561185</c:v>
                </c:pt>
                <c:pt idx="10">
                  <c:v>1.4821598585502196</c:v>
                </c:pt>
                <c:pt idx="11">
                  <c:v>1.4351873546530103</c:v>
                </c:pt>
                <c:pt idx="12">
                  <c:v>1.5475597575729862</c:v>
                </c:pt>
                <c:pt idx="13">
                  <c:v>1.5128162890503858</c:v>
                </c:pt>
                <c:pt idx="14">
                  <c:v>1.5507402671810582</c:v>
                </c:pt>
                <c:pt idx="15">
                  <c:v>1.6692375073905354</c:v>
                </c:pt>
                <c:pt idx="16">
                  <c:v>1.6608362187715797</c:v>
                </c:pt>
                <c:pt idx="17">
                  <c:v>1.8041583939262231</c:v>
                </c:pt>
                <c:pt idx="18">
                  <c:v>1.7533894601698059</c:v>
                </c:pt>
                <c:pt idx="19">
                  <c:v>1.7675427506769763</c:v>
                </c:pt>
                <c:pt idx="20">
                  <c:v>1.8615926251992123</c:v>
                </c:pt>
                <c:pt idx="21">
                  <c:v>1.9301974546457703</c:v>
                </c:pt>
                <c:pt idx="22">
                  <c:v>1.8553936758544594</c:v>
                </c:pt>
                <c:pt idx="23">
                  <c:v>2.0376880094613634</c:v>
                </c:pt>
                <c:pt idx="24">
                  <c:v>2.0769700125725805</c:v>
                </c:pt>
                <c:pt idx="25">
                  <c:v>2.0915464056294115</c:v>
                </c:pt>
                <c:pt idx="26">
                  <c:v>2.0202781870981763</c:v>
                </c:pt>
                <c:pt idx="27">
                  <c:v>1.9702123468045132</c:v>
                </c:pt>
                <c:pt idx="28">
                  <c:v>2.1341218877147772</c:v>
                </c:pt>
                <c:pt idx="29">
                  <c:v>2.2257753257173341</c:v>
                </c:pt>
                <c:pt idx="30">
                  <c:v>2.1557296168247198</c:v>
                </c:pt>
                <c:pt idx="31">
                  <c:v>2.2505913278031775</c:v>
                </c:pt>
                <c:pt idx="32">
                  <c:v>2.1714229959141513</c:v>
                </c:pt>
                <c:pt idx="33">
                  <c:v>2.2281491911720686</c:v>
                </c:pt>
                <c:pt idx="34">
                  <c:v>2.1659852030475419</c:v>
                </c:pt>
                <c:pt idx="35">
                  <c:v>2.3507428219354889</c:v>
                </c:pt>
                <c:pt idx="36">
                  <c:v>2.3899094323018391</c:v>
                </c:pt>
                <c:pt idx="37">
                  <c:v>2.3781711191578134</c:v>
                </c:pt>
                <c:pt idx="38">
                  <c:v>2.3749109197318261</c:v>
                </c:pt>
                <c:pt idx="39">
                  <c:v>2.3477195628111533</c:v>
                </c:pt>
                <c:pt idx="40">
                  <c:v>2.400383147704837</c:v>
                </c:pt>
                <c:pt idx="41">
                  <c:v>2.3419417921384054</c:v>
                </c:pt>
                <c:pt idx="42">
                  <c:v>2.3648171057324592</c:v>
                </c:pt>
                <c:pt idx="43">
                  <c:v>2.606812228854277</c:v>
                </c:pt>
                <c:pt idx="44">
                  <c:v>2.5844942456249114</c:v>
                </c:pt>
                <c:pt idx="45">
                  <c:v>2.5722456897915995</c:v>
                </c:pt>
                <c:pt idx="46">
                  <c:v>2.6773668758030778</c:v>
                </c:pt>
                <c:pt idx="47">
                  <c:v>2.8749292393350627</c:v>
                </c:pt>
                <c:pt idx="48">
                  <c:v>2.8416775320897947</c:v>
                </c:pt>
                <c:pt idx="49">
                  <c:v>2.8138735609768619</c:v>
                </c:pt>
                <c:pt idx="50">
                  <c:v>2.9515752319082837</c:v>
                </c:pt>
                <c:pt idx="51">
                  <c:v>2.9244042211057235</c:v>
                </c:pt>
                <c:pt idx="52">
                  <c:v>3.1578487845984449</c:v>
                </c:pt>
                <c:pt idx="53">
                  <c:v>3.2164762385497263</c:v>
                </c:pt>
                <c:pt idx="54">
                  <c:v>3.2499971472555096</c:v>
                </c:pt>
                <c:pt idx="55">
                  <c:v>3.3511227666748344</c:v>
                </c:pt>
                <c:pt idx="56">
                  <c:v>3.4443903790853923</c:v>
                </c:pt>
                <c:pt idx="57">
                  <c:v>3.3788943819745798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34-433A-AA11-7C0C8C8562D5}"/>
            </c:ext>
          </c:extLst>
        </c:ser>
        <c:ser>
          <c:idx val="3"/>
          <c:order val="2"/>
          <c:tx>
            <c:strRef>
              <c:f>Sheet1!$I$1</c:f>
              <c:strCache>
                <c:ptCount val="1"/>
                <c:pt idx="0">
                  <c:v>Yield cereals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</c:numCache>
            </c:numRef>
          </c:cat>
          <c:val>
            <c:numRef>
              <c:f>Sheet1!$I$2:$I$101</c:f>
              <c:numCache>
                <c:formatCode>0.000</c:formatCode>
                <c:ptCount val="100"/>
                <c:pt idx="0">
                  <c:v>1</c:v>
                </c:pt>
                <c:pt idx="1">
                  <c:v>1.0549203454395908</c:v>
                </c:pt>
                <c:pt idx="2">
                  <c:v>1.0641924861884269</c:v>
                </c:pt>
                <c:pt idx="3">
                  <c:v>1.1039196994153611</c:v>
                </c:pt>
                <c:pt idx="4">
                  <c:v>1.1060410196793238</c:v>
                </c:pt>
                <c:pt idx="5">
                  <c:v>1.189939032145247</c:v>
                </c:pt>
                <c:pt idx="6">
                  <c:v>1.2217829509016029</c:v>
                </c:pt>
                <c:pt idx="7">
                  <c:v>1.2536067600975929</c:v>
                </c:pt>
                <c:pt idx="8">
                  <c:v>1.2627692788273996</c:v>
                </c:pt>
                <c:pt idx="9">
                  <c:v>1.3046507222957155</c:v>
                </c:pt>
                <c:pt idx="10">
                  <c:v>1.3982753420948073</c:v>
                </c:pt>
                <c:pt idx="11">
                  <c:v>1.3731523660447225</c:v>
                </c:pt>
                <c:pt idx="12">
                  <c:v>1.4339515739992774</c:v>
                </c:pt>
                <c:pt idx="13">
                  <c:v>1.3986306110384445</c:v>
                </c:pt>
                <c:pt idx="14">
                  <c:v>1.4134145448706856</c:v>
                </c:pt>
                <c:pt idx="15">
                  <c:v>1.4971362837941449</c:v>
                </c:pt>
                <c:pt idx="16">
                  <c:v>1.4966439563250169</c:v>
                </c:pt>
                <c:pt idx="17">
                  <c:v>1.6351032313771194</c:v>
                </c:pt>
                <c:pt idx="18">
                  <c:v>1.6080816660584016</c:v>
                </c:pt>
                <c:pt idx="19">
                  <c:v>1.5970006996667161</c:v>
                </c:pt>
                <c:pt idx="20">
                  <c:v>1.6603250818524</c:v>
                </c:pt>
                <c:pt idx="21">
                  <c:v>1.7508936743098471</c:v>
                </c:pt>
                <c:pt idx="22">
                  <c:v>1.7060192700308487</c:v>
                </c:pt>
                <c:pt idx="23">
                  <c:v>1.846791966890216</c:v>
                </c:pt>
                <c:pt idx="24">
                  <c:v>1.8687615721514714</c:v>
                </c:pt>
                <c:pt idx="25">
                  <c:v>1.8893274635251489</c:v>
                </c:pt>
                <c:pt idx="26">
                  <c:v>1.8768161812536808</c:v>
                </c:pt>
                <c:pt idx="27">
                  <c:v>1.8178616380108512</c:v>
                </c:pt>
                <c:pt idx="28">
                  <c:v>1.9429146067117755</c:v>
                </c:pt>
                <c:pt idx="29">
                  <c:v>2.0380402650867553</c:v>
                </c:pt>
                <c:pt idx="30">
                  <c:v>1.9834872872263758</c:v>
                </c:pt>
                <c:pt idx="31">
                  <c:v>2.057614196835118</c:v>
                </c:pt>
                <c:pt idx="32">
                  <c:v>2.0252536711818441</c:v>
                </c:pt>
                <c:pt idx="33">
                  <c:v>2.0769068594050961</c:v>
                </c:pt>
                <c:pt idx="34">
                  <c:v>2.0477159610055384</c:v>
                </c:pt>
                <c:pt idx="35">
                  <c:v>2.17612831270353</c:v>
                </c:pt>
                <c:pt idx="36">
                  <c:v>2.2093383110618481</c:v>
                </c:pt>
                <c:pt idx="37">
                  <c:v>2.2643172727822671</c:v>
                </c:pt>
                <c:pt idx="38">
                  <c:v>2.2962587226262969</c:v>
                </c:pt>
                <c:pt idx="39">
                  <c:v>2.2630280359123156</c:v>
                </c:pt>
                <c:pt idx="40">
                  <c:v>2.3130210009618941</c:v>
                </c:pt>
                <c:pt idx="41">
                  <c:v>2.2937236340355573</c:v>
                </c:pt>
                <c:pt idx="42">
                  <c:v>2.2858074563431576</c:v>
                </c:pt>
                <c:pt idx="43">
                  <c:v>2.4956560546797628</c:v>
                </c:pt>
                <c:pt idx="44">
                  <c:v>2.4143233130396342</c:v>
                </c:pt>
                <c:pt idx="45">
                  <c:v>2.4432303603802317</c:v>
                </c:pt>
                <c:pt idx="46">
                  <c:v>2.4943796740766575</c:v>
                </c:pt>
                <c:pt idx="47">
                  <c:v>2.6154286344281865</c:v>
                </c:pt>
                <c:pt idx="48">
                  <c:v>2.6302460402259213</c:v>
                </c:pt>
                <c:pt idx="49">
                  <c:v>2.6279988278040154</c:v>
                </c:pt>
                <c:pt idx="50">
                  <c:v>2.7090743318643331</c:v>
                </c:pt>
                <c:pt idx="51">
                  <c:v>2.6753450816900655</c:v>
                </c:pt>
                <c:pt idx="52">
                  <c:v>2.8254510242204276</c:v>
                </c:pt>
                <c:pt idx="53">
                  <c:v>2.878999035753564</c:v>
                </c:pt>
                <c:pt idx="54">
                  <c:v>2.8964265122292217</c:v>
                </c:pt>
                <c:pt idx="55">
                  <c:v>2.962246546730877</c:v>
                </c:pt>
                <c:pt idx="56">
                  <c:v>3.0394877278021011</c:v>
                </c:pt>
                <c:pt idx="57">
                  <c:v>3.0071970548633056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34-433A-AA11-7C0C8C8562D5}"/>
            </c:ext>
          </c:extLst>
        </c:ser>
        <c:ser>
          <c:idx val="0"/>
          <c:order val="3"/>
          <c:tx>
            <c:strRef>
              <c:f>Sheet1!$J$1</c:f>
              <c:strCache>
                <c:ptCount val="1"/>
                <c:pt idx="0">
                  <c:v>Population proj. (UN)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Sheet1!$A$2:$A$101</c:f>
              <c:numCache>
                <c:formatCode>General</c:formatCode>
                <c:ptCount val="10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</c:numCache>
            </c:numRef>
          </c:cat>
          <c:val>
            <c:numRef>
              <c:f>Sheet1!$J$2:$J$101</c:f>
              <c:numCache>
                <c:formatCode>General</c:formatCode>
                <c:ptCount val="100"/>
                <c:pt idx="58" formatCode="0.000">
                  <c:v>2.4947795975237885</c:v>
                </c:pt>
                <c:pt idx="59" formatCode="0.000">
                  <c:v>2.5210844990544987</c:v>
                </c:pt>
                <c:pt idx="60" formatCode="0.000">
                  <c:v>2.5470130707362477</c:v>
                </c:pt>
                <c:pt idx="61" formatCode="0.000">
                  <c:v>2.5725598818284561</c:v>
                </c:pt>
                <c:pt idx="62" formatCode="0.000">
                  <c:v>2.5977383431004286</c:v>
                </c:pt>
                <c:pt idx="63" formatCode="0.000">
                  <c:v>2.6225794965501787</c:v>
                </c:pt>
                <c:pt idx="64" formatCode="0.000">
                  <c:v>2.647105987567048</c:v>
                </c:pt>
                <c:pt idx="65" formatCode="0.000">
                  <c:v>2.67131137727405</c:v>
                </c:pt>
                <c:pt idx="66" formatCode="0.000">
                  <c:v>2.6951811426204886</c:v>
                </c:pt>
                <c:pt idx="67" formatCode="0.000">
                  <c:v>2.7187221073669945</c:v>
                </c:pt>
                <c:pt idx="68" formatCode="0.000">
                  <c:v>2.7419436571761779</c:v>
                </c:pt>
                <c:pt idx="69" formatCode="0.000">
                  <c:v>2.7648512548083501</c:v>
                </c:pt>
                <c:pt idx="70" formatCode="0.000">
                  <c:v>2.7874468644638291</c:v>
                </c:pt>
                <c:pt idx="71" formatCode="0.000">
                  <c:v>2.8097243053640746</c:v>
                </c:pt>
                <c:pt idx="72" formatCode="0.000">
                  <c:v>2.8316709468568839</c:v>
                </c:pt>
                <c:pt idx="73" formatCode="0.000">
                  <c:v>2.8532694623861503</c:v>
                </c:pt>
                <c:pt idx="74" formatCode="0.000">
                  <c:v>2.8745064854927014</c:v>
                </c:pt>
                <c:pt idx="75" formatCode="0.000">
                  <c:v>2.895375823431027</c:v>
                </c:pt>
                <c:pt idx="76" formatCode="0.000">
                  <c:v>2.9158777385041823</c:v>
                </c:pt>
                <c:pt idx="77" formatCode="0.000">
                  <c:v>2.9360133057989213</c:v>
                </c:pt>
                <c:pt idx="78" formatCode="0.000">
                  <c:v>2.955786231518347</c:v>
                </c:pt>
                <c:pt idx="79" formatCode="0.000">
                  <c:v>2.9751982010647087</c:v>
                </c:pt>
                <c:pt idx="80" formatCode="0.000">
                  <c:v>2.9942477729032095</c:v>
                </c:pt>
                <c:pt idx="81" formatCode="0.000">
                  <c:v>3.0129299975595436</c:v>
                </c:pt>
                <c:pt idx="82" formatCode="0.000">
                  <c:v>3.0312395063920032</c:v>
                </c:pt>
                <c:pt idx="83" formatCode="0.000">
                  <c:v>3.0491696444712719</c:v>
                </c:pt>
                <c:pt idx="84" formatCode="0.000">
                  <c:v>3.0667151337165008</c:v>
                </c:pt>
                <c:pt idx="85" formatCode="0.000">
                  <c:v>3.0838736845551473</c:v>
                </c:pt>
                <c:pt idx="86" formatCode="0.000">
                  <c:v>3.1006446362163822</c:v>
                </c:pt>
                <c:pt idx="87" formatCode="0.000">
                  <c:v>3.1170263356411199</c:v>
                </c:pt>
                <c:pt idx="88" formatCode="0.000">
                  <c:v>3.1330176753994428</c:v>
                </c:pt>
                <c:pt idx="89" formatCode="0.000">
                  <c:v>3.1486179581727449</c:v>
                </c:pt>
                <c:pt idx="90" formatCode="0.000">
                  <c:v>3.1638281591074073</c:v>
                </c:pt>
                <c:pt idx="91" formatCode="0.000">
                  <c:v>3.1786487956940443</c:v>
                </c:pt>
                <c:pt idx="92" formatCode="0.000">
                  <c:v>3.1930787385093873</c:v>
                </c:pt>
                <c:pt idx="93" formatCode="0.000">
                  <c:v>3.2071164648372998</c:v>
                </c:pt>
                <c:pt idx="94" formatCode="0.000">
                  <c:v>3.2207626457984242</c:v>
                </c:pt>
                <c:pt idx="95" formatCode="0.000">
                  <c:v>3.2340182461893274</c:v>
                </c:pt>
                <c:pt idx="96" formatCode="0.000">
                  <c:v>3.2468886061897311</c:v>
                </c:pt>
                <c:pt idx="97" formatCode="0.000">
                  <c:v>3.259383987315112</c:v>
                </c:pt>
                <c:pt idx="98" formatCode="0.000">
                  <c:v>3.2715173410618545</c:v>
                </c:pt>
                <c:pt idx="99" formatCode="0.000">
                  <c:v>3.2832996683101525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34-433A-AA11-7C0C8C856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5120848"/>
        <c:axId val="875119536"/>
      </c:lineChart>
      <c:catAx>
        <c:axId val="87512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119536"/>
        <c:crosses val="autoZero"/>
        <c:auto val="1"/>
        <c:lblAlgn val="ctr"/>
        <c:lblOffset val="100"/>
        <c:noMultiLvlLbl val="0"/>
      </c:catAx>
      <c:valAx>
        <c:axId val="87511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Index (1961 = 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12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601429161911153"/>
          <c:y val="0.36226742490522018"/>
          <c:w val="0.42930683894880434"/>
          <c:h val="0.33796733741615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FEB3-7F7F-4ACF-AABB-24D235422677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8A52-055E-41F0-BF11-90BB7D7B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48A52-055E-41F0-BF11-90BB7D7B8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48A52-055E-41F0-BF11-90BB7D7B8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3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(null)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96591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4"/>
            <a:ext cx="8196072" cy="154533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91DA5-F748-7C46-A8CF-BEC739D86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876" y="293886"/>
            <a:ext cx="2159611" cy="452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14092-2DC0-9845-BE5A-9917A2C1E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876" y="293886"/>
            <a:ext cx="2159611" cy="452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01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93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7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34534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75814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07731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90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20271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3284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04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579248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5C03-3F87-0740-8183-695B10F501A5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7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54812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414273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5260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4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9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2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3200"/>
            </a:lvl1pPr>
            <a:lvl2pPr>
              <a:defRPr sz="2800" b="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(null)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(null)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271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D04AA29-0390-4AC1-8880-87864496426D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608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69C05-C7E3-41A6-A5B8-40FCD8112C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4992" y="6356351"/>
            <a:ext cx="546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27EF0-AFE4-C747-9A5E-7A066B02234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1" r="77661" b="-5127"/>
          <a:stretch/>
        </p:blipFill>
        <p:spPr>
          <a:xfrm>
            <a:off x="11396400" y="163109"/>
            <a:ext cx="411168" cy="40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EB544-1A36-D141-A1B5-86E1E45B07C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1" r="77661" b="-5127"/>
          <a:stretch/>
        </p:blipFill>
        <p:spPr>
          <a:xfrm>
            <a:off x="11396400" y="163905"/>
            <a:ext cx="411168" cy="40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11312509" y="229877"/>
            <a:ext cx="495060" cy="452351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2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2712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FC5C03-3F87-0740-8183-695B10F501A5}" type="datetimeFigureOut">
              <a:rPr lang="en-US" smtClean="0"/>
              <a:pPr/>
              <a:t>17-May-20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6088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4992" y="6356351"/>
            <a:ext cx="546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827EF0-AFE4-C747-9A5E-7A066B0223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1" r="77661" b="-5127"/>
          <a:stretch/>
        </p:blipFill>
        <p:spPr>
          <a:xfrm>
            <a:off x="11396400" y="163109"/>
            <a:ext cx="411168" cy="40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DEB544-1A36-D141-A1B5-86E1E45B07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-1" r="77661" b="-5127"/>
          <a:stretch/>
        </p:blipFill>
        <p:spPr>
          <a:xfrm>
            <a:off x="11396400" y="163905"/>
            <a:ext cx="411168" cy="40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B47B6-B9DD-AB4F-BC1A-985CDC9964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076"/>
          <a:stretch/>
        </p:blipFill>
        <p:spPr>
          <a:xfrm>
            <a:off x="11312509" y="229877"/>
            <a:ext cx="495060" cy="452351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2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lin@iiasa.ac.a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CA8B-D692-4DAC-83D8-7F76C3984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2" y="1122363"/>
            <a:ext cx="10568524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Modelling the impact of climate change </a:t>
            </a:r>
            <a:br>
              <a:rPr lang="en-US" sz="3200" dirty="0"/>
            </a:br>
            <a:r>
              <a:rPr lang="en-US" sz="3200" dirty="0"/>
              <a:t>on food systems through integrated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05DC7-DBFA-427F-A22C-D15794B7F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Hugo Valin</a:t>
            </a:r>
          </a:p>
          <a:p>
            <a:r>
              <a:rPr lang="fr-FR" sz="2000" dirty="0" err="1"/>
              <a:t>Ecosystems</a:t>
            </a:r>
            <a:r>
              <a:rPr lang="fr-FR" sz="2000" dirty="0"/>
              <a:t> Services and Management Program, IIASA </a:t>
            </a:r>
          </a:p>
          <a:p>
            <a:r>
              <a:rPr lang="fr-FR" sz="2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valin@iiasa.ac.at</a:t>
            </a:r>
            <a:r>
              <a:rPr lang="fr-FR" sz="200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91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B0A907-E8FD-4D36-886C-AC3791A6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23563"/>
            <a:ext cx="10991088" cy="983374"/>
          </a:xfrm>
        </p:spPr>
        <p:txBody>
          <a:bodyPr/>
          <a:lstStyle/>
          <a:p>
            <a:r>
              <a:rPr lang="fr-FR" dirty="0"/>
              <a:t>Background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ACF264-B6F5-4B40-8119-8D4F92B48F78}"/>
              </a:ext>
            </a:extLst>
          </p:cNvPr>
          <p:cNvGrpSpPr/>
          <p:nvPr/>
        </p:nvGrpSpPr>
        <p:grpSpPr>
          <a:xfrm>
            <a:off x="362712" y="2496652"/>
            <a:ext cx="4825562" cy="3166241"/>
            <a:chOff x="4076700" y="2057400"/>
            <a:chExt cx="4038599" cy="2743200"/>
          </a:xfrm>
        </p:grpSpPr>
        <p:graphicFrame>
          <p:nvGraphicFramePr>
            <p:cNvPr id="43" name="Chart 42">
              <a:extLst>
                <a:ext uri="{FF2B5EF4-FFF2-40B4-BE49-F238E27FC236}">
                  <a16:creationId xmlns:a16="http://schemas.microsoft.com/office/drawing/2014/main" id="{D040050E-8629-45F2-9F62-0F7892BF027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71690769"/>
                </p:ext>
              </p:extLst>
            </p:nvPr>
          </p:nvGraphicFramePr>
          <p:xfrm>
            <a:off x="4076700" y="2057400"/>
            <a:ext cx="4038599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215F3F23-A17A-4F2B-B038-B7F33E2BBAB4}"/>
                </a:ext>
              </a:extLst>
            </p:cNvPr>
            <p:cNvSpPr txBox="1"/>
            <p:nvPr/>
          </p:nvSpPr>
          <p:spPr>
            <a:xfrm>
              <a:off x="4549139" y="3758565"/>
              <a:ext cx="543739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3.1 bn</a:t>
              </a:r>
            </a:p>
          </p:txBody>
        </p:sp>
        <p:sp>
          <p:nvSpPr>
            <p:cNvPr id="45" name="TextBox 3">
              <a:extLst>
                <a:ext uri="{FF2B5EF4-FFF2-40B4-BE49-F238E27FC236}">
                  <a16:creationId xmlns:a16="http://schemas.microsoft.com/office/drawing/2014/main" id="{58A81FEF-F401-43F9-80E2-724AD6F28FFD}"/>
                </a:ext>
              </a:extLst>
            </p:cNvPr>
            <p:cNvSpPr txBox="1"/>
            <p:nvPr/>
          </p:nvSpPr>
          <p:spPr>
            <a:xfrm>
              <a:off x="5494019" y="2539365"/>
              <a:ext cx="638316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4.1 t/ha</a:t>
              </a:r>
            </a:p>
          </p:txBody>
        </p: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E70FD48D-442A-47CA-AAE0-CA1D31D42F4E}"/>
                </a:ext>
              </a:extLst>
            </p:cNvPr>
            <p:cNvSpPr txBox="1"/>
            <p:nvPr/>
          </p:nvSpPr>
          <p:spPr>
            <a:xfrm>
              <a:off x="5463539" y="3042285"/>
              <a:ext cx="543739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7.8 bn</a:t>
              </a:r>
            </a:p>
          </p:txBody>
        </p:sp>
        <p:sp>
          <p:nvSpPr>
            <p:cNvPr id="47" name="TextBox 5">
              <a:extLst>
                <a:ext uri="{FF2B5EF4-FFF2-40B4-BE49-F238E27FC236}">
                  <a16:creationId xmlns:a16="http://schemas.microsoft.com/office/drawing/2014/main" id="{1416B850-D76D-4E37-A3D1-72681384D0F6}"/>
                </a:ext>
              </a:extLst>
            </p:cNvPr>
            <p:cNvSpPr txBox="1"/>
            <p:nvPr/>
          </p:nvSpPr>
          <p:spPr>
            <a:xfrm>
              <a:off x="6090284" y="2615565"/>
              <a:ext cx="615874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10.2 bn</a:t>
              </a:r>
            </a:p>
          </p:txBody>
        </p:sp>
        <p:sp>
          <p:nvSpPr>
            <p:cNvPr id="48" name="TextBox 6">
              <a:extLst>
                <a:ext uri="{FF2B5EF4-FFF2-40B4-BE49-F238E27FC236}">
                  <a16:creationId xmlns:a16="http://schemas.microsoft.com/office/drawing/2014/main" id="{531D93AC-D169-40DA-A97E-6F6249B99F6C}"/>
                </a:ext>
              </a:extLst>
            </p:cNvPr>
            <p:cNvSpPr txBox="1"/>
            <p:nvPr/>
          </p:nvSpPr>
          <p:spPr>
            <a:xfrm>
              <a:off x="5273039" y="2272665"/>
              <a:ext cx="1140056" cy="2616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3 000 Mt cereals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5F43392-5264-45E0-A481-9955734124C0}"/>
              </a:ext>
            </a:extLst>
          </p:cNvPr>
          <p:cNvSpPr txBox="1"/>
          <p:nvPr/>
        </p:nvSpPr>
        <p:spPr>
          <a:xfrm>
            <a:off x="362712" y="1686191"/>
            <a:ext cx="450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Food production growth still outpaces current global population increase…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4BB587D-B7E0-455A-9095-3EB7B8B2A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88" y="580326"/>
            <a:ext cx="5463673" cy="268143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1FA708C-01D5-4979-BEA5-B849CD9F4E32}"/>
              </a:ext>
            </a:extLst>
          </p:cNvPr>
          <p:cNvSpPr txBox="1"/>
          <p:nvPr/>
        </p:nvSpPr>
        <p:spPr>
          <a:xfrm>
            <a:off x="478989" y="5632903"/>
            <a:ext cx="19942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Source: FAOSTAT, 2020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E83517-A1AF-4374-B53A-013A91874378}"/>
              </a:ext>
            </a:extLst>
          </p:cNvPr>
          <p:cNvSpPr txBox="1"/>
          <p:nvPr/>
        </p:nvSpPr>
        <p:spPr>
          <a:xfrm>
            <a:off x="5178853" y="3099519"/>
            <a:ext cx="2229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Source: IPCC, Special report on land,  2019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20E00192-869E-450F-851E-FF060E114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150" y="4346848"/>
            <a:ext cx="2554013" cy="2124026"/>
          </a:xfrm>
          <a:prstGeom prst="flowChartPunchedCard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6E6E7F0-55BF-4684-B6D6-C8A344B84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275" y="6418375"/>
            <a:ext cx="2554014" cy="21472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E76FFDD9-60F1-4E1E-9519-8378EBB46A74}"/>
              </a:ext>
            </a:extLst>
          </p:cNvPr>
          <p:cNvSpPr txBox="1"/>
          <p:nvPr/>
        </p:nvSpPr>
        <p:spPr>
          <a:xfrm>
            <a:off x="5039212" y="4077476"/>
            <a:ext cx="2852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Estimated impact of climate change on wheat yield (1989-2009)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9CB70C-6F7C-48D1-B420-52F56A2B6FF6}"/>
              </a:ext>
            </a:extLst>
          </p:cNvPr>
          <p:cNvSpPr txBox="1"/>
          <p:nvPr/>
        </p:nvSpPr>
        <p:spPr>
          <a:xfrm>
            <a:off x="5188274" y="6611650"/>
            <a:ext cx="2229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Source: Moore and Lobell, PNAS, 2015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EBC8EE9-C79C-4E34-8B58-DF98606AB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112" y="4252629"/>
            <a:ext cx="3934287" cy="235597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A336311-45BC-4C97-9A8E-14729AB81211}"/>
              </a:ext>
            </a:extLst>
          </p:cNvPr>
          <p:cNvSpPr txBox="1"/>
          <p:nvPr/>
        </p:nvSpPr>
        <p:spPr>
          <a:xfrm>
            <a:off x="5033379" y="251540"/>
            <a:ext cx="555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climate forcing effect is strengthening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B1EC600-B971-47AB-B766-2355C65F2659}"/>
              </a:ext>
            </a:extLst>
          </p:cNvPr>
          <p:cNvSpPr txBox="1"/>
          <p:nvPr/>
        </p:nvSpPr>
        <p:spPr>
          <a:xfrm>
            <a:off x="5036584" y="3417456"/>
            <a:ext cx="305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 affects agriculture productivity…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14BCEB6-3886-49BB-9C0F-AE3011872169}"/>
              </a:ext>
            </a:extLst>
          </p:cNvPr>
          <p:cNvSpPr/>
          <p:nvPr/>
        </p:nvSpPr>
        <p:spPr>
          <a:xfrm>
            <a:off x="8310739" y="3415175"/>
            <a:ext cx="3345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…in a context of increasing </a:t>
            </a:r>
            <a:br>
              <a:rPr lang="en-US" sz="2000" dirty="0"/>
            </a:br>
            <a:r>
              <a:rPr lang="en-US" sz="2000" dirty="0"/>
              <a:t>food insecurity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FB03FD-01C4-462C-9643-8F8825DA8B7C}"/>
              </a:ext>
            </a:extLst>
          </p:cNvPr>
          <p:cNvSpPr txBox="1"/>
          <p:nvPr/>
        </p:nvSpPr>
        <p:spPr>
          <a:xfrm>
            <a:off x="8090111" y="6574489"/>
            <a:ext cx="3151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Source: FAO, State of Food security and Nutrition, 2019</a:t>
            </a:r>
          </a:p>
        </p:txBody>
      </p:sp>
    </p:spTree>
    <p:extLst>
      <p:ext uri="{BB962C8B-B14F-4D97-AF65-F5344CB8AC3E}">
        <p14:creationId xmlns:p14="http://schemas.microsoft.com/office/powerpoint/2010/main" val="16734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">
            <a:extLst>
              <a:ext uri="{FF2B5EF4-FFF2-40B4-BE49-F238E27FC236}">
                <a16:creationId xmlns:a16="http://schemas.microsoft.com/office/drawing/2014/main" id="{EA970D90-0352-4C78-A29F-4173C6EE7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88" y="3871349"/>
            <a:ext cx="2219671" cy="2452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2E8814-8852-4B25-A0DA-66A25422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8" y="501871"/>
            <a:ext cx="10991088" cy="72591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Climate</a:t>
            </a:r>
            <a:r>
              <a:rPr lang="fr-FR" dirty="0"/>
              <a:t> change impact modeling </a:t>
            </a:r>
            <a:r>
              <a:rPr lang="fr-FR" dirty="0" err="1"/>
              <a:t>chain</a:t>
            </a:r>
            <a:br>
              <a:rPr lang="fr-FR" sz="3100" dirty="0"/>
            </a:br>
            <a:r>
              <a:rPr lang="fr-FR" dirty="0"/>
              <a:t>for the </a:t>
            </a:r>
            <a:r>
              <a:rPr lang="fr-FR" dirty="0" err="1"/>
              <a:t>food</a:t>
            </a:r>
            <a:r>
              <a:rPr lang="fr-FR" dirty="0"/>
              <a:t> system </a:t>
            </a:r>
            <a:r>
              <a:rPr lang="fr-FR" sz="3100" dirty="0"/>
              <a:t>(</a:t>
            </a:r>
            <a:r>
              <a:rPr lang="fr-FR" sz="3100" dirty="0" err="1"/>
              <a:t>AgMIP</a:t>
            </a:r>
            <a:r>
              <a:rPr lang="fr-FR" sz="3100" dirty="0"/>
              <a:t>, ISIMIP)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82E468-D6D6-44DE-8A2F-6FF6E883FFC1}"/>
              </a:ext>
            </a:extLst>
          </p:cNvPr>
          <p:cNvSpPr/>
          <p:nvPr/>
        </p:nvSpPr>
        <p:spPr>
          <a:xfrm>
            <a:off x="580749" y="2070737"/>
            <a:ext cx="1302964" cy="12739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Representative concentration pathways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RCPs</a:t>
            </a:r>
          </a:p>
        </p:txBody>
      </p:sp>
      <p:sp>
        <p:nvSpPr>
          <p:cNvPr id="5" name="Right Arrow 18">
            <a:extLst>
              <a:ext uri="{FF2B5EF4-FFF2-40B4-BE49-F238E27FC236}">
                <a16:creationId xmlns:a16="http://schemas.microsoft.com/office/drawing/2014/main" id="{11B473BE-D988-4F1B-BE0F-180FCD3CA7AD}"/>
              </a:ext>
            </a:extLst>
          </p:cNvPr>
          <p:cNvSpPr/>
          <p:nvPr/>
        </p:nvSpPr>
        <p:spPr>
          <a:xfrm>
            <a:off x="2050864" y="2347358"/>
            <a:ext cx="720080" cy="76461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∆ RF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686B7-B842-4F1F-AC5F-ACA38F55B54C}"/>
              </a:ext>
            </a:extLst>
          </p:cNvPr>
          <p:cNvSpPr txBox="1"/>
          <p:nvPr/>
        </p:nvSpPr>
        <p:spPr>
          <a:xfrm>
            <a:off x="647564" y="165925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Perturbation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D83C37-576F-40E8-90E2-6BCF34A9D9B6}"/>
              </a:ext>
            </a:extLst>
          </p:cNvPr>
          <p:cNvSpPr/>
          <p:nvPr/>
        </p:nvSpPr>
        <p:spPr>
          <a:xfrm>
            <a:off x="2843380" y="2102300"/>
            <a:ext cx="1296572" cy="1264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General circulation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72A7C-60C3-4BFE-A4C0-3B52B42CD6E8}"/>
              </a:ext>
            </a:extLst>
          </p:cNvPr>
          <p:cNvSpPr txBox="1"/>
          <p:nvPr/>
        </p:nvSpPr>
        <p:spPr>
          <a:xfrm>
            <a:off x="3131840" y="163327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Climate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78792-45D2-4256-8CB2-ADE5BB86E70F}"/>
              </a:ext>
            </a:extLst>
          </p:cNvPr>
          <p:cNvSpPr/>
          <p:nvPr/>
        </p:nvSpPr>
        <p:spPr>
          <a:xfrm>
            <a:off x="5133195" y="2102298"/>
            <a:ext cx="1296572" cy="1273977"/>
          </a:xfrm>
          <a:prstGeom prst="rect">
            <a:avLst/>
          </a:prstGeom>
          <a:solidFill>
            <a:srgbClr val="B8E0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Global gridded crop models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GGCMs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1FC44-82C8-4D77-A622-7ED79D9BD705}"/>
              </a:ext>
            </a:extLst>
          </p:cNvPr>
          <p:cNvSpPr txBox="1"/>
          <p:nvPr/>
        </p:nvSpPr>
        <p:spPr>
          <a:xfrm>
            <a:off x="5244556" y="164570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Biophysical</a:t>
            </a:r>
          </a:p>
        </p:txBody>
      </p:sp>
      <p:sp>
        <p:nvSpPr>
          <p:cNvPr id="11" name="Right Arrow 24">
            <a:extLst>
              <a:ext uri="{FF2B5EF4-FFF2-40B4-BE49-F238E27FC236}">
                <a16:creationId xmlns:a16="http://schemas.microsoft.com/office/drawing/2014/main" id="{ADA211E2-65FD-481D-B20C-E610228C0E8A}"/>
              </a:ext>
            </a:extLst>
          </p:cNvPr>
          <p:cNvSpPr/>
          <p:nvPr/>
        </p:nvSpPr>
        <p:spPr>
          <a:xfrm>
            <a:off x="4292384" y="2234015"/>
            <a:ext cx="720080" cy="101054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∆ T</a:t>
            </a:r>
          </a:p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∆ </a:t>
            </a:r>
            <a:r>
              <a:rPr lang="en-US" sz="900" b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Pr</a:t>
            </a:r>
            <a:endParaRPr lang="en-US" sz="9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99808E-88FE-44EA-889F-566AC05385E2}"/>
              </a:ext>
            </a:extLst>
          </p:cNvPr>
          <p:cNvSpPr txBox="1"/>
          <p:nvPr/>
        </p:nvSpPr>
        <p:spPr>
          <a:xfrm>
            <a:off x="4897092" y="3765184"/>
            <a:ext cx="1738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49A62"/>
                </a:solidFill>
                <a:latin typeface="Calibri" pitchFamily="34" charset="0"/>
              </a:rPr>
              <a:t>Global land database</a:t>
            </a:r>
            <a:endParaRPr lang="en-US" sz="1200" dirty="0">
              <a:solidFill>
                <a:srgbClr val="F49A62"/>
              </a:solidFill>
              <a:latin typeface="Calibri" pitchFamily="34" charset="0"/>
            </a:endParaRPr>
          </a:p>
        </p:txBody>
      </p:sp>
      <p:sp>
        <p:nvSpPr>
          <p:cNvPr id="17" name="Right Arrow 27">
            <a:extLst>
              <a:ext uri="{FF2B5EF4-FFF2-40B4-BE49-F238E27FC236}">
                <a16:creationId xmlns:a16="http://schemas.microsoft.com/office/drawing/2014/main" id="{DA136B71-5555-4460-943D-1AD8BB75D79F}"/>
              </a:ext>
            </a:extLst>
          </p:cNvPr>
          <p:cNvSpPr/>
          <p:nvPr/>
        </p:nvSpPr>
        <p:spPr>
          <a:xfrm>
            <a:off x="6639530" y="2197465"/>
            <a:ext cx="809992" cy="106439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∆ Yield</a:t>
            </a:r>
            <a:b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∆ </a:t>
            </a:r>
            <a:r>
              <a:rPr lang="en-US" sz="900" b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Ferti</a:t>
            </a:r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∆ </a:t>
            </a:r>
            <a:r>
              <a:rPr lang="en-US" sz="900" b="1" dirty="0" err="1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Irrig</a:t>
            </a:r>
            <a:endParaRPr lang="en-US" sz="9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EAB301-73CC-4D33-A1CF-C0079F7C4E95}"/>
              </a:ext>
            </a:extLst>
          </p:cNvPr>
          <p:cNvSpPr/>
          <p:nvPr/>
        </p:nvSpPr>
        <p:spPr>
          <a:xfrm>
            <a:off x="7654331" y="2099078"/>
            <a:ext cx="1296571" cy="1234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Market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equilibrium models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94397B-48D6-4940-8607-F5A341C4B844}"/>
              </a:ext>
            </a:extLst>
          </p:cNvPr>
          <p:cNvSpPr/>
          <p:nvPr/>
        </p:nvSpPr>
        <p:spPr>
          <a:xfrm>
            <a:off x="11333846" y="2347358"/>
            <a:ext cx="720080" cy="7371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Mortality</a:t>
            </a:r>
          </a:p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Hunger</a:t>
            </a:r>
          </a:p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Health</a:t>
            </a:r>
          </a:p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Poverty</a:t>
            </a:r>
            <a:b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ECC25-CAA7-49E2-8AA2-3E7C72F7B706}"/>
              </a:ext>
            </a:extLst>
          </p:cNvPr>
          <p:cNvSpPr txBox="1"/>
          <p:nvPr/>
        </p:nvSpPr>
        <p:spPr>
          <a:xfrm>
            <a:off x="7169077" y="3733876"/>
            <a:ext cx="259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49A62"/>
                </a:solidFill>
                <a:latin typeface="Calibri" pitchFamily="34" charset="0"/>
              </a:rPr>
              <a:t>Socio-economic pathways (SSPs)</a:t>
            </a:r>
            <a:br>
              <a:rPr lang="en-US" sz="1400" b="1" dirty="0">
                <a:solidFill>
                  <a:srgbClr val="F49A62"/>
                </a:solidFill>
                <a:latin typeface="Calibri" pitchFamily="34" charset="0"/>
              </a:rPr>
            </a:br>
            <a:r>
              <a:rPr lang="en-US" sz="1400" b="1" dirty="0">
                <a:solidFill>
                  <a:srgbClr val="F49A62"/>
                </a:solidFill>
                <a:latin typeface="Calibri" pitchFamily="34" charset="0"/>
              </a:rPr>
              <a:t>(population, GDP, technology)</a:t>
            </a:r>
            <a:br>
              <a:rPr lang="en-US" sz="1400" b="1" dirty="0">
                <a:solidFill>
                  <a:srgbClr val="F49A62"/>
                </a:solidFill>
                <a:latin typeface="Calibri" pitchFamily="34" charset="0"/>
              </a:rPr>
            </a:br>
            <a:endParaRPr lang="en-US" sz="1200" dirty="0">
              <a:solidFill>
                <a:srgbClr val="F49A62"/>
              </a:solidFill>
              <a:latin typeface="Calibri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2DB825-78AB-4ADC-BE97-51B837E770F9}"/>
              </a:ext>
            </a:extLst>
          </p:cNvPr>
          <p:cNvSpPr/>
          <p:nvPr/>
        </p:nvSpPr>
        <p:spPr>
          <a:xfrm>
            <a:off x="8166765" y="3479343"/>
            <a:ext cx="298508" cy="258415"/>
          </a:xfrm>
          <a:prstGeom prst="ellipse">
            <a:avLst/>
          </a:prstGeom>
          <a:solidFill>
            <a:srgbClr val="F49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itchFamily="34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FB3A42-64B1-461E-B329-3A1A4DD3EB80}"/>
              </a:ext>
            </a:extLst>
          </p:cNvPr>
          <p:cNvSpPr txBox="1"/>
          <p:nvPr/>
        </p:nvSpPr>
        <p:spPr>
          <a:xfrm>
            <a:off x="7728832" y="163327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</a:rPr>
              <a:t>Economic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932972-A6BF-4F9A-82A9-B08A9BE40F1B}"/>
              </a:ext>
            </a:extLst>
          </p:cNvPr>
          <p:cNvSpPr txBox="1"/>
          <p:nvPr/>
        </p:nvSpPr>
        <p:spPr>
          <a:xfrm>
            <a:off x="10077886" y="15515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</a:rPr>
              <a:t>Human impacts</a:t>
            </a:r>
          </a:p>
        </p:txBody>
      </p:sp>
      <p:sp>
        <p:nvSpPr>
          <p:cNvPr id="27" name="Right Arrow 27">
            <a:extLst>
              <a:ext uri="{FF2B5EF4-FFF2-40B4-BE49-F238E27FC236}">
                <a16:creationId xmlns:a16="http://schemas.microsoft.com/office/drawing/2014/main" id="{D6F9752C-E41F-4559-B6CA-4D3BB2115C5A}"/>
              </a:ext>
            </a:extLst>
          </p:cNvPr>
          <p:cNvSpPr/>
          <p:nvPr/>
        </p:nvSpPr>
        <p:spPr>
          <a:xfrm>
            <a:off x="9072629" y="2171083"/>
            <a:ext cx="854417" cy="10907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∆ Food</a:t>
            </a:r>
          </a:p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∆ Price</a:t>
            </a:r>
          </a:p>
          <a:p>
            <a:pPr algn="ctr"/>
            <a:r>
              <a:rPr lang="en-US" sz="9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∆ Income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C81E95-FECF-4535-9DC4-33FB2F09A3C1}"/>
              </a:ext>
            </a:extLst>
          </p:cNvPr>
          <p:cNvSpPr/>
          <p:nvPr/>
        </p:nvSpPr>
        <p:spPr>
          <a:xfrm>
            <a:off x="10023774" y="2112268"/>
            <a:ext cx="1188345" cy="1234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Human impact models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7A32201-761B-4495-9650-B7EE737B8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078" y="3871349"/>
            <a:ext cx="2022005" cy="10618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77DA4F-0A89-441C-B834-B52122BB3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258" y="5097636"/>
            <a:ext cx="2012825" cy="10618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1509EC-7383-4F4B-A3EF-373930FA3C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718" y="3967196"/>
            <a:ext cx="649742" cy="5768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06C32E-2E48-4BD8-A9D9-0AB219D6C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782" y="5227898"/>
            <a:ext cx="2748948" cy="9692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D990472-8600-41C0-9981-3417015A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3917" t="14949" r="2074" b="6035"/>
          <a:stretch>
            <a:fillRect/>
          </a:stretch>
        </p:blipFill>
        <p:spPr bwMode="auto">
          <a:xfrm>
            <a:off x="4758780" y="3354144"/>
            <a:ext cx="2036910" cy="15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0AE800E-FD17-433B-83F3-527D20B2B307}"/>
              </a:ext>
            </a:extLst>
          </p:cNvPr>
          <p:cNvGrpSpPr/>
          <p:nvPr/>
        </p:nvGrpSpPr>
        <p:grpSpPr>
          <a:xfrm>
            <a:off x="7423155" y="4231744"/>
            <a:ext cx="1691473" cy="2160683"/>
            <a:chOff x="7317563" y="4425978"/>
            <a:chExt cx="1691473" cy="216068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759AE31-FB7E-4B14-BFA6-35BB3043D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312" t="36145"/>
            <a:stretch/>
          </p:blipFill>
          <p:spPr>
            <a:xfrm>
              <a:off x="7454185" y="4534754"/>
              <a:ext cx="1554851" cy="205190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D426FF8-D4B9-4275-BD53-D83403150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827" t="21651" r="88593" b="40915"/>
            <a:stretch/>
          </p:blipFill>
          <p:spPr>
            <a:xfrm>
              <a:off x="7317563" y="4720177"/>
              <a:ext cx="139089" cy="125901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A2963BF-0E4A-4D99-B6AB-AB170538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4313" t="2508" b="88057"/>
            <a:stretch/>
          </p:blipFill>
          <p:spPr>
            <a:xfrm>
              <a:off x="7863124" y="4425978"/>
              <a:ext cx="1056016" cy="278007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D9B3A0D0-1DAB-4551-AEA3-B054242735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6348" y="3578623"/>
            <a:ext cx="2217577" cy="271936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48C2E50-6FCA-4267-92C5-264904162433}"/>
              </a:ext>
            </a:extLst>
          </p:cNvPr>
          <p:cNvSpPr txBox="1"/>
          <p:nvPr/>
        </p:nvSpPr>
        <p:spPr>
          <a:xfrm>
            <a:off x="416619" y="6380683"/>
            <a:ext cx="1671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van Vuuren et al., 2011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8CF1BD-BC0C-40B5-B722-BE2B5F6166F0}"/>
              </a:ext>
            </a:extLst>
          </p:cNvPr>
          <p:cNvSpPr txBox="1"/>
          <p:nvPr/>
        </p:nvSpPr>
        <p:spPr>
          <a:xfrm>
            <a:off x="2279559" y="6380605"/>
            <a:ext cx="186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Knutti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Sedláček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, 2013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D3D37B-FDC2-42C8-B9CD-8756957AB32E}"/>
              </a:ext>
            </a:extLst>
          </p:cNvPr>
          <p:cNvSpPr txBox="1"/>
          <p:nvPr/>
        </p:nvSpPr>
        <p:spPr>
          <a:xfrm>
            <a:off x="4388083" y="6380605"/>
            <a:ext cx="186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Rosenzweig et al., 2014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56DE00-26D3-4F5A-9FAB-DBB10A53CC0F}"/>
              </a:ext>
            </a:extLst>
          </p:cNvPr>
          <p:cNvSpPr txBox="1"/>
          <p:nvPr/>
        </p:nvSpPr>
        <p:spPr>
          <a:xfrm>
            <a:off x="7338695" y="6380605"/>
            <a:ext cx="186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Valin et al., 2014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39EF61-47E8-48A4-BC26-0B6F942E610E}"/>
              </a:ext>
            </a:extLst>
          </p:cNvPr>
          <p:cNvSpPr txBox="1"/>
          <p:nvPr/>
        </p:nvSpPr>
        <p:spPr>
          <a:xfrm>
            <a:off x="9676082" y="6375179"/>
            <a:ext cx="186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Hasegawa et al., 2016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0BDEB2-AE9B-4215-AC79-467EAC42AF6D}"/>
              </a:ext>
            </a:extLst>
          </p:cNvPr>
          <p:cNvSpPr txBox="1"/>
          <p:nvPr/>
        </p:nvSpPr>
        <p:spPr>
          <a:xfrm>
            <a:off x="4437216" y="4862890"/>
            <a:ext cx="186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www.iiasa.ac.at</a:t>
            </a:r>
          </a:p>
        </p:txBody>
      </p:sp>
    </p:spTree>
    <p:extLst>
      <p:ext uri="{BB962C8B-B14F-4D97-AF65-F5344CB8AC3E}">
        <p14:creationId xmlns:p14="http://schemas.microsoft.com/office/powerpoint/2010/main" val="379742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8411-8212-4A30-9B0C-9E0908FA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468860"/>
            <a:ext cx="10991088" cy="797064"/>
          </a:xfrm>
        </p:spPr>
        <p:txBody>
          <a:bodyPr>
            <a:normAutofit fontScale="90000"/>
          </a:bodyPr>
          <a:lstStyle/>
          <a:p>
            <a:r>
              <a:rPr lang="fr-FR" dirty="0"/>
              <a:t>Propagation of </a:t>
            </a:r>
            <a:r>
              <a:rPr lang="fr-FR" dirty="0" err="1"/>
              <a:t>shock</a:t>
            </a:r>
            <a:r>
              <a:rPr lang="fr-FR" dirty="0"/>
              <a:t> and </a:t>
            </a:r>
            <a:r>
              <a:rPr lang="fr-FR" dirty="0" err="1"/>
              <a:t>uncertainties</a:t>
            </a:r>
            <a:r>
              <a:rPr lang="fr-FR" baseline="0" dirty="0"/>
              <a:t> </a:t>
            </a:r>
            <a:br>
              <a:rPr lang="fr-FR" baseline="0" dirty="0"/>
            </a:br>
            <a:r>
              <a:rPr lang="fr-FR" baseline="0" dirty="0" err="1"/>
              <a:t>along</a:t>
            </a:r>
            <a:r>
              <a:rPr lang="fr-FR" baseline="0" dirty="0"/>
              <a:t> the modeling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B495-68E1-4F38-9519-067FF42CA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44471"/>
            <a:ext cx="11231411" cy="4351338"/>
          </a:xfrm>
        </p:spPr>
        <p:txBody>
          <a:bodyPr>
            <a:normAutofit/>
          </a:bodyPr>
          <a:lstStyle/>
          <a:p>
            <a:r>
              <a:rPr lang="en-US" sz="1800" dirty="0"/>
              <a:t>Multiple mechanisms buffer the climate impact uncertainties (GCM, GGCM, CO</a:t>
            </a:r>
            <a:r>
              <a:rPr lang="en-US" sz="1800" baseline="-25000" dirty="0"/>
              <a:t>2</a:t>
            </a:r>
            <a:r>
              <a:rPr lang="en-US" sz="1800" dirty="0"/>
              <a:t> response) from farm to global level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/>
              <a:t>In crop models: shifting of planting dates, adjustments of inputs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600" dirty="0"/>
              <a:t>In economic models: through market responses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1BAFFE-ADB9-4F01-ADC8-0B17F6378DFA}"/>
              </a:ext>
            </a:extLst>
          </p:cNvPr>
          <p:cNvGrpSpPr/>
          <p:nvPr/>
        </p:nvGrpSpPr>
        <p:grpSpPr>
          <a:xfrm>
            <a:off x="6541477" y="3429000"/>
            <a:ext cx="5052646" cy="3063873"/>
            <a:chOff x="5870034" y="3429000"/>
            <a:chExt cx="4509724" cy="28877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537D78-A35A-4646-BB06-C38D61287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0034" y="3626992"/>
              <a:ext cx="4509724" cy="26897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AEDE50-DCDF-4FD8-BC1F-38CB2FCC6D2D}"/>
                </a:ext>
              </a:extLst>
            </p:cNvPr>
            <p:cNvSpPr txBox="1"/>
            <p:nvPr/>
          </p:nvSpPr>
          <p:spPr>
            <a:xfrm>
              <a:off x="6785137" y="3429000"/>
              <a:ext cx="1078963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200" dirty="0"/>
                <a:t>Yield response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3ABE7E-6737-4B70-AC28-3283DC12F38A}"/>
                </a:ext>
              </a:extLst>
            </p:cNvPr>
            <p:cNvSpPr txBox="1"/>
            <p:nvPr/>
          </p:nvSpPr>
          <p:spPr>
            <a:xfrm>
              <a:off x="7864100" y="3429000"/>
              <a:ext cx="1035775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Area and reallocation response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017ECE-37FD-41C6-9304-CC777CA924FB}"/>
                </a:ext>
              </a:extLst>
            </p:cNvPr>
            <p:cNvSpPr txBox="1"/>
            <p:nvPr/>
          </p:nvSpPr>
          <p:spPr>
            <a:xfrm>
              <a:off x="8891582" y="3429000"/>
              <a:ext cx="1266122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Trade and consumption response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E6E3173-813C-4671-8358-72BBA224E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69" y="3039197"/>
            <a:ext cx="5466000" cy="37330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0CB013-E42A-4114-A998-10CB61ACE2F3}"/>
              </a:ext>
            </a:extLst>
          </p:cNvPr>
          <p:cNvSpPr txBox="1"/>
          <p:nvPr/>
        </p:nvSpPr>
        <p:spPr>
          <a:xfrm>
            <a:off x="1775857" y="2856207"/>
            <a:ext cx="3135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Crop models yield response for RCP8.5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48D488-4A21-46A8-B515-924E0D9A3464}"/>
              </a:ext>
            </a:extLst>
          </p:cNvPr>
          <p:cNvSpPr txBox="1"/>
          <p:nvPr/>
        </p:nvSpPr>
        <p:spPr>
          <a:xfrm>
            <a:off x="7124812" y="2941933"/>
            <a:ext cx="4858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Economic models response for </a:t>
            </a:r>
            <a:r>
              <a:rPr lang="en-US" sz="1200" b="1" dirty="0" err="1"/>
              <a:t>for</a:t>
            </a:r>
            <a:r>
              <a:rPr lang="en-US" sz="1200" b="1" dirty="0"/>
              <a:t> RCP8.5 without CO</a:t>
            </a:r>
            <a:r>
              <a:rPr lang="en-US" sz="1200" b="1" baseline="-25000" dirty="0"/>
              <a:t>2 </a:t>
            </a:r>
            <a:r>
              <a:rPr lang="en-US" sz="1200" b="1" dirty="0"/>
              <a:t>effects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59061E-3F2D-488D-A685-BBA72C488887}"/>
              </a:ext>
            </a:extLst>
          </p:cNvPr>
          <p:cNvSpPr txBox="1"/>
          <p:nvPr/>
        </p:nvSpPr>
        <p:spPr>
          <a:xfrm>
            <a:off x="828997" y="6642555"/>
            <a:ext cx="186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Rosenzweig et al., 2014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1FE8E2-DE8E-43B2-B81B-CDADEC458B71}"/>
              </a:ext>
            </a:extLst>
          </p:cNvPr>
          <p:cNvSpPr txBox="1"/>
          <p:nvPr/>
        </p:nvSpPr>
        <p:spPr>
          <a:xfrm>
            <a:off x="6782122" y="6611081"/>
            <a:ext cx="186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Nelson et al., 2014</a:t>
            </a:r>
          </a:p>
        </p:txBody>
      </p:sp>
    </p:spTree>
    <p:extLst>
      <p:ext uri="{BB962C8B-B14F-4D97-AF65-F5344CB8AC3E}">
        <p14:creationId xmlns:p14="http://schemas.microsoft.com/office/powerpoint/2010/main" val="402264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B813-E0A6-45B5-82D4-A1083D04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47" y="191705"/>
            <a:ext cx="10991088" cy="725119"/>
          </a:xfrm>
        </p:spPr>
        <p:txBody>
          <a:bodyPr>
            <a:normAutofit/>
          </a:bodyPr>
          <a:lstStyle/>
          <a:p>
            <a:r>
              <a:rPr lang="fr-FR" sz="3600" dirty="0" err="1"/>
              <a:t>Approaches</a:t>
            </a:r>
            <a:r>
              <a:rPr lang="fr-FR" sz="3600" dirty="0"/>
              <a:t> to</a:t>
            </a:r>
            <a:r>
              <a:rPr lang="fr-FR" sz="3600" baseline="0" dirty="0"/>
              <a:t> </a:t>
            </a:r>
            <a:r>
              <a:rPr lang="fr-FR" sz="3600" baseline="0" dirty="0" err="1"/>
              <a:t>food</a:t>
            </a:r>
            <a:r>
              <a:rPr lang="fr-FR" sz="3600" baseline="0" dirty="0"/>
              <a:t> </a:t>
            </a:r>
            <a:r>
              <a:rPr lang="fr-FR" sz="3600" baseline="0" dirty="0" err="1"/>
              <a:t>security</a:t>
            </a:r>
            <a:r>
              <a:rPr lang="fr-FR" sz="3600" baseline="0" dirty="0"/>
              <a:t> and </a:t>
            </a:r>
            <a:r>
              <a:rPr lang="fr-FR" sz="3600" baseline="0" dirty="0" err="1"/>
              <a:t>health</a:t>
            </a:r>
            <a:r>
              <a:rPr lang="fr-FR" sz="3600" baseline="0" dirty="0"/>
              <a:t> impacts</a:t>
            </a:r>
            <a:endParaRPr lang="en-US" sz="3600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947DF6-B49D-49A7-8B6F-CE1703C688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67" y="3136015"/>
            <a:ext cx="4186183" cy="3244292"/>
          </a:xfr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0459841-6483-4261-A453-C6CA6D013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19" y="1510160"/>
            <a:ext cx="3990367" cy="2375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232B50-078F-4791-80D7-5CBE5DB9F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951" y="2329054"/>
            <a:ext cx="1874879" cy="4211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8AF135-C635-4C8D-866E-91DB9133C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775" y="1403131"/>
            <a:ext cx="1720507" cy="9792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1F6CA0-0B26-4A99-8A5B-C4F70395F714}"/>
              </a:ext>
            </a:extLst>
          </p:cNvPr>
          <p:cNvSpPr txBox="1"/>
          <p:nvPr/>
        </p:nvSpPr>
        <p:spPr>
          <a:xfrm>
            <a:off x="473071" y="975678"/>
            <a:ext cx="61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FAO approach to prevalence of undernourishment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(change in total calories availability)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21C91-F276-43F4-89AD-4EFF2CFF55FB}"/>
              </a:ext>
            </a:extLst>
          </p:cNvPr>
          <p:cNvSpPr txBox="1"/>
          <p:nvPr/>
        </p:nvSpPr>
        <p:spPr>
          <a:xfrm>
            <a:off x="513659" y="3892617"/>
            <a:ext cx="61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Household level modelling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(change in agricultural income and food prices)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DCF37-13C7-4EE7-877A-753E5AF9A40B}"/>
              </a:ext>
            </a:extLst>
          </p:cNvPr>
          <p:cNvSpPr txBox="1"/>
          <p:nvPr/>
        </p:nvSpPr>
        <p:spPr>
          <a:xfrm>
            <a:off x="6005967" y="1438996"/>
            <a:ext cx="3585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Mortality risk modelling</a:t>
            </a:r>
          </a:p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(change in total calories and consumption of specific products)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5A8EB6-70A0-4F7A-8E5E-039E6FF282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59" y="4546377"/>
            <a:ext cx="4704193" cy="21579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717D1A-DDFB-408A-9094-354D184C5BFB}"/>
              </a:ext>
            </a:extLst>
          </p:cNvPr>
          <p:cNvSpPr txBox="1"/>
          <p:nvPr/>
        </p:nvSpPr>
        <p:spPr>
          <a:xfrm>
            <a:off x="3206075" y="4641790"/>
            <a:ext cx="264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Agriculture with high climate impact: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15-75 million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at risk of extreme poverty by 2030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656898-AEB6-435B-9F6B-0D5FF536EA38}"/>
              </a:ext>
            </a:extLst>
          </p:cNvPr>
          <p:cNvSpPr txBox="1"/>
          <p:nvPr/>
        </p:nvSpPr>
        <p:spPr>
          <a:xfrm>
            <a:off x="2739564" y="1638347"/>
            <a:ext cx="286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For RCP6.0 with CO</a:t>
            </a:r>
            <a:r>
              <a:rPr lang="en-US" sz="12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2-56 million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at risk of hunger by 2050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E50488-5262-4E44-89F9-DF3CD9F4075D}"/>
              </a:ext>
            </a:extLst>
          </p:cNvPr>
          <p:cNvSpPr txBox="1"/>
          <p:nvPr/>
        </p:nvSpPr>
        <p:spPr>
          <a:xfrm>
            <a:off x="6005967" y="2285638"/>
            <a:ext cx="382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529 000 climate-related deaths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globally in 2050 for RCP8.5 without CO</a:t>
            </a:r>
            <a:r>
              <a:rPr lang="en-US" sz="12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DCCC3F-86EB-4F8B-8953-0C52FE72802B}"/>
              </a:ext>
            </a:extLst>
          </p:cNvPr>
          <p:cNvSpPr txBox="1"/>
          <p:nvPr/>
        </p:nvSpPr>
        <p:spPr>
          <a:xfrm>
            <a:off x="2739564" y="2052251"/>
            <a:ext cx="186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Hasegawa et al., 2018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24E086-1699-4CA1-928F-DCC52176665E}"/>
              </a:ext>
            </a:extLst>
          </p:cNvPr>
          <p:cNvSpPr txBox="1"/>
          <p:nvPr/>
        </p:nvSpPr>
        <p:spPr>
          <a:xfrm>
            <a:off x="3687613" y="6583489"/>
            <a:ext cx="2235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Hallegatte and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Rozenberg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, 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70848-6A05-415C-9591-12C9547083ED}"/>
              </a:ext>
            </a:extLst>
          </p:cNvPr>
          <p:cNvSpPr txBox="1"/>
          <p:nvPr/>
        </p:nvSpPr>
        <p:spPr>
          <a:xfrm>
            <a:off x="6130221" y="6257216"/>
            <a:ext cx="2235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Scarborough et al., 2014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3FD755-7C27-47A3-A252-CE4A50B8C400}"/>
              </a:ext>
            </a:extLst>
          </p:cNvPr>
          <p:cNvSpPr txBox="1"/>
          <p:nvPr/>
        </p:nvSpPr>
        <p:spPr>
          <a:xfrm>
            <a:off x="10297500" y="6380307"/>
            <a:ext cx="2235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Springmann et al., 2016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0B1BE-63C1-409D-9477-42C3CCDD982C}"/>
              </a:ext>
            </a:extLst>
          </p:cNvPr>
          <p:cNvSpPr txBox="1"/>
          <p:nvPr/>
        </p:nvSpPr>
        <p:spPr>
          <a:xfrm>
            <a:off x="3294583" y="3737189"/>
            <a:ext cx="18603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Hasegawa et al., 2015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7DD986-DA92-47F7-875A-3865DB76B4C6}"/>
              </a:ext>
            </a:extLst>
          </p:cNvPr>
          <p:cNvSpPr txBox="1"/>
          <p:nvPr/>
        </p:nvSpPr>
        <p:spPr>
          <a:xfrm>
            <a:off x="6024932" y="2713823"/>
            <a:ext cx="22351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Springmann et al., 2016</a:t>
            </a:r>
          </a:p>
        </p:txBody>
      </p:sp>
    </p:spTree>
    <p:extLst>
      <p:ext uri="{BB962C8B-B14F-4D97-AF65-F5344CB8AC3E}">
        <p14:creationId xmlns:p14="http://schemas.microsoft.com/office/powerpoint/2010/main" val="415119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7908-9C6F-4F1E-AA9A-C3045CC0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681248"/>
          </a:xfrm>
        </p:spPr>
        <p:txBody>
          <a:bodyPr>
            <a:normAutofit/>
          </a:bodyPr>
          <a:lstStyle/>
          <a:p>
            <a:r>
              <a:rPr lang="fr-FR" sz="3600" dirty="0" err="1"/>
              <a:t>Current</a:t>
            </a:r>
            <a:r>
              <a:rPr lang="fr-FR" sz="3600" dirty="0"/>
              <a:t> limitations and future </a:t>
            </a:r>
            <a:r>
              <a:rPr lang="fr-FR" sz="3600" dirty="0" err="1"/>
              <a:t>research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49B8-D8B2-41D0-84E5-CA9B98AEE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329179"/>
            <a:ext cx="10412125" cy="478377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Integration approach works but many uncertainties to be resolved at all levels of the modelling chain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► model comparison (MIPs) to be pursued and improved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dirty="0"/>
              <a:t>Economic models so far focused on slow-onset average effects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► representation of extreme events impact to be added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Interdependencies across sectors and impacts channels needs to be better considered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► Cross sectoral impacts on water, livestock, fisheries, labor productivity, infrastructure…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Costs and limits to adaptation </a:t>
            </a:r>
            <a:br>
              <a:rPr lang="en-US" sz="2000" dirty="0"/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► Economic and institutional barriers to better understand to represent adaptation capacity</a:t>
            </a:r>
          </a:p>
          <a:p>
            <a:pPr>
              <a:spcAft>
                <a:spcPts val="1200"/>
              </a:spcAft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9957719"/>
      </p:ext>
    </p:extLst>
  </p:cSld>
  <p:clrMapOvr>
    <a:masterClrMapping/>
  </p:clrMapOvr>
</p:sld>
</file>

<file path=ppt/theme/theme1.xml><?xml version="1.0" encoding="utf-8"?>
<a:theme xmlns:a="http://schemas.openxmlformats.org/drawingml/2006/main" name="IIASA_2018">
  <a:themeElements>
    <a:clrScheme name="IIAS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FCBB40"/>
      </a:hlink>
      <a:folHlink>
        <a:srgbClr val="BA8A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ASA_2018" id="{E93AA4B9-8253-454B-B90D-67FFF8D54339}" vid="{9E27FB08-4953-465D-B599-2C3EC74163DD}"/>
    </a:ext>
  </a:extLst>
</a:theme>
</file>

<file path=ppt/theme/theme2.xml><?xml version="1.0" encoding="utf-8"?>
<a:theme xmlns:a="http://schemas.openxmlformats.org/drawingml/2006/main" name="IIASA alternatives">
  <a:themeElements>
    <a:clrScheme name="IIAS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FCBB40"/>
      </a:hlink>
      <a:folHlink>
        <a:srgbClr val="BA8A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A83DD8-9446-D04E-993F-BCB6801E3F04}" vid="{F1F3223A-9D76-BB4E-95A6-82A42EA396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IIASA_2018</Template>
  <TotalTime>460</TotalTime>
  <Words>576</Words>
  <Application>Microsoft Office PowerPoint</Application>
  <PresentationFormat>Widescreen</PresentationFormat>
  <Paragraphs>89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IIASA_2018</vt:lpstr>
      <vt:lpstr>IIASA alternatives</vt:lpstr>
      <vt:lpstr>Modelling the impact of climate change  on food systems through integrated assessments</vt:lpstr>
      <vt:lpstr>Background</vt:lpstr>
      <vt:lpstr>Climate change impact modeling chain for the food system (AgMIP, ISIMIP)</vt:lpstr>
      <vt:lpstr>Propagation of shock and uncertainties  along the modeling chain</vt:lpstr>
      <vt:lpstr>Approaches to food security and health impacts</vt:lpstr>
      <vt:lpstr>Current limitations and future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the impact of climate change  on food systems through integrated assessments</dc:title>
  <dc:creator>VALIN Hugo</dc:creator>
  <cp:lastModifiedBy>VALIN Hugo</cp:lastModifiedBy>
  <cp:revision>31</cp:revision>
  <dcterms:created xsi:type="dcterms:W3CDTF">2020-05-16T15:39:21Z</dcterms:created>
  <dcterms:modified xsi:type="dcterms:W3CDTF">2020-05-16T23:36:21Z</dcterms:modified>
</cp:coreProperties>
</file>